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6"/>
  </p:notesMasterIdLst>
  <p:sldIdLst>
    <p:sldId id="348" r:id="rId4"/>
    <p:sldId id="534" r:id="rId5"/>
    <p:sldId id="500" r:id="rId6"/>
    <p:sldId id="502" r:id="rId7"/>
    <p:sldId id="503" r:id="rId8"/>
    <p:sldId id="471" r:id="rId9"/>
    <p:sldId id="473" r:id="rId10"/>
    <p:sldId id="474" r:id="rId11"/>
    <p:sldId id="475" r:id="rId12"/>
    <p:sldId id="504" r:id="rId13"/>
    <p:sldId id="508" r:id="rId14"/>
    <p:sldId id="514" r:id="rId15"/>
    <p:sldId id="477" r:id="rId16"/>
    <p:sldId id="510" r:id="rId17"/>
    <p:sldId id="509" r:id="rId18"/>
    <p:sldId id="505" r:id="rId19"/>
    <p:sldId id="512" r:id="rId20"/>
    <p:sldId id="519" r:id="rId21"/>
    <p:sldId id="511" r:id="rId22"/>
    <p:sldId id="518" r:id="rId23"/>
    <p:sldId id="520" r:id="rId24"/>
    <p:sldId id="521" r:id="rId25"/>
    <p:sldId id="506" r:id="rId26"/>
    <p:sldId id="516" r:id="rId27"/>
    <p:sldId id="522" r:id="rId28"/>
    <p:sldId id="507" r:id="rId29"/>
    <p:sldId id="523" r:id="rId30"/>
    <p:sldId id="524" r:id="rId31"/>
    <p:sldId id="525" r:id="rId32"/>
    <p:sldId id="527" r:id="rId33"/>
    <p:sldId id="526" r:id="rId34"/>
    <p:sldId id="529" r:id="rId35"/>
    <p:sldId id="528" r:id="rId36"/>
    <p:sldId id="532" r:id="rId37"/>
    <p:sldId id="533" r:id="rId38"/>
    <p:sldId id="531" r:id="rId39"/>
    <p:sldId id="530" r:id="rId40"/>
    <p:sldId id="476" r:id="rId41"/>
    <p:sldId id="478" r:id="rId42"/>
    <p:sldId id="442" r:id="rId43"/>
    <p:sldId id="409" r:id="rId44"/>
    <p:sldId id="454" r:id="rId4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4F81BD"/>
    <a:srgbClr val="FF00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3250" autoAdjust="0"/>
  </p:normalViewPr>
  <p:slideViewPr>
    <p:cSldViewPr>
      <p:cViewPr varScale="1">
        <p:scale>
          <a:sx n="107" d="100"/>
          <a:sy n="107" d="100"/>
        </p:scale>
        <p:origin x="1662" y="114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A244054-06B8-4284-891E-ADD445120B5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BC20F65-9345-46F9-A113-FEA31FE4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2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-112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D2CEE06A-F982-4F9F-BC01-94B65B0854D0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09301-F700-44DF-8D71-93C02CEEE27E}" type="slidenum">
              <a:rPr lang="en-US" smtClean="0">
                <a:latin typeface="Times" pitchFamily="18" charset="0"/>
              </a:rPr>
              <a:pPr/>
              <a:t>11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03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dirty="0"/>
              <a:t>Thank you for your attention!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47A3E-BAF6-4B5F-AFA1-3BE153933E2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4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0F65-9345-46F9-A113-FEA31FE4EF6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0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D41F5F-2253-4859-AC4D-8FBE25A1201E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0E654F-7387-41A1-B344-89B94B854587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3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40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3FE209-0097-4825-A2DB-E1C1A60C9C0C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8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B6DB9F-17AE-4E37-9FF5-91D9CA7A9071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35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275"/>
            <a:ext cx="4040188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5275"/>
            <a:ext cx="4041775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DF2127-EC06-4793-B8A2-CF9E08D1CA23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69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0E86AD-32A9-402B-85A5-081196491F79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5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6470FD-996E-4311-92A3-9010D687C604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6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3008313" cy="1155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9000"/>
            <a:ext cx="5111750" cy="5237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5BFD3C-CC80-4588-B3FA-8989D05A119E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7899"/>
            <a:ext cx="5486400" cy="3749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443A16-6A71-4AA9-B6CF-9E99EBDDA39D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0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1DD996-1369-40A2-87D7-472F290F1E1D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3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0955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1341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BB8C81-431B-460F-AA0D-59E1A3FF1CB2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42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19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41A61-1CB5-47B2-8CD6-81EDA74D9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6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4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40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450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8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279"/>
            <a:ext cx="4040188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19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835279"/>
            <a:ext cx="4041775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40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9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320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01700"/>
            <a:ext cx="3008313" cy="1155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9000"/>
            <a:ext cx="5111750" cy="5237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057404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052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7903"/>
            <a:ext cx="5486400" cy="3749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672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2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1DD996-1369-40A2-87D7-472F290F1E1D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69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0955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2" y="914400"/>
            <a:ext cx="61341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2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BB8C81-431B-460F-AA0D-59E1A3FF1CB2}" type="slidenum">
              <a:rPr lang="en-US" sz="24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7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0EFFE-1953-4C0B-9125-FA33FB6583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C875-33E8-456C-AB13-C1ED7A87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C su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9144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9812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6299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2B5E"/>
                </a:solidFill>
                <a:latin typeface="Georgia" pitchFamily="-112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19 Oct 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9300" y="6299200"/>
            <a:ext cx="6223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2B5E"/>
                </a:solidFill>
                <a:latin typeface="Georgia" pitchFamily="-112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1" name="TextBox 8"/>
          <p:cNvSpPr txBox="1">
            <a:spLocks noChangeArrowheads="1"/>
          </p:cNvSpPr>
          <p:nvPr userDrawn="1"/>
        </p:nvSpPr>
        <p:spPr bwMode="auto">
          <a:xfrm>
            <a:off x="3835400" y="254000"/>
            <a:ext cx="492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Georgia" pitchFamily="-112" charset="0"/>
              </a:rPr>
              <a:t>Vascular Medicine Institute</a:t>
            </a:r>
          </a:p>
        </p:txBody>
      </p:sp>
    </p:spTree>
    <p:extLst>
      <p:ext uri="{BB962C8B-B14F-4D97-AF65-F5344CB8AC3E}">
        <p14:creationId xmlns:p14="http://schemas.microsoft.com/office/powerpoint/2010/main" val="161964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00000"/>
        </a:buClr>
        <a:buChar char="•"/>
        <a:defRPr sz="3200">
          <a:solidFill>
            <a:srgbClr val="002B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800">
          <a:solidFill>
            <a:srgbClr val="002B5E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•"/>
        <a:defRPr sz="2400">
          <a:solidFill>
            <a:srgbClr val="002B5E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000">
          <a:solidFill>
            <a:srgbClr val="002B5E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»"/>
        <a:defRPr sz="2000">
          <a:solidFill>
            <a:srgbClr val="002B5E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C su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9144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9812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TextBox 8"/>
          <p:cNvSpPr txBox="1">
            <a:spLocks noChangeArrowheads="1"/>
          </p:cNvSpPr>
          <p:nvPr userDrawn="1"/>
        </p:nvSpPr>
        <p:spPr bwMode="auto">
          <a:xfrm>
            <a:off x="3835400" y="254004"/>
            <a:ext cx="492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Georgia" pitchFamily="-112" charset="0"/>
              </a:rPr>
              <a:t>Vascular Medicine Institute</a:t>
            </a:r>
          </a:p>
        </p:txBody>
      </p:sp>
    </p:spTree>
    <p:extLst>
      <p:ext uri="{BB962C8B-B14F-4D97-AF65-F5344CB8AC3E}">
        <p14:creationId xmlns:p14="http://schemas.microsoft.com/office/powerpoint/2010/main" val="413859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00000"/>
        </a:buClr>
        <a:buChar char="•"/>
        <a:defRPr sz="3200">
          <a:solidFill>
            <a:srgbClr val="002B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800">
          <a:solidFill>
            <a:srgbClr val="002B5E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•"/>
        <a:defRPr sz="2400">
          <a:solidFill>
            <a:srgbClr val="002B5E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000">
          <a:solidFill>
            <a:srgbClr val="002B5E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»"/>
        <a:defRPr sz="2000">
          <a:solidFill>
            <a:srgbClr val="002B5E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itle-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914400"/>
            <a:ext cx="5562600" cy="2362200"/>
          </a:xfrm>
        </p:spPr>
        <p:txBody>
          <a:bodyPr anchor="b"/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End Organ Complications: </a:t>
            </a:r>
            <a:r>
              <a:rPr lang="en-US" altLang="en-US" sz="4800" dirty="0">
                <a:solidFill>
                  <a:schemeClr val="bg1"/>
                </a:solidFill>
              </a:rPr>
              <a:t>Pulmonary </a:t>
            </a:r>
            <a:r>
              <a:rPr lang="en-US" altLang="en-US" sz="4800" dirty="0" smtClean="0">
                <a:solidFill>
                  <a:schemeClr val="bg1"/>
                </a:solidFill>
              </a:rPr>
              <a:t>Hypertension</a:t>
            </a:r>
            <a:endParaRPr lang="en-US" altLang="en-US" sz="4000" i="1" dirty="0">
              <a:solidFill>
                <a:schemeClr val="bg1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22700"/>
            <a:ext cx="5486400" cy="1206500"/>
          </a:xfrm>
        </p:spPr>
        <p:txBody>
          <a:bodyPr/>
          <a:lstStyle/>
          <a:p>
            <a:pPr algn="l" eaLnBrk="1" hangingPunct="1">
              <a:spcAft>
                <a:spcPct val="0"/>
              </a:spcAft>
            </a:pPr>
            <a:r>
              <a:rPr lang="en-US" altLang="en-US" sz="2800" dirty="0">
                <a:solidFill>
                  <a:srgbClr val="CCCC90"/>
                </a:solidFill>
              </a:rPr>
              <a:t>Gregory Kato, MD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algn="l" eaLnBrk="1" hangingPunct="1">
              <a:spcAft>
                <a:spcPct val="0"/>
              </a:spcAft>
            </a:pPr>
            <a:endParaRPr lang="en-US" altLang="en-US" sz="1400" dirty="0">
              <a:solidFill>
                <a:schemeClr val="tx1"/>
              </a:solidFill>
            </a:endParaRPr>
          </a:p>
          <a:p>
            <a:pPr algn="l" eaLnBrk="1" hangingPunct="1"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</a:rPr>
              <a:t>Sickle Cell Center of Excellence</a:t>
            </a:r>
          </a:p>
          <a:p>
            <a:pPr algn="l" eaLnBrk="1" hangingPunct="1"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</a:rPr>
              <a:t>Department of Medicine, Division of Hematology-Oncology</a:t>
            </a:r>
          </a:p>
          <a:p>
            <a:pPr algn="l" eaLnBrk="1" hangingPunct="1"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</a:rPr>
              <a:t>Heart, Lung and Blood Vascular Medicine Institute</a:t>
            </a:r>
          </a:p>
          <a:p>
            <a:pPr algn="l" eaLnBrk="1" hangingPunct="1"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</a:rPr>
              <a:t>University of </a:t>
            </a:r>
            <a:r>
              <a:rPr lang="en-US" altLang="en-US" sz="1400" dirty="0" smtClean="0">
                <a:solidFill>
                  <a:schemeClr val="tx1"/>
                </a:solidFill>
              </a:rPr>
              <a:t>Pittsburgh School of Medicine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381000" y="4216400"/>
            <a:ext cx="5486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itchFamily="-112" charset="0"/>
                <a:ea typeface="ＭＳ Ｐゴシック" pitchFamily="-112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itchFamily="-112" charset="0"/>
                <a:ea typeface="ＭＳ Ｐゴシック" pitchFamily="-112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itchFamily="-112" charset="0"/>
                <a:ea typeface="ＭＳ Ｐゴシック" pitchFamily="-112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itchFamily="-112" charset="0"/>
                <a:ea typeface="ＭＳ Ｐゴシック" pitchFamily="-112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itchFamily="-112" charset="0"/>
                <a:ea typeface="ＭＳ Ｐゴシック" pitchFamily="-112" charset="-128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CCC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hypertension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causes PH in SCD?</a:t>
            </a:r>
          </a:p>
          <a:p>
            <a:r>
              <a:rPr lang="en-US" dirty="0" smtClean="0"/>
              <a:t>How do we screen for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diagnose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associated with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treat PH?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488"/>
            <a:ext cx="8280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TRV in SCD Screening</a:t>
            </a:r>
          </a:p>
        </p:txBody>
      </p:sp>
      <p:pic>
        <p:nvPicPr>
          <p:cNvPr id="30722" name="Picture 3" descr="Wilson T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63600" y="1295400"/>
            <a:ext cx="8280400" cy="5438775"/>
          </a:xfrm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847725" y="1860550"/>
            <a:ext cx="28648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Peak TR velocity 4.1 m/s</a:t>
            </a:r>
          </a:p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Peak gradient 67mm Hg</a:t>
            </a:r>
          </a:p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Est. RVSP 72mmHg</a:t>
            </a:r>
          </a:p>
        </p:txBody>
      </p:sp>
      <p:sp>
        <p:nvSpPr>
          <p:cNvPr id="5" name="Right Arrow 4"/>
          <p:cNvSpPr/>
          <p:nvPr/>
        </p:nvSpPr>
        <p:spPr bwMode="auto">
          <a:xfrm rot="10800000">
            <a:off x="3505200" y="6248400"/>
            <a:ext cx="838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27922"/>
            <a:ext cx="79248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TRV Predicts Risk of Death at NIH</a:t>
            </a:r>
            <a:endParaRPr lang="en-US" dirty="0"/>
          </a:p>
        </p:txBody>
      </p:sp>
      <p:sp>
        <p:nvSpPr>
          <p:cNvPr id="495" name="TextBox 494"/>
          <p:cNvSpPr txBox="1"/>
          <p:nvPr/>
        </p:nvSpPr>
        <p:spPr>
          <a:xfrm>
            <a:off x="470646" y="6211669"/>
            <a:ext cx="8559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  <a:latin typeface="+mn-lt"/>
                <a:ea typeface="Arial" pitchFamily="69" charset="0"/>
                <a:cs typeface="Arial" pitchFamily="69" charset="0"/>
              </a:rPr>
              <a:t>Machado et al., Advances in Pulmonary Hypertension </a:t>
            </a:r>
            <a:r>
              <a:rPr lang="en-US" dirty="0" smtClean="0">
                <a:solidFill>
                  <a:schemeClr val="accent1"/>
                </a:solidFill>
                <a:latin typeface="+mn-lt"/>
                <a:ea typeface="Arial" pitchFamily="69" charset="0"/>
                <a:cs typeface="Arial" pitchFamily="69" charset="0"/>
              </a:rPr>
              <a:t>2007</a:t>
            </a:r>
          </a:p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Copyright ©2012 by Pulmonary Hypertension Association</a:t>
            </a:r>
            <a:endParaRPr lang="en-US" dirty="0">
              <a:solidFill>
                <a:schemeClr val="accent1"/>
              </a:solidFill>
              <a:ea typeface="Arial" pitchFamily="69" charset="0"/>
              <a:cs typeface="Arial" pitchFamily="69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3639" y="1295399"/>
            <a:ext cx="7455153" cy="478699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3305175"/>
            <a:ext cx="622935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Parallel mortality findings from:</a:t>
            </a:r>
          </a:p>
          <a:p>
            <a:pPr algn="ctr"/>
            <a:r>
              <a:rPr lang="en-US" sz="2800" b="1" dirty="0" smtClean="0"/>
              <a:t>UNC Chapel Hill</a:t>
            </a:r>
          </a:p>
          <a:p>
            <a:pPr algn="ctr"/>
            <a:r>
              <a:rPr lang="en-US" sz="2800" b="1" dirty="0" smtClean="0"/>
              <a:t>Duke</a:t>
            </a:r>
          </a:p>
          <a:p>
            <a:pPr algn="ctr"/>
            <a:r>
              <a:rPr lang="en-US" sz="2800" b="1" dirty="0" smtClean="0"/>
              <a:t>Einstein</a:t>
            </a:r>
          </a:p>
        </p:txBody>
      </p:sp>
    </p:spTree>
    <p:extLst>
      <p:ext uri="{BB962C8B-B14F-4D97-AF65-F5344CB8AC3E}">
        <p14:creationId xmlns:p14="http://schemas.microsoft.com/office/powerpoint/2010/main" val="7593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7924800" cy="838200"/>
          </a:xfrm>
        </p:spPr>
        <p:txBody>
          <a:bodyPr/>
          <a:lstStyle/>
          <a:p>
            <a:r>
              <a:rPr lang="en-US" dirty="0"/>
              <a:t>TRV as a marker of risk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912" y="61970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Kato GJ, Steinberg MH, Gladwin MT. Intravascular hemolysis and the pathophysiology of sickle cell disease. </a:t>
            </a:r>
            <a:r>
              <a:rPr lang="en-US" sz="1600" i="1" dirty="0"/>
              <a:t>J </a:t>
            </a:r>
            <a:r>
              <a:rPr lang="en-US" sz="1600" i="1" dirty="0" err="1"/>
              <a:t>Clin</a:t>
            </a:r>
            <a:r>
              <a:rPr lang="en-US" sz="1600" i="1" dirty="0"/>
              <a:t> Invest. </a:t>
            </a:r>
            <a:r>
              <a:rPr lang="en-US" sz="1600" dirty="0"/>
              <a:t>2017 Mar 1;127(3):750-760. PMID: 28248201; PMC5330745.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500187"/>
            <a:ext cx="8210398" cy="444546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0" y="2233127"/>
            <a:ext cx="2286000" cy="124719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590799"/>
            <a:ext cx="3810000" cy="6096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451769"/>
            <a:ext cx="5791200" cy="44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Association of Elevated TRV in SCD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Cath-proven pulmonary hypertension</a:t>
            </a:r>
          </a:p>
          <a:p>
            <a:r>
              <a:rPr lang="en-US" dirty="0" smtClean="0"/>
              <a:t>Early mortality in adults with SCD</a:t>
            </a:r>
          </a:p>
          <a:p>
            <a:r>
              <a:rPr lang="en-US" dirty="0" smtClean="0"/>
              <a:t>Future reduced 6MWD in children</a:t>
            </a:r>
          </a:p>
          <a:p>
            <a:r>
              <a:rPr lang="en-US" dirty="0" smtClean="0"/>
              <a:t>Systemic hypertension</a:t>
            </a:r>
          </a:p>
          <a:p>
            <a:r>
              <a:rPr lang="en-US" dirty="0" smtClean="0"/>
              <a:t>Proteinuria and chronic kidney disease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359" y="58674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Kato GJ, Steinberg MH, Gladwin MT. Intravascular hemolysis and the pathophysiology of sickle cell disease. </a:t>
            </a:r>
            <a:r>
              <a:rPr lang="en-US" sz="1600" i="1" dirty="0"/>
              <a:t>J </a:t>
            </a:r>
            <a:r>
              <a:rPr lang="en-US" sz="1600" i="1" dirty="0" err="1"/>
              <a:t>Clin</a:t>
            </a:r>
            <a:r>
              <a:rPr lang="en-US" sz="1600" i="1" dirty="0"/>
              <a:t> Invest. </a:t>
            </a:r>
            <a:r>
              <a:rPr lang="en-US" sz="1600" dirty="0"/>
              <a:t>2017 Mar 1;127(3):750-760. PMID: 28248201; PMC5330745.</a:t>
            </a:r>
          </a:p>
        </p:txBody>
      </p:sp>
    </p:spTree>
    <p:extLst>
      <p:ext uri="{BB962C8B-B14F-4D97-AF65-F5344CB8AC3E}">
        <p14:creationId xmlns:p14="http://schemas.microsoft.com/office/powerpoint/2010/main" val="41669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81000" y="1687884"/>
            <a:ext cx="3810000" cy="40971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966936"/>
            <a:ext cx="876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Machado RF, </a:t>
            </a:r>
            <a:r>
              <a:rPr lang="en-US" sz="1400" dirty="0" err="1"/>
              <a:t>Anthi</a:t>
            </a:r>
            <a:r>
              <a:rPr lang="en-US" sz="1400" dirty="0"/>
              <a:t> A, Steinberg MH, Bonds D, </a:t>
            </a:r>
            <a:r>
              <a:rPr lang="en-US" sz="1400" dirty="0" err="1"/>
              <a:t>Sachdev</a:t>
            </a:r>
            <a:r>
              <a:rPr lang="en-US" sz="1400" dirty="0"/>
              <a:t> V, Kato GJ</a:t>
            </a:r>
            <a:r>
              <a:rPr lang="en-US" sz="1400" dirty="0" smtClean="0"/>
              <a:t>, </a:t>
            </a:r>
            <a:r>
              <a:rPr lang="en-US" sz="1400" dirty="0" err="1" smtClean="0"/>
              <a:t>Taveira</a:t>
            </a:r>
            <a:r>
              <a:rPr lang="en-US" sz="1400" dirty="0" smtClean="0"/>
              <a:t>-DaSilva </a:t>
            </a:r>
            <a:r>
              <a:rPr lang="en-US" sz="1400" dirty="0"/>
              <a:t>AM, </a:t>
            </a:r>
            <a:r>
              <a:rPr lang="en-US" sz="1400" dirty="0" err="1"/>
              <a:t>Ballas</a:t>
            </a:r>
            <a:r>
              <a:rPr lang="en-US" sz="1400" dirty="0"/>
              <a:t> SK, </a:t>
            </a:r>
            <a:r>
              <a:rPr lang="en-US" sz="1400" dirty="0" err="1"/>
              <a:t>Blackwelder</a:t>
            </a:r>
            <a:r>
              <a:rPr lang="en-US" sz="1400" dirty="0"/>
              <a:t> W, Xu X, Hunter L, Barton B, </a:t>
            </a:r>
            <a:r>
              <a:rPr lang="en-US" sz="1400" dirty="0" err="1"/>
              <a:t>Waclawiw</a:t>
            </a:r>
            <a:r>
              <a:rPr lang="en-US" sz="1400" dirty="0"/>
              <a:t> </a:t>
            </a:r>
            <a:r>
              <a:rPr lang="en-US" sz="1400" dirty="0" smtClean="0"/>
              <a:t>M</a:t>
            </a:r>
            <a:r>
              <a:rPr lang="en-US" sz="1400" dirty="0"/>
              <a:t>, Castro O, Gladwin MT; MSH Investigators. N-terminal pro-brain </a:t>
            </a:r>
            <a:r>
              <a:rPr lang="en-US" sz="1400" dirty="0" smtClean="0"/>
              <a:t>natriuretic peptide </a:t>
            </a:r>
            <a:r>
              <a:rPr lang="en-US" sz="1400" dirty="0"/>
              <a:t>levels and risk of death in sickle cell disease. </a:t>
            </a:r>
            <a:r>
              <a:rPr lang="en-US" sz="1400" i="1" dirty="0"/>
              <a:t>JAMA. </a:t>
            </a:r>
            <a:r>
              <a:rPr lang="en-US" sz="1400" dirty="0" smtClean="0"/>
              <a:t>2006; 296:310-8</a:t>
            </a:r>
            <a:r>
              <a:rPr lang="en-US" sz="1400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NT-</a:t>
            </a:r>
            <a:r>
              <a:rPr lang="en-US" dirty="0" err="1" smtClean="0"/>
              <a:t>proBNP</a:t>
            </a:r>
            <a:r>
              <a:rPr lang="en-US" dirty="0" smtClean="0"/>
              <a:t> and risk of PH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9600" y="1981200"/>
            <a:ext cx="4254500" cy="388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NT-</a:t>
            </a:r>
            <a:r>
              <a:rPr lang="en-US" sz="2400" dirty="0" err="1" smtClean="0"/>
              <a:t>proBNP</a:t>
            </a:r>
            <a:r>
              <a:rPr lang="en-US" sz="2400" dirty="0" smtClean="0"/>
              <a:t> &gt;160 </a:t>
            </a:r>
            <a:r>
              <a:rPr lang="en-US" sz="2400" dirty="0" err="1" smtClean="0"/>
              <a:t>pg</a:t>
            </a:r>
            <a:r>
              <a:rPr lang="en-US" sz="2400" dirty="0" smtClean="0"/>
              <a:t>/mL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Higher risk: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TRV &gt;2.5 m/s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Cath-proven PH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Diastolic dysfunction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Low 6MWD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Mortality</a:t>
            </a:r>
          </a:p>
        </p:txBody>
      </p:sp>
    </p:spTree>
    <p:extLst>
      <p:ext uri="{BB962C8B-B14F-4D97-AF65-F5344CB8AC3E}">
        <p14:creationId xmlns:p14="http://schemas.microsoft.com/office/powerpoint/2010/main" val="13350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hypertension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causes PH in SCD?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screen for PH?</a:t>
            </a:r>
          </a:p>
          <a:p>
            <a:r>
              <a:rPr lang="en-US" dirty="0" smtClean="0"/>
              <a:t>How do we diagnose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associated with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treat PH?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Definitive clinical diagnosis of PH always involves right heart catheterization</a:t>
            </a:r>
          </a:p>
          <a:p>
            <a:r>
              <a:rPr lang="en-US" dirty="0"/>
              <a:t>I</a:t>
            </a:r>
            <a:r>
              <a:rPr lang="en-US" dirty="0" smtClean="0"/>
              <a:t>mportant management information</a:t>
            </a:r>
          </a:p>
          <a:p>
            <a:r>
              <a:rPr lang="en-US" dirty="0" smtClean="0"/>
              <a:t>Pulmonary arterial vs. venous hypertension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8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60829"/>
            <a:ext cx="7924800" cy="838200"/>
          </a:xfrm>
        </p:spPr>
        <p:txBody>
          <a:bodyPr/>
          <a:lstStyle/>
          <a:p>
            <a:r>
              <a:rPr lang="en-US" dirty="0" smtClean="0"/>
              <a:t>Classification of PH in SCD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7397" y="1828800"/>
            <a:ext cx="1770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PAH</a:t>
            </a:r>
          </a:p>
          <a:p>
            <a:pPr algn="ctr"/>
            <a:r>
              <a:rPr lang="en-US" sz="2800" dirty="0" smtClean="0"/>
              <a:t>High mPAP</a:t>
            </a:r>
          </a:p>
          <a:p>
            <a:pPr algn="ctr"/>
            <a:r>
              <a:rPr lang="en-US" sz="2800" dirty="0" smtClean="0"/>
              <a:t>High PVR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752600" y="1371600"/>
            <a:ext cx="3200400" cy="3200400"/>
          </a:xfrm>
          <a:prstGeom prst="ellipse">
            <a:avLst/>
          </a:prstGeom>
          <a:solidFill>
            <a:srgbClr val="FF00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5343" y="1828800"/>
            <a:ext cx="18117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PVH</a:t>
            </a:r>
          </a:p>
          <a:p>
            <a:pPr algn="ctr"/>
            <a:r>
              <a:rPr lang="en-US" sz="2800" dirty="0" smtClean="0"/>
              <a:t>High mPAP</a:t>
            </a:r>
          </a:p>
          <a:p>
            <a:pPr algn="ctr"/>
            <a:r>
              <a:rPr lang="en-US" sz="2800" dirty="0" smtClean="0"/>
              <a:t>High PCWP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4191000" y="1371600"/>
            <a:ext cx="3200400" cy="3200400"/>
          </a:xfrm>
          <a:prstGeom prst="ellipse">
            <a:avLst/>
          </a:prstGeom>
          <a:solidFill>
            <a:srgbClr val="4F81BD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34990" y="4343400"/>
            <a:ext cx="227402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CTEPH</a:t>
            </a:r>
          </a:p>
          <a:p>
            <a:pPr algn="ctr"/>
            <a:r>
              <a:rPr lang="en-US" sz="2800" dirty="0" smtClean="0"/>
              <a:t>High mPAP</a:t>
            </a:r>
          </a:p>
          <a:p>
            <a:pPr algn="ctr"/>
            <a:r>
              <a:rPr lang="en-US" sz="2800" dirty="0" smtClean="0"/>
              <a:t>Abnormal V/Q</a:t>
            </a:r>
          </a:p>
          <a:p>
            <a:pPr algn="ctr"/>
            <a:r>
              <a:rPr lang="en-US" sz="2800" dirty="0" smtClean="0"/>
              <a:t>Or CTA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2971800" y="3276600"/>
            <a:ext cx="3200400" cy="3200400"/>
          </a:xfrm>
          <a:prstGeom prst="ellipse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1" grpId="0" animBg="1"/>
      <p:bldP spid="6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and Early Mortality</a:t>
            </a:r>
            <a:endParaRPr lang="en-US" dirty="0"/>
          </a:p>
        </p:txBody>
      </p:sp>
      <p:pic>
        <p:nvPicPr>
          <p:cNvPr id="109570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2391" y="1762986"/>
            <a:ext cx="3826004" cy="414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33768" y="30084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PH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0411" y="19356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No PH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55873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Control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19600" y="1771718"/>
            <a:ext cx="4407929" cy="4171882"/>
            <a:chOff x="4643957" y="1537540"/>
            <a:chExt cx="4407929" cy="4171882"/>
          </a:xfrm>
        </p:grpSpPr>
        <p:pic>
          <p:nvPicPr>
            <p:cNvPr id="109571" name="Picture 1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643957" y="1537540"/>
              <a:ext cx="3747008" cy="417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319664" y="277425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PH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85469" y="1863770"/>
              <a:ext cx="877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No PH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6483" y="2286890"/>
              <a:ext cx="10054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Control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49300" y="6273225"/>
            <a:ext cx="764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Mehari</a:t>
            </a:r>
            <a:r>
              <a:rPr lang="en-US" sz="1600" dirty="0"/>
              <a:t> A, Gladwin MT, Tian X, Machado RF, Kato GJ. Mortality in adults with</a:t>
            </a:r>
          </a:p>
          <a:p>
            <a:r>
              <a:rPr lang="en-US" sz="1600" dirty="0"/>
              <a:t>sickle cell disease and pulmonary hypertension. </a:t>
            </a:r>
            <a:r>
              <a:rPr lang="en-US" sz="1600" i="1" dirty="0"/>
              <a:t>JAMA. </a:t>
            </a:r>
            <a:r>
              <a:rPr lang="en-US" sz="1600" dirty="0" smtClean="0"/>
              <a:t>2012;307:1254-6.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82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Disclosures</a:t>
            </a:r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Current research support from Bayer</a:t>
            </a:r>
          </a:p>
          <a:p>
            <a:r>
              <a:rPr lang="en-US" altLang="en-US" sz="2800" dirty="0" smtClean="0"/>
              <a:t>Past research support from </a:t>
            </a:r>
            <a:r>
              <a:rPr lang="en-US" altLang="en-US" sz="2800" dirty="0" err="1" smtClean="0"/>
              <a:t>AesRx</a:t>
            </a:r>
            <a:endParaRPr lang="en-US" altLang="en-US" sz="2800" dirty="0" smtClean="0"/>
          </a:p>
          <a:p>
            <a:r>
              <a:rPr lang="en-US" altLang="en-US" sz="2800" dirty="0" smtClean="0"/>
              <a:t>Consultation for CSL Behring, Mast, Novartis, </a:t>
            </a:r>
            <a:r>
              <a:rPr lang="en-US" altLang="en-US" sz="2800" dirty="0" err="1" smtClean="0"/>
              <a:t>Bioverativ</a:t>
            </a:r>
            <a:r>
              <a:rPr lang="en-US" altLang="en-US" sz="2800" dirty="0" smtClean="0"/>
              <a:t>, Global Blood </a:t>
            </a:r>
            <a:r>
              <a:rPr lang="en-US" altLang="en-US" sz="2800" dirty="0" smtClean="0"/>
              <a:t>Therapeutics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53407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6988"/>
            <a:ext cx="8229600" cy="452596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Three right heart cath studies with varied selection criteria</a:t>
            </a:r>
          </a:p>
          <a:p>
            <a:pPr lvl="1"/>
            <a:r>
              <a:rPr lang="en-US" sz="2000" dirty="0" smtClean="0"/>
              <a:t>Paris – Parent NEJM 2011</a:t>
            </a:r>
          </a:p>
          <a:p>
            <a:pPr lvl="1"/>
            <a:r>
              <a:rPr lang="en-US" sz="2000" dirty="0" smtClean="0"/>
              <a:t>Brazil – Fonseca </a:t>
            </a:r>
            <a:r>
              <a:rPr lang="en-US" sz="2000" dirty="0" err="1" smtClean="0"/>
              <a:t>Eur</a:t>
            </a:r>
            <a:r>
              <a:rPr lang="en-US" sz="2000" dirty="0" smtClean="0"/>
              <a:t> J </a:t>
            </a:r>
            <a:r>
              <a:rPr lang="en-US" sz="2000" dirty="0" err="1" smtClean="0"/>
              <a:t>Haematol</a:t>
            </a:r>
            <a:r>
              <a:rPr lang="en-US" sz="2000" dirty="0" smtClean="0"/>
              <a:t> 2012</a:t>
            </a:r>
          </a:p>
          <a:p>
            <a:pPr lvl="1"/>
            <a:r>
              <a:rPr lang="en-US" sz="2000" dirty="0" smtClean="0"/>
              <a:t>USA  – Mehari JAMA 2012</a:t>
            </a:r>
          </a:p>
          <a:p>
            <a:r>
              <a:rPr lang="en-US" sz="2000" dirty="0" smtClean="0"/>
              <a:t>High TRV prevalence 27 – 40%</a:t>
            </a:r>
          </a:p>
          <a:p>
            <a:r>
              <a:rPr lang="en-US" sz="2000" dirty="0" smtClean="0"/>
              <a:t>PH prevalence 6 – 11%</a:t>
            </a:r>
          </a:p>
          <a:p>
            <a:r>
              <a:rPr lang="en-US" sz="2000" dirty="0" smtClean="0"/>
              <a:t>PH associated with ulcers (not VOC or ACS)</a:t>
            </a:r>
          </a:p>
          <a:p>
            <a:pPr lvl="1"/>
            <a:r>
              <a:rPr lang="en-US" sz="2000" dirty="0" smtClean="0"/>
              <a:t>Older age</a:t>
            </a:r>
          </a:p>
          <a:p>
            <a:pPr lvl="1"/>
            <a:r>
              <a:rPr lang="en-US" sz="2000" dirty="0" smtClean="0"/>
              <a:t>Markers of hemolysis (low Hb, high AST, LDH)</a:t>
            </a:r>
          </a:p>
          <a:p>
            <a:pPr lvl="1"/>
            <a:r>
              <a:rPr lang="en-US" sz="2000" dirty="0" smtClean="0"/>
              <a:t>Markers of liver dysfunction (</a:t>
            </a:r>
            <a:r>
              <a:rPr lang="en-US" sz="2000" dirty="0" err="1" smtClean="0"/>
              <a:t>alk</a:t>
            </a:r>
            <a:r>
              <a:rPr lang="en-US" sz="2000" dirty="0" smtClean="0"/>
              <a:t> </a:t>
            </a:r>
            <a:r>
              <a:rPr lang="en-US" sz="2000" dirty="0" err="1" smtClean="0"/>
              <a:t>phos</a:t>
            </a:r>
            <a:r>
              <a:rPr lang="en-US" sz="2000" dirty="0" smtClean="0"/>
              <a:t>, direct bilirubin)</a:t>
            </a:r>
          </a:p>
          <a:p>
            <a:pPr lvl="1"/>
            <a:r>
              <a:rPr lang="en-US" sz="2000" dirty="0" smtClean="0"/>
              <a:t>Markers of renal dysfunction (creatinine and others)</a:t>
            </a:r>
          </a:p>
          <a:p>
            <a:pPr lvl="1"/>
            <a:r>
              <a:rPr lang="en-US" sz="2000" dirty="0" smtClean="0"/>
              <a:t>Functional impairment (6MWD, NYHA class, NT-proBNP)</a:t>
            </a:r>
          </a:p>
          <a:p>
            <a:pPr lvl="1"/>
            <a:r>
              <a:rPr lang="en-US" sz="2000" dirty="0" smtClean="0"/>
              <a:t>Increased mortality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7924800" cy="838200"/>
          </a:xfrm>
        </p:spPr>
        <p:txBody>
          <a:bodyPr/>
          <a:lstStyle/>
          <a:p>
            <a:r>
              <a:rPr lang="en-US" dirty="0" smtClean="0"/>
              <a:t>Three right heart cath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78855" y="1114425"/>
          <a:ext cx="8229600" cy="5181600"/>
        </p:xfrm>
        <a:graphic>
          <a:graphicData uri="http://schemas.openxmlformats.org/drawingml/2006/table">
            <a:tbl>
              <a:tblPr firstRow="1" bandRow="1"/>
              <a:tblGrid>
                <a:gridCol w="295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Findings</a:t>
                      </a:r>
                      <a:r>
                        <a:rPr lang="en-US" sz="1400" baseline="0" dirty="0" smtClean="0"/>
                        <a:t> in SCD PH vs others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NIH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Parent</a:t>
                      </a:r>
                      <a:r>
                        <a:rPr lang="en-US" sz="1400" baseline="0" dirty="0" smtClean="0"/>
                        <a:t> et al.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Fonseca </a:t>
                      </a:r>
                      <a:r>
                        <a:rPr lang="en-US" sz="1400" baseline="0" dirty="0" smtClean="0"/>
                        <a:t> et al.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Exclusions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 smtClean="0"/>
                        <a:t>Lung, liver, renal disease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Prevalence of TRV≥2.5 m/s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32%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27%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40%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Prevalence</a:t>
                      </a:r>
                      <a:r>
                        <a:rPr lang="en-US" sz="1400" baseline="0" dirty="0" smtClean="0"/>
                        <a:t> of mPAP</a:t>
                      </a:r>
                      <a:r>
                        <a:rPr lang="en-US" sz="1400" dirty="0" smtClean="0"/>
                        <a:t>≥25  mmHg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11%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6%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10%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Older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Older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Older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History of leg ulcers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Yes (sig</a:t>
                      </a:r>
                      <a:r>
                        <a:rPr lang="en-US" sz="1400" baseline="0" dirty="0" smtClean="0"/>
                        <a:t> only w TRV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History</a:t>
                      </a:r>
                      <a:r>
                        <a:rPr lang="en-US" sz="1400" baseline="0" dirty="0" smtClean="0"/>
                        <a:t> of</a:t>
                      </a:r>
                      <a:r>
                        <a:rPr lang="en-US" sz="1400" dirty="0" smtClean="0"/>
                        <a:t> frequent</a:t>
                      </a:r>
                      <a:r>
                        <a:rPr lang="en-US" sz="1400" baseline="0" dirty="0" smtClean="0"/>
                        <a:t> VOC or ACS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NT-proBNP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Hemoglobin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LDH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AST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Alkaline phosphatase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Direct bilirubin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Creatinine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6MWD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NYHA functional</a:t>
                      </a:r>
                      <a:r>
                        <a:rPr lang="en-US" sz="1400" baseline="0" dirty="0" smtClean="0"/>
                        <a:t> class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Mortality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8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78" name="Group 13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9676356"/>
              </p:ext>
            </p:extLst>
          </p:nvPr>
        </p:nvGraphicFramePr>
        <p:xfrm>
          <a:off x="457200" y="1662113"/>
          <a:ext cx="8229600" cy="30861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7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TRV (m/sec)</a:t>
                      </a:r>
                    </a:p>
                  </a:txBody>
                  <a:tcPr marL="96819" marR="96819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PH</a:t>
                      </a:r>
                    </a:p>
                  </a:txBody>
                  <a:tcPr marL="96819" marR="96819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No PH</a:t>
                      </a:r>
                    </a:p>
                  </a:txBody>
                  <a:tcPr marL="96819" marR="96819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PH Prevalence</a:t>
                      </a:r>
                    </a:p>
                  </a:txBody>
                  <a:tcPr marL="96819" marR="96819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 – 2.9</a:t>
                      </a:r>
                    </a:p>
                  </a:txBody>
                  <a:tcPr marL="96819" marR="96819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96819" marR="968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marL="96819" marR="968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39%</a:t>
                      </a:r>
                    </a:p>
                  </a:txBody>
                  <a:tcPr marL="96819" marR="9681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≥3</a:t>
                      </a:r>
                    </a:p>
                  </a:txBody>
                  <a:tcPr marL="96819" marR="9681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46</a:t>
                      </a:r>
                    </a:p>
                  </a:txBody>
                  <a:tcPr marL="96819" marR="968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marL="96819" marR="968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77%</a:t>
                      </a:r>
                    </a:p>
                  </a:txBody>
                  <a:tcPr marL="96819" marR="9681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995" y="142616"/>
            <a:ext cx="7924800" cy="838200"/>
          </a:xfrm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Prevalence of PH by TRV Group</a:t>
            </a:r>
          </a:p>
        </p:txBody>
      </p:sp>
      <p:sp>
        <p:nvSpPr>
          <p:cNvPr id="112779" name="Text Box 139"/>
          <p:cNvSpPr txBox="1">
            <a:spLocks noChangeArrowheads="1"/>
          </p:cNvSpPr>
          <p:nvPr/>
        </p:nvSpPr>
        <p:spPr bwMode="auto">
          <a:xfrm>
            <a:off x="1695656" y="1187171"/>
            <a:ext cx="5728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84 </a:t>
            </a:r>
            <a:r>
              <a:rPr lang="en-US" i="1" dirty="0"/>
              <a:t>SCD Adults with Right Heart Catheterization at NIH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1991" y="4867870"/>
            <a:ext cx="6526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TRV has better positive predictive value when used with:</a:t>
            </a:r>
          </a:p>
          <a:p>
            <a:pPr algn="ctr"/>
            <a:r>
              <a:rPr lang="en-US" i="1" dirty="0" smtClean="0"/>
              <a:t>Higher TRV cutoff or 6 minute walk distance or NT-</a:t>
            </a:r>
            <a:r>
              <a:rPr lang="en-US" i="1" dirty="0" err="1" smtClean="0"/>
              <a:t>proBNP</a:t>
            </a:r>
            <a:endParaRPr lang="en-US" i="1" dirty="0" smtClean="0"/>
          </a:p>
          <a:p>
            <a:pPr algn="ctr"/>
            <a:r>
              <a:rPr lang="en-US" b="1" i="1" dirty="0" smtClean="0"/>
              <a:t>It performs better than TCD velocity to predict risk of stroke in SCD</a:t>
            </a:r>
            <a:endParaRPr lang="en-US" b="1" i="1" dirty="0"/>
          </a:p>
        </p:txBody>
      </p:sp>
      <p:sp>
        <p:nvSpPr>
          <p:cNvPr id="7" name="Rectangle 6"/>
          <p:cNvSpPr/>
          <p:nvPr/>
        </p:nvSpPr>
        <p:spPr>
          <a:xfrm>
            <a:off x="493184" y="6059269"/>
            <a:ext cx="8184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Mehari </a:t>
            </a:r>
            <a:r>
              <a:rPr lang="en-US" i="1" dirty="0" smtClean="0"/>
              <a:t>et al., </a:t>
            </a:r>
            <a:r>
              <a:rPr lang="en-US" dirty="0" smtClean="0"/>
              <a:t>JAMA 2012; 307:1254-6. Similar </a:t>
            </a:r>
            <a:r>
              <a:rPr lang="en-US" dirty="0"/>
              <a:t>results in Parent </a:t>
            </a:r>
            <a:r>
              <a:rPr lang="en-US" i="1" dirty="0" smtClean="0"/>
              <a:t>et al., </a:t>
            </a:r>
            <a:r>
              <a:rPr lang="en-US" dirty="0"/>
              <a:t>A hemodynamic study of pulmonary hypertension </a:t>
            </a:r>
            <a:r>
              <a:rPr lang="en-US" dirty="0" smtClean="0"/>
              <a:t>in sickle </a:t>
            </a:r>
            <a:r>
              <a:rPr lang="en-US" dirty="0"/>
              <a:t>cell disease.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</a:t>
            </a:r>
            <a:r>
              <a:rPr lang="en-US" dirty="0" smtClean="0"/>
              <a:t>2011; 365:44-53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03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hypertension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causes PH in SCD?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screen for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diagnose PH?</a:t>
            </a:r>
          </a:p>
          <a:p>
            <a:r>
              <a:rPr lang="en-US" dirty="0" smtClean="0"/>
              <a:t>What is associated with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treat PH?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35335"/>
            <a:ext cx="7924800" cy="838200"/>
          </a:xfrm>
        </p:spPr>
        <p:txBody>
          <a:bodyPr/>
          <a:lstStyle/>
          <a:p>
            <a:r>
              <a:rPr lang="en-US" dirty="0" smtClean="0"/>
              <a:t>Characteristics of PH patients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1706" y="1264026"/>
          <a:ext cx="8294686" cy="5047488"/>
        </p:xfrm>
        <a:graphic>
          <a:graphicData uri="http://schemas.openxmlformats.org/drawingml/2006/table">
            <a:tbl>
              <a:tblPr/>
              <a:tblGrid>
                <a:gridCol w="282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</a:rPr>
                        <a:t>Pulmonary Hypertension</a:t>
                      </a:r>
                      <a:br>
                        <a:rPr lang="en-US" sz="1800" b="1">
                          <a:latin typeface="Calibri"/>
                          <a:ea typeface="Times New Roman"/>
                        </a:rPr>
                      </a:br>
                      <a:r>
                        <a:rPr lang="en-US" sz="1800" b="1">
                          <a:latin typeface="Calibri"/>
                          <a:ea typeface="Times New Roman"/>
                        </a:rPr>
                        <a:t>(n=55)</a:t>
                      </a:r>
                      <a:endParaRPr lang="en-US" sz="1800" b="1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</a:rPr>
                        <a:t>No Cath</a:t>
                      </a:r>
                      <a:endParaRPr lang="en-US" sz="1800" b="1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</a:rPr>
                        <a:t>(n=447)</a:t>
                      </a:r>
                      <a:endParaRPr lang="en-US" sz="1800" b="1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Age, y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41 (13)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35 (12)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&lt;.001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AST, U/L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49 (25)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41 (22)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.01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LDH, U/L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475 (234)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339 (151)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</a:rPr>
                        <a:t>&lt;.001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Uric acid, mg/dL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6.7 (1.9)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6.0 (2.1)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.01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Hemoglobin, g/dL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9.0 (1.7)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9.6 (1.9)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.02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Hematocrit, %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26 (5)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28 (6)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.02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TRV, m/s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3.3 (0.5)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2.3 (0.5)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&lt;.001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6-Minute walk distance, m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358 (113)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486 (88)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&lt;.001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Direct bilirubin, mg/dL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0.4 (0.3-0.8)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0.4 (0.3-0.5)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.02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Creatinine, mg/dL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0.8 (0.6-1.1)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0.7 (0.5-0.9)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.02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C-reactive protein, mg/L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0.41 (0.40-0.76)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0.42 (0.20-0.79)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.009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Ferritin, ng/mL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804 (232-1667)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378 (107-1235)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.007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NT-proBNP, pg/mL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177 (83-530)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</a:rPr>
                        <a:t>58 (29-123)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</a:rPr>
                        <a:t>&lt;.001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02277" y="6412468"/>
            <a:ext cx="851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Mehari </a:t>
            </a:r>
            <a:r>
              <a:rPr lang="en-US" i="1" dirty="0" smtClean="0">
                <a:solidFill>
                  <a:schemeClr val="accent1"/>
                </a:solidFill>
              </a:rPr>
              <a:t>et al., </a:t>
            </a:r>
            <a:r>
              <a:rPr lang="en-US" dirty="0" smtClean="0">
                <a:solidFill>
                  <a:schemeClr val="accent1"/>
                </a:solidFill>
              </a:rPr>
              <a:t>JAMA 2012; 307:1254-6. </a:t>
            </a:r>
            <a:r>
              <a:rPr lang="en-US" dirty="0">
                <a:solidFill>
                  <a:schemeClr val="accent1"/>
                </a:solidFill>
              </a:rPr>
              <a:t>Copyright © </a:t>
            </a:r>
            <a:r>
              <a:rPr lang="en-US" dirty="0" smtClean="0">
                <a:solidFill>
                  <a:schemeClr val="accent1"/>
                </a:solidFill>
              </a:rPr>
              <a:t>2012 </a:t>
            </a:r>
            <a:r>
              <a:rPr lang="en-US" dirty="0">
                <a:solidFill>
                  <a:schemeClr val="accent1"/>
                </a:solidFill>
              </a:rPr>
              <a:t>American Medical </a:t>
            </a:r>
            <a:r>
              <a:rPr lang="en-US" dirty="0" smtClean="0">
                <a:solidFill>
                  <a:schemeClr val="accent1"/>
                </a:solidFill>
              </a:rPr>
              <a:t>Association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Associated </a:t>
            </a:r>
            <a:r>
              <a:rPr lang="en-US" sz="3200" dirty="0"/>
              <a:t>Complications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0893" y="2286000"/>
            <a:ext cx="1642821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Systemic HTN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506703" y="2286000"/>
            <a:ext cx="1642821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High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TRV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33798" y="3368220"/>
            <a:ext cx="1642821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Protein-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uria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 bwMode="auto">
          <a:xfrm>
            <a:off x="2603714" y="2743200"/>
            <a:ext cx="390298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>
            <a:endCxn id="8" idx="1"/>
          </p:cNvCxnSpPr>
          <p:nvPr/>
        </p:nvCxnSpPr>
        <p:spPr bwMode="auto">
          <a:xfrm>
            <a:off x="1782303" y="3200400"/>
            <a:ext cx="1951495" cy="6250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376619" y="3200400"/>
            <a:ext cx="1951494" cy="6250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1782303" y="4522927"/>
            <a:ext cx="5545810" cy="1906285"/>
            <a:chOff x="1782303" y="4112220"/>
            <a:chExt cx="5545810" cy="1906285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1782303" y="5073108"/>
              <a:ext cx="5545810" cy="945397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rPr>
                <a:t>STROKE, CKD, PH, DEATH</a:t>
              </a:r>
            </a:p>
          </p:txBody>
        </p:sp>
        <p:sp>
          <p:nvSpPr>
            <p:cNvPr id="24" name="Down Arrow 23"/>
            <p:cNvSpPr/>
            <p:nvPr/>
          </p:nvSpPr>
          <p:spPr bwMode="auto">
            <a:xfrm>
              <a:off x="4298839" y="4112220"/>
              <a:ext cx="512738" cy="76457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5" name="Down Arrow 24"/>
            <p:cNvSpPr/>
            <p:nvPr/>
          </p:nvSpPr>
          <p:spPr bwMode="auto">
            <a:xfrm rot="19641202">
              <a:off x="2501680" y="4158300"/>
              <a:ext cx="512738" cy="76457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 rot="1778782">
              <a:off x="6095997" y="4164687"/>
              <a:ext cx="512738" cy="76457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6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26"/>
    </mc:Choice>
    <mc:Fallback xmlns="">
      <p:transition spd="slow" advTm="86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hypertension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causes PH in SCD?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screen for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diagnose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associated with PH?</a:t>
            </a:r>
          </a:p>
          <a:p>
            <a:r>
              <a:rPr lang="en-US" dirty="0" smtClean="0"/>
              <a:t>How do we treat PH?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23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done by a pulmonologist or cardiologist experienced in PH</a:t>
            </a:r>
          </a:p>
          <a:p>
            <a:pPr lvl="1"/>
            <a:r>
              <a:rPr lang="en-US" dirty="0" smtClean="0"/>
              <a:t>Preferably with SCD experience</a:t>
            </a:r>
          </a:p>
          <a:p>
            <a:r>
              <a:rPr lang="en-US" dirty="0" smtClean="0"/>
              <a:t>Drugs</a:t>
            </a:r>
          </a:p>
          <a:p>
            <a:pPr lvl="1"/>
            <a:r>
              <a:rPr lang="en-US" dirty="0" smtClean="0"/>
              <a:t>Endothelin receptor antagonists</a:t>
            </a:r>
          </a:p>
          <a:p>
            <a:pPr lvl="1"/>
            <a:r>
              <a:rPr lang="en-US" dirty="0" smtClean="0"/>
              <a:t>Riociguat</a:t>
            </a:r>
          </a:p>
          <a:p>
            <a:pPr lvl="1"/>
            <a:r>
              <a:rPr lang="en-US" dirty="0" smtClean="0"/>
              <a:t>Prostacyclin analogs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70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Endothelin receptor antagonists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828800"/>
            <a:ext cx="7924800" cy="3886200"/>
          </a:xfrm>
        </p:spPr>
        <p:txBody>
          <a:bodyPr/>
          <a:lstStyle/>
          <a:p>
            <a:r>
              <a:rPr lang="en-US" dirty="0" smtClean="0"/>
              <a:t>Bosentan, </a:t>
            </a:r>
            <a:r>
              <a:rPr lang="en-US" dirty="0" err="1" smtClean="0"/>
              <a:t>ambrisentan</a:t>
            </a:r>
            <a:r>
              <a:rPr lang="en-US" dirty="0" smtClean="0"/>
              <a:t>, macitentan</a:t>
            </a:r>
          </a:p>
          <a:p>
            <a:r>
              <a:rPr lang="en-US" dirty="0" smtClean="0"/>
              <a:t>Some case series data </a:t>
            </a:r>
          </a:p>
          <a:p>
            <a:r>
              <a:rPr lang="en-US" dirty="0" smtClean="0"/>
              <a:t>No SCD-specific adverse events reported</a:t>
            </a:r>
          </a:p>
          <a:p>
            <a:r>
              <a:rPr lang="en-US" dirty="0" smtClean="0"/>
              <a:t>Anecdotal improvement of SCD leg ulcer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4750475"/>
            <a:ext cx="487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Minniti CP, Machado RF, Coles WA, Sachdev V, Gladwin MT, Kato GJ. </a:t>
            </a:r>
            <a:r>
              <a:rPr lang="en-US" sz="1400" dirty="0" smtClean="0"/>
              <a:t>Endothelin receptor </a:t>
            </a:r>
            <a:r>
              <a:rPr lang="en-US" sz="1400" dirty="0"/>
              <a:t>antagonists for pulmonary hypertension in adult patients with </a:t>
            </a:r>
            <a:r>
              <a:rPr lang="en-US" sz="1400" dirty="0" smtClean="0"/>
              <a:t>sickle cell </a:t>
            </a:r>
            <a:r>
              <a:rPr lang="en-US" sz="1400" dirty="0"/>
              <a:t>disease. </a:t>
            </a:r>
            <a:r>
              <a:rPr lang="en-US" sz="1400" i="1" dirty="0"/>
              <a:t>Br J </a:t>
            </a:r>
            <a:r>
              <a:rPr lang="en-US" sz="1400" i="1" dirty="0" err="1"/>
              <a:t>Haematol</a:t>
            </a:r>
            <a:r>
              <a:rPr lang="en-US" sz="1400" i="1" dirty="0"/>
              <a:t>. </a:t>
            </a:r>
            <a:r>
              <a:rPr lang="en-US" sz="1400" dirty="0" smtClean="0"/>
              <a:t>2009; 147:737-43.</a:t>
            </a:r>
          </a:p>
          <a:p>
            <a:endParaRPr lang="en-US" sz="1400" dirty="0"/>
          </a:p>
          <a:p>
            <a:r>
              <a:rPr lang="en-US" sz="1400" dirty="0" err="1"/>
              <a:t>Lionnet</a:t>
            </a:r>
            <a:r>
              <a:rPr lang="en-US" sz="1400" dirty="0"/>
              <a:t> F, </a:t>
            </a:r>
            <a:r>
              <a:rPr lang="en-US" sz="1400" dirty="0" err="1"/>
              <a:t>Bachmeyer</a:t>
            </a:r>
            <a:r>
              <a:rPr lang="en-US" sz="1400" dirty="0"/>
              <a:t> C, </a:t>
            </a:r>
            <a:r>
              <a:rPr lang="en-US" sz="1400" dirty="0" err="1"/>
              <a:t>Stankovic</a:t>
            </a:r>
            <a:r>
              <a:rPr lang="en-US" sz="1400" dirty="0"/>
              <a:t> K, </a:t>
            </a:r>
            <a:r>
              <a:rPr lang="en-US" sz="1400" dirty="0" err="1"/>
              <a:t>Tharaux</a:t>
            </a:r>
            <a:r>
              <a:rPr lang="en-US" sz="1400" dirty="0"/>
              <a:t> PL, </a:t>
            </a:r>
            <a:r>
              <a:rPr lang="en-US" sz="1400" dirty="0" err="1"/>
              <a:t>Girot</a:t>
            </a:r>
            <a:r>
              <a:rPr lang="en-US" sz="1400" dirty="0"/>
              <a:t> R, </a:t>
            </a:r>
            <a:r>
              <a:rPr lang="en-US" sz="1400" dirty="0" err="1"/>
              <a:t>Aractingi</a:t>
            </a:r>
            <a:r>
              <a:rPr lang="en-US" sz="1400" dirty="0"/>
              <a:t> S</a:t>
            </a:r>
            <a:r>
              <a:rPr lang="en-US" sz="1400" dirty="0" smtClean="0"/>
              <a:t>.  Efficacy </a:t>
            </a:r>
            <a:r>
              <a:rPr lang="en-US" sz="1400" dirty="0"/>
              <a:t>of the endothelin receptor blocker bosentan for refractory sickle </a:t>
            </a:r>
            <a:r>
              <a:rPr lang="en-US" sz="1400" dirty="0" smtClean="0"/>
              <a:t>cell leg </a:t>
            </a:r>
            <a:r>
              <a:rPr lang="en-US" sz="1400" dirty="0"/>
              <a:t>ulcers. </a:t>
            </a:r>
            <a:r>
              <a:rPr lang="en-US" sz="1400" i="1" dirty="0"/>
              <a:t>Br J </a:t>
            </a:r>
            <a:r>
              <a:rPr lang="en-US" sz="1400" i="1" dirty="0" err="1"/>
              <a:t>Haematol</a:t>
            </a:r>
            <a:r>
              <a:rPr lang="en-US" sz="1400" i="1" dirty="0"/>
              <a:t>. </a:t>
            </a:r>
            <a:r>
              <a:rPr lang="en-US" sz="1400" dirty="0" smtClean="0"/>
              <a:t>2008; 142:991-2</a:t>
            </a:r>
            <a:r>
              <a:rPr lang="en-US" sz="14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4600694"/>
            <a:ext cx="3032619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92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Riociguat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Oral tablets TID</a:t>
            </a:r>
          </a:p>
          <a:p>
            <a:r>
              <a:rPr lang="en-US" sz="2800" dirty="0" smtClean="0"/>
              <a:t>Soluble guanylyl cyclase stimulator</a:t>
            </a:r>
          </a:p>
          <a:p>
            <a:r>
              <a:rPr lang="en-US" sz="2800" dirty="0" smtClean="0"/>
              <a:t>FDA approved</a:t>
            </a:r>
          </a:p>
          <a:p>
            <a:pPr lvl="1"/>
            <a:r>
              <a:rPr lang="en-US" sz="2400" dirty="0" smtClean="0"/>
              <a:t>pulmonary arterial hypertension</a:t>
            </a:r>
          </a:p>
          <a:p>
            <a:pPr lvl="1"/>
            <a:r>
              <a:rPr lang="en-US" sz="2400" dirty="0" smtClean="0"/>
              <a:t>chronic thromboembolic pulmonary hypertension</a:t>
            </a:r>
          </a:p>
          <a:p>
            <a:r>
              <a:rPr lang="en-US" sz="2800" dirty="0" smtClean="0"/>
              <a:t>Under investigation for SCD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3400" y="57912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Weir NA, </a:t>
            </a:r>
            <a:r>
              <a:rPr lang="en-US" dirty="0" err="1"/>
              <a:t>Conrey</a:t>
            </a:r>
            <a:r>
              <a:rPr lang="en-US" dirty="0"/>
              <a:t> A, Lewis D, </a:t>
            </a:r>
            <a:r>
              <a:rPr lang="en-US" dirty="0" err="1"/>
              <a:t>Mehari</a:t>
            </a:r>
            <a:r>
              <a:rPr lang="en-US" dirty="0"/>
              <a:t> A. Riociguat use in sickle cell related</a:t>
            </a:r>
          </a:p>
          <a:p>
            <a:r>
              <a:rPr lang="en-US" dirty="0"/>
              <a:t>chronic thromboembolic pulmonary hypertension: A case series. </a:t>
            </a:r>
            <a:r>
              <a:rPr lang="en-US" i="1" dirty="0" err="1"/>
              <a:t>Pulm</a:t>
            </a:r>
            <a:r>
              <a:rPr lang="en-US" i="1" dirty="0"/>
              <a:t> Circ. </a:t>
            </a:r>
            <a:r>
              <a:rPr lang="en-US" dirty="0" smtClean="0"/>
              <a:t>2018; 8:2045894018791802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468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D:\JELKS, VALERIE 35-68-46-5 MAY 5, 2004\DSC_63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161" y="4522813"/>
            <a:ext cx="3693458" cy="1954187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95399" y="1183660"/>
            <a:ext cx="7579657" cy="30835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46 year old African American woman with sickle cell anemia with leg and foot ulcers for many years</a:t>
            </a:r>
          </a:p>
          <a:p>
            <a:r>
              <a:rPr lang="en-US" dirty="0" smtClean="0"/>
              <a:t>Pain crisis twice a year</a:t>
            </a:r>
          </a:p>
          <a:p>
            <a:r>
              <a:rPr lang="en-US" dirty="0" smtClean="0"/>
              <a:t>Progressive </a:t>
            </a:r>
            <a:r>
              <a:rPr lang="en-US" dirty="0" err="1" smtClean="0"/>
              <a:t>dypnea</a:t>
            </a:r>
            <a:r>
              <a:rPr lang="en-US" dirty="0" smtClean="0"/>
              <a:t> on exertion</a:t>
            </a:r>
          </a:p>
          <a:p>
            <a:r>
              <a:rPr lang="en-US" dirty="0" smtClean="0"/>
              <a:t>Diagnosed PAH, treated with sildenafil with clinical improvement</a:t>
            </a:r>
          </a:p>
          <a:p>
            <a:r>
              <a:rPr lang="en-US" dirty="0" smtClean="0"/>
              <a:t>Died during pain crisis complicated by sepsis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10243"/>
            <a:ext cx="3352800" cy="193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8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26"/>
    </mc:Choice>
    <mc:Fallback xmlns="">
      <p:transition spd="slow" advTm="86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STERIO-SCD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Safety</a:t>
            </a:r>
            <a:r>
              <a:rPr lang="en-US" sz="2800" dirty="0"/>
              <a:t>, Tolerability and Efficacy of Riociguat in Adults with Sickle Cell </a:t>
            </a:r>
            <a:r>
              <a:rPr lang="en-US" sz="2800" dirty="0" smtClean="0"/>
              <a:t>Disease</a:t>
            </a:r>
          </a:p>
          <a:p>
            <a:r>
              <a:rPr lang="en-US" sz="2800" dirty="0" smtClean="0"/>
              <a:t>Investigator-initiated, industry-funded</a:t>
            </a:r>
          </a:p>
          <a:p>
            <a:r>
              <a:rPr lang="en-US" sz="2800" dirty="0" smtClean="0"/>
              <a:t>Sponsor is University of Pittsburgh</a:t>
            </a:r>
          </a:p>
          <a:p>
            <a:r>
              <a:rPr lang="en-US" sz="2800" dirty="0" smtClean="0"/>
              <a:t>Funded by Bayer Pharmaceuticals</a:t>
            </a:r>
          </a:p>
          <a:p>
            <a:r>
              <a:rPr lang="en-US" sz="2800" dirty="0" smtClean="0"/>
              <a:t>PI’s Gregory Kato and Mark </a:t>
            </a:r>
            <a:r>
              <a:rPr lang="en-US" sz="2800" dirty="0" smtClean="0"/>
              <a:t>Gladwin</a:t>
            </a:r>
          </a:p>
          <a:p>
            <a:r>
              <a:rPr lang="en-US" sz="2800" dirty="0" smtClean="0"/>
              <a:t>Hypertension, elevated TRV or nephropathy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493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ClinicalTrials.gov Identifier: NCT02633397</a:t>
            </a:r>
          </a:p>
        </p:txBody>
      </p:sp>
    </p:spTree>
    <p:extLst>
      <p:ext uri="{BB962C8B-B14F-4D97-AF65-F5344CB8AC3E}">
        <p14:creationId xmlns:p14="http://schemas.microsoft.com/office/powerpoint/2010/main" val="12386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26"/>
    </mc:Choice>
    <mc:Fallback xmlns="">
      <p:transition spd="slow" advTm="8652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Prostacyclin analogs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981200"/>
            <a:ext cx="3365500" cy="2743200"/>
          </a:xfrm>
        </p:spPr>
        <p:txBody>
          <a:bodyPr/>
          <a:lstStyle/>
          <a:p>
            <a:r>
              <a:rPr lang="en-US" dirty="0" err="1" smtClean="0"/>
              <a:t>Epoprostenol</a:t>
            </a:r>
            <a:endParaRPr lang="en-US" dirty="0" smtClean="0"/>
          </a:p>
          <a:p>
            <a:r>
              <a:rPr lang="en-US" dirty="0" err="1" smtClean="0"/>
              <a:t>Iloprost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dirty="0" err="1" smtClean="0"/>
              <a:t>reprostinil</a:t>
            </a:r>
            <a:endParaRPr lang="en-US" dirty="0" smtClean="0"/>
          </a:p>
          <a:p>
            <a:r>
              <a:rPr lang="en-US" dirty="0" smtClean="0"/>
              <a:t>IV, SC infusion or inhaled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95080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Weir NA, </a:t>
            </a:r>
            <a:r>
              <a:rPr lang="en-US" sz="1600" dirty="0" err="1"/>
              <a:t>Saiyed</a:t>
            </a:r>
            <a:r>
              <a:rPr lang="en-US" sz="1600" dirty="0"/>
              <a:t> R, </a:t>
            </a:r>
            <a:r>
              <a:rPr lang="en-US" sz="1600" dirty="0" err="1"/>
              <a:t>Alam</a:t>
            </a:r>
            <a:r>
              <a:rPr lang="en-US" sz="1600" dirty="0"/>
              <a:t> S, </a:t>
            </a:r>
            <a:r>
              <a:rPr lang="en-US" sz="1600" dirty="0" err="1"/>
              <a:t>Conrey</a:t>
            </a:r>
            <a:r>
              <a:rPr lang="en-US" sz="1600" dirty="0"/>
              <a:t> A, Desai HD, George MP, Keeley JH, </a:t>
            </a:r>
            <a:r>
              <a:rPr lang="en-US" sz="1600" dirty="0" smtClean="0"/>
              <a:t>Klings ES</a:t>
            </a:r>
            <a:r>
              <a:rPr lang="en-US" sz="1600" dirty="0"/>
              <a:t>, </a:t>
            </a:r>
            <a:r>
              <a:rPr lang="en-US" sz="1600" dirty="0" err="1"/>
              <a:t>Mehari</a:t>
            </a:r>
            <a:r>
              <a:rPr lang="en-US" sz="1600" dirty="0"/>
              <a:t> A, Taylor JG 6th, Minniti CP, Kato GJ. Prostacyclin-analog therapy in </a:t>
            </a:r>
            <a:r>
              <a:rPr lang="en-US" sz="1600" dirty="0" smtClean="0"/>
              <a:t>sickle </a:t>
            </a:r>
            <a:r>
              <a:rPr lang="en-US" sz="1600" dirty="0"/>
              <a:t>cell pulmonary hypertension. </a:t>
            </a:r>
            <a:r>
              <a:rPr lang="en-US" sz="1600" i="1" dirty="0" err="1"/>
              <a:t>Haematologica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dirty="0" smtClean="0"/>
              <a:t>2017; 102:e163-e165</a:t>
            </a:r>
            <a:r>
              <a:rPr lang="en-US" sz="16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905000"/>
            <a:ext cx="4804113" cy="330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10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Sildenafil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PDE5 inhibitor</a:t>
            </a:r>
          </a:p>
          <a:p>
            <a:r>
              <a:rPr lang="en-US" dirty="0" smtClean="0"/>
              <a:t>FDA approved for pulmonary arterial hypertension</a:t>
            </a:r>
          </a:p>
          <a:p>
            <a:r>
              <a:rPr lang="en-US" dirty="0" smtClean="0"/>
              <a:t>Initially promising in case series</a:t>
            </a:r>
          </a:p>
          <a:p>
            <a:r>
              <a:rPr lang="en-US" dirty="0"/>
              <a:t>M</a:t>
            </a:r>
            <a:r>
              <a:rPr lang="en-US" dirty="0" smtClean="0"/>
              <a:t>ulticenter randomized controlled trial terminated early due to increased VOC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9247" y="5688449"/>
            <a:ext cx="79748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Machado RF, </a:t>
            </a:r>
            <a:r>
              <a:rPr lang="en-US" sz="1400" dirty="0" err="1"/>
              <a:t>Barst</a:t>
            </a:r>
            <a:r>
              <a:rPr lang="en-US" sz="1400" dirty="0"/>
              <a:t> RJ, </a:t>
            </a:r>
            <a:r>
              <a:rPr lang="en-US" sz="1400" dirty="0" err="1"/>
              <a:t>Yovetich</a:t>
            </a:r>
            <a:r>
              <a:rPr lang="en-US" sz="1400" dirty="0"/>
              <a:t> NA, </a:t>
            </a:r>
            <a:r>
              <a:rPr lang="en-US" sz="1400" dirty="0" err="1"/>
              <a:t>Hassell</a:t>
            </a:r>
            <a:r>
              <a:rPr lang="en-US" sz="1400" dirty="0"/>
              <a:t> KL, Kato GJ, Gordeuk VR, Gibbs JS, </a:t>
            </a:r>
            <a:r>
              <a:rPr lang="en-US" sz="1400" dirty="0" smtClean="0"/>
              <a:t>Little </a:t>
            </a:r>
            <a:r>
              <a:rPr lang="en-US" sz="1400" dirty="0"/>
              <a:t>JA, </a:t>
            </a:r>
            <a:r>
              <a:rPr lang="en-US" sz="1400" dirty="0" err="1"/>
              <a:t>Schraufnagel</a:t>
            </a:r>
            <a:r>
              <a:rPr lang="en-US" sz="1400" dirty="0"/>
              <a:t> DE, Krishnamurti L, </a:t>
            </a:r>
            <a:r>
              <a:rPr lang="en-US" sz="1400" dirty="0" err="1"/>
              <a:t>Girgis</a:t>
            </a:r>
            <a:r>
              <a:rPr lang="en-US" sz="1400" dirty="0"/>
              <a:t> RE, Morris CR, </a:t>
            </a:r>
            <a:r>
              <a:rPr lang="en-US" sz="1400" dirty="0" err="1"/>
              <a:t>Rosenzweig</a:t>
            </a:r>
            <a:r>
              <a:rPr lang="en-US" sz="1400" dirty="0"/>
              <a:t> EB, </a:t>
            </a:r>
            <a:r>
              <a:rPr lang="en-US" sz="1400" dirty="0" err="1" smtClean="0"/>
              <a:t>Badesch</a:t>
            </a:r>
            <a:r>
              <a:rPr lang="en-US" sz="1400" dirty="0" smtClean="0"/>
              <a:t> </a:t>
            </a:r>
            <a:r>
              <a:rPr lang="en-US" sz="1400" dirty="0"/>
              <a:t>DB, </a:t>
            </a:r>
            <a:r>
              <a:rPr lang="en-US" sz="1400" dirty="0" err="1"/>
              <a:t>Lanzkron</a:t>
            </a:r>
            <a:r>
              <a:rPr lang="en-US" sz="1400" dirty="0"/>
              <a:t> S, </a:t>
            </a:r>
            <a:r>
              <a:rPr lang="en-US" sz="1400" dirty="0" err="1"/>
              <a:t>Onyekwere</a:t>
            </a:r>
            <a:r>
              <a:rPr lang="en-US" sz="1400" dirty="0"/>
              <a:t> O, Castro OL, Sachdev V, </a:t>
            </a:r>
            <a:r>
              <a:rPr lang="en-US" sz="1400" dirty="0" err="1"/>
              <a:t>Waclawiw</a:t>
            </a:r>
            <a:r>
              <a:rPr lang="en-US" sz="1400" dirty="0"/>
              <a:t> MA, </a:t>
            </a:r>
            <a:r>
              <a:rPr lang="en-US" sz="1400" dirty="0" err="1" smtClean="0"/>
              <a:t>Woolson</a:t>
            </a:r>
            <a:r>
              <a:rPr lang="en-US" sz="1400" dirty="0" smtClean="0"/>
              <a:t> R</a:t>
            </a:r>
            <a:r>
              <a:rPr lang="en-US" sz="1400" dirty="0"/>
              <a:t>, Goldsmith JC, Gladwin MT; walk-PHaSST Investigators and Patients</a:t>
            </a:r>
            <a:r>
              <a:rPr lang="en-US" sz="1400" dirty="0" smtClean="0"/>
              <a:t>. Hospitalization </a:t>
            </a:r>
            <a:r>
              <a:rPr lang="en-US" sz="1400" dirty="0"/>
              <a:t>for pain in patients with sickle cell disease treated </a:t>
            </a:r>
            <a:r>
              <a:rPr lang="en-US" sz="1400" dirty="0" smtClean="0"/>
              <a:t>with sildenafil </a:t>
            </a:r>
            <a:r>
              <a:rPr lang="en-US" sz="1400" dirty="0"/>
              <a:t>for elevated TRV and low exercise capacity. </a:t>
            </a:r>
            <a:r>
              <a:rPr lang="en-US" sz="1400" i="1" dirty="0"/>
              <a:t>Blood. </a:t>
            </a:r>
            <a:r>
              <a:rPr lang="en-US" sz="1400" dirty="0" smtClean="0"/>
              <a:t>2011; 118:855-64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761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Sickle cell disease is a strong risk factor for pulmonary hypertension</a:t>
            </a:r>
          </a:p>
          <a:p>
            <a:r>
              <a:rPr lang="en-US" dirty="0" smtClean="0"/>
              <a:t>PH shortens life expectancy dramatically</a:t>
            </a:r>
          </a:p>
          <a:p>
            <a:r>
              <a:rPr lang="en-US" dirty="0" smtClean="0"/>
              <a:t>Associations with intense hemolysis, leg ulcers, nephropathy</a:t>
            </a:r>
          </a:p>
          <a:p>
            <a:r>
              <a:rPr lang="en-US" dirty="0" smtClean="0"/>
              <a:t>Standard PH therapies have a role in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32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NT-</a:t>
            </a:r>
            <a:r>
              <a:rPr lang="en-US" sz="2400" dirty="0" err="1" smtClean="0"/>
              <a:t>proBNP</a:t>
            </a:r>
            <a:r>
              <a:rPr lang="en-US" sz="2400" dirty="0" smtClean="0"/>
              <a:t> annually</a:t>
            </a:r>
          </a:p>
          <a:p>
            <a:r>
              <a:rPr lang="en-US" sz="2400" dirty="0" smtClean="0"/>
              <a:t>Echocardiogram q3-5 years as adult</a:t>
            </a:r>
          </a:p>
          <a:p>
            <a:pPr lvl="1"/>
            <a:r>
              <a:rPr lang="en-US" sz="2000" dirty="0" smtClean="0"/>
              <a:t>More frequently if TRV 2.4 or higher</a:t>
            </a:r>
          </a:p>
          <a:p>
            <a:r>
              <a:rPr lang="en-US" sz="2400" dirty="0" smtClean="0"/>
              <a:t>PH specialist should consider right heart </a:t>
            </a:r>
            <a:r>
              <a:rPr lang="en-US" sz="2400" dirty="0" err="1" smtClean="0"/>
              <a:t>cath</a:t>
            </a:r>
            <a:endParaRPr lang="en-US" sz="2400" dirty="0" smtClean="0"/>
          </a:p>
          <a:p>
            <a:pPr lvl="1"/>
            <a:r>
              <a:rPr lang="en-US" sz="2000" dirty="0"/>
              <a:t>TRV 3 or higher, refer to specialist</a:t>
            </a:r>
          </a:p>
          <a:p>
            <a:pPr lvl="1"/>
            <a:r>
              <a:rPr lang="en-US" sz="2000" dirty="0"/>
              <a:t>TRV 2.5-2.9 with </a:t>
            </a:r>
            <a:r>
              <a:rPr lang="en-US" sz="2000" dirty="0" err="1"/>
              <a:t>dypnea</a:t>
            </a:r>
            <a:r>
              <a:rPr lang="en-US" sz="2000" dirty="0"/>
              <a:t>, desaturation, NT-</a:t>
            </a:r>
            <a:r>
              <a:rPr lang="en-US" sz="2000" dirty="0" err="1"/>
              <a:t>proBNP</a:t>
            </a:r>
            <a:r>
              <a:rPr lang="en-US" sz="2000" dirty="0"/>
              <a:t> &gt;160, 6MWD&lt;500m, refer to </a:t>
            </a:r>
            <a:r>
              <a:rPr lang="en-US" sz="2000" dirty="0" smtClean="0"/>
              <a:t>specialist</a:t>
            </a:r>
          </a:p>
          <a:p>
            <a:pPr lvl="1"/>
            <a:r>
              <a:rPr lang="en-US" sz="2000" dirty="0" smtClean="0"/>
              <a:t>Consider pulmonary vasodilator therapy and intensify sickle cell therapy (hydroxyurea, chronic transfusion)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528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Gordeuk VR, Castro OL, Machado RF. Pathophysiology and treatment of pulmonary </a:t>
            </a:r>
            <a:r>
              <a:rPr lang="en-US" sz="2000" dirty="0" smtClean="0"/>
              <a:t>hypertension </a:t>
            </a:r>
            <a:r>
              <a:rPr lang="en-US" sz="2000" dirty="0"/>
              <a:t>in sickle cell disease. </a:t>
            </a:r>
            <a:r>
              <a:rPr lang="en-US" sz="2000" i="1" dirty="0"/>
              <a:t>Blood. </a:t>
            </a:r>
            <a:r>
              <a:rPr lang="en-US" sz="2000" dirty="0" smtClean="0"/>
              <a:t>2016; 127:820-8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Klings </a:t>
            </a:r>
            <a:r>
              <a:rPr lang="en-US" sz="2000" dirty="0"/>
              <a:t>ES, Machado RF, </a:t>
            </a:r>
            <a:r>
              <a:rPr lang="en-US" sz="2000" dirty="0" err="1"/>
              <a:t>Barst</a:t>
            </a:r>
            <a:r>
              <a:rPr lang="en-US" sz="2000" dirty="0"/>
              <a:t> RJ, Morris CR, Mubarak KK, Gordeuk VR, Kato GJ</a:t>
            </a:r>
            <a:r>
              <a:rPr lang="en-US" sz="2000" dirty="0" smtClean="0"/>
              <a:t>, Ataga </a:t>
            </a:r>
            <a:r>
              <a:rPr lang="en-US" sz="2000" dirty="0"/>
              <a:t>KI, Gibbs JS, Castro O, </a:t>
            </a:r>
            <a:r>
              <a:rPr lang="en-US" sz="2000" dirty="0" err="1"/>
              <a:t>Rosenzweig</a:t>
            </a:r>
            <a:r>
              <a:rPr lang="en-US" sz="2000" dirty="0"/>
              <a:t> EB, </a:t>
            </a:r>
            <a:r>
              <a:rPr lang="en-US" sz="2000" dirty="0" err="1"/>
              <a:t>Sood</a:t>
            </a:r>
            <a:r>
              <a:rPr lang="en-US" sz="2000" dirty="0"/>
              <a:t> N, Hsu L, Wilson KC, Telen MJ, </a:t>
            </a:r>
            <a:r>
              <a:rPr lang="en-US" sz="2000" dirty="0" err="1" smtClean="0"/>
              <a:t>Decastro</a:t>
            </a:r>
            <a:r>
              <a:rPr lang="en-US" sz="2000" dirty="0" smtClean="0"/>
              <a:t> </a:t>
            </a:r>
            <a:r>
              <a:rPr lang="en-US" sz="2000" dirty="0"/>
              <a:t>LM, Krishnamurti L, Steinberg MH, </a:t>
            </a:r>
            <a:r>
              <a:rPr lang="en-US" sz="2000" dirty="0" err="1"/>
              <a:t>Badesch</a:t>
            </a:r>
            <a:r>
              <a:rPr lang="en-US" sz="2000" dirty="0"/>
              <a:t> DB, Gladwin MT; </a:t>
            </a:r>
            <a:r>
              <a:rPr lang="en-US" sz="2000" dirty="0" smtClean="0"/>
              <a:t>American Thoracic </a:t>
            </a:r>
            <a:r>
              <a:rPr lang="en-US" sz="2000" dirty="0"/>
              <a:t>Society Ad Hoc Committee on Pulmonary Hypertension of Sickle </a:t>
            </a:r>
            <a:r>
              <a:rPr lang="en-US" sz="2000" dirty="0" smtClean="0"/>
              <a:t>Cell Disease</a:t>
            </a:r>
            <a:r>
              <a:rPr lang="en-US" sz="2000" dirty="0"/>
              <a:t>. An official American Thoracic Society clinical practice guideline</a:t>
            </a:r>
            <a:r>
              <a:rPr lang="en-US" sz="2000" dirty="0" smtClean="0"/>
              <a:t>: diagnosis</a:t>
            </a:r>
            <a:r>
              <a:rPr lang="en-US" sz="2000" dirty="0"/>
              <a:t>, risk stratification, and management of pulmonary hypertension </a:t>
            </a:r>
            <a:r>
              <a:rPr lang="en-US" sz="2000" dirty="0" smtClean="0"/>
              <a:t>of sickle </a:t>
            </a:r>
            <a:r>
              <a:rPr lang="en-US" sz="2000" dirty="0"/>
              <a:t>cell disease. </a:t>
            </a:r>
            <a:r>
              <a:rPr lang="en-US" sz="2000" i="1" dirty="0"/>
              <a:t>Am J </a:t>
            </a:r>
            <a:r>
              <a:rPr lang="en-US" sz="2000" i="1" dirty="0" err="1"/>
              <a:t>Respir</a:t>
            </a:r>
            <a:r>
              <a:rPr lang="en-US" sz="2000" i="1" dirty="0"/>
              <a:t> </a:t>
            </a:r>
            <a:r>
              <a:rPr lang="en-US" sz="2000" i="1" dirty="0" err="1"/>
              <a:t>Crit</a:t>
            </a:r>
            <a:r>
              <a:rPr lang="en-US" sz="2000" i="1" dirty="0"/>
              <a:t> Care Med. </a:t>
            </a:r>
            <a:r>
              <a:rPr lang="en-US" sz="2000" dirty="0" smtClean="0"/>
              <a:t>2014; 189:727-40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7201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/>
              <a:t>Acknowledgments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64036" y="1752600"/>
            <a:ext cx="4569132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University of Illinois-Chicago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Victor Gordeuk, MD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University of Indiana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Roberto Machado, MD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Albert Einstein University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Caterina Minniti,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  <a:p>
            <a:pPr>
              <a:lnSpc>
                <a:spcPct val="90000"/>
              </a:lnSpc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Boston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University Medical Center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Elizabeth Klings, MD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Emory University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Claudia Morris,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0956" y="1752600"/>
            <a:ext cx="4398280" cy="51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University of Pittsburgh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Maria Kapetanaki, PhD</a:t>
            </a: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Oluwabukola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Gbotosho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Deva Sharma, MD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Samit Ghosh, PhD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Solomon Ofori-Acquah, PhD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Valerie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Schrott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MS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Grant Bullock, MD, PhD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Mark Gladwin,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Yingze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Zhang, PhD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Enrico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Novelli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MD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Laura De Castro, MD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Charles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Jonassaint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NHLBI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Xunde  Wang, MD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Shoaib Alam, MD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Alem  Mehari, MD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James Taylor, MD 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Jim Nichols, RN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Laurel Mendelsohn, MS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Eduard van Beers, MD, PhD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Nalini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Raghavachari,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Nargues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Weir, MD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Yanqin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Yang, PhD</a:t>
            </a:r>
          </a:p>
        </p:txBody>
      </p:sp>
    </p:spTree>
    <p:extLst>
      <p:ext uri="{BB962C8B-B14F-4D97-AF65-F5344CB8AC3E}">
        <p14:creationId xmlns:p14="http://schemas.microsoft.com/office/powerpoint/2010/main" val="30198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50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914400"/>
            <a:ext cx="6553200" cy="1143000"/>
          </a:xfrm>
        </p:spPr>
        <p:txBody>
          <a:bodyPr/>
          <a:lstStyle/>
          <a:p>
            <a:r>
              <a:rPr lang="en-US" dirty="0" smtClean="0"/>
              <a:t>SCD </a:t>
            </a:r>
            <a:r>
              <a:rPr lang="en-US" dirty="0" err="1" smtClean="0"/>
              <a:t>Endophenotypes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0" y="2057395"/>
          <a:ext cx="8458200" cy="4419604"/>
        </p:xfrm>
        <a:graphic>
          <a:graphicData uri="http://schemas.openxmlformats.org/drawingml/2006/table">
            <a:tbl>
              <a:tblPr firstRow="1" firstCol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3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</a:rPr>
                        <a:t>Clinical </a:t>
                      </a:r>
                      <a:r>
                        <a:rPr lang="en-US" sz="1600" b="1" dirty="0">
                          <a:effectLst/>
                          <a:latin typeface="Arial"/>
                          <a:ea typeface="Calibri"/>
                        </a:rPr>
                        <a:t>Features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</a:rPr>
                        <a:t>Effect of </a:t>
                      </a: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</a:rPr>
                        <a:t>Hyperhemolysis</a:t>
                      </a:r>
                      <a:endParaRPr lang="en-US" sz="16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</a:rPr>
                        <a:t>Effects of </a:t>
                      </a:r>
                      <a:r>
                        <a:rPr lang="en-US" sz="1600" b="1" dirty="0">
                          <a:effectLst/>
                          <a:latin typeface="Cambria Math"/>
                          <a:ea typeface="Calibri"/>
                        </a:rPr>
                        <a:t>∝</a:t>
                      </a:r>
                      <a:r>
                        <a:rPr lang="en-US" sz="1600" b="1" dirty="0">
                          <a:effectLst/>
                          <a:latin typeface="Arial"/>
                          <a:ea typeface="Calibri"/>
                        </a:rPr>
                        <a:t> thalassemia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</a:rPr>
                        <a:t>Protection by HbF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Pain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Calibri"/>
                        </a:rPr>
                        <a:t> or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dactylitis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Reduced risk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Increases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Protective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Acute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chest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Calibri"/>
                        </a:rPr>
                        <a:t> syndrome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Neutral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Increases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risk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Protective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Leg ulcers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Increases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risk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Reduces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Equivocal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</a:rPr>
                        <a:t>Osteonecrosis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Reduced risk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Increases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Equivocal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Priapism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Increases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Reduces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Not protective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Nephropathy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Increases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Reduces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Not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protective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3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Cerebrovascular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Increases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Reduces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Infants: Not </a:t>
                      </a: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protective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Adults: Possibly 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Cholelithiasis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Increases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risk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Reduces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Protective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</a:rPr>
                        <a:t>Retinopathy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Neutral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Equivocal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Possibly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protective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</a:rPr>
                        <a:t>↑</a:t>
                      </a: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TRV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Calibri"/>
                        </a:rPr>
                        <a:t> or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</a:rPr>
                        <a:t>↑SBP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Increases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Equivocal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Not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protective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</a:rPr>
                        <a:t>Mortality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Increases risk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</a:rPr>
                        <a:t>Protective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</a:rPr>
                        <a:t>Protective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48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52400"/>
            <a:ext cx="8229600" cy="586291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2912" y="61970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Kato GJ, Steinberg MH, Gladwin MT. Intravascular hemolysis and the pathophysiology of sickle cell disease. </a:t>
            </a:r>
            <a:r>
              <a:rPr lang="en-US" sz="1600" i="1" dirty="0"/>
              <a:t>J </a:t>
            </a:r>
            <a:r>
              <a:rPr lang="en-US" sz="1600" i="1" dirty="0" err="1"/>
              <a:t>Clin</a:t>
            </a:r>
            <a:r>
              <a:rPr lang="en-US" sz="1600" i="1" dirty="0"/>
              <a:t> Invest. </a:t>
            </a:r>
            <a:r>
              <a:rPr lang="en-US" sz="1600" dirty="0"/>
              <a:t>2017 Mar 1;127(3):750-760. PMID: 28248201; PMC5330745.</a:t>
            </a:r>
          </a:p>
        </p:txBody>
      </p:sp>
    </p:spTree>
    <p:extLst>
      <p:ext uri="{BB962C8B-B14F-4D97-AF65-F5344CB8AC3E}">
        <p14:creationId xmlns:p14="http://schemas.microsoft.com/office/powerpoint/2010/main" val="9820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hypertension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PH in SCD?</a:t>
            </a:r>
          </a:p>
          <a:p>
            <a:r>
              <a:rPr lang="en-US" dirty="0" smtClean="0"/>
              <a:t>How do we screen for PH?</a:t>
            </a:r>
          </a:p>
          <a:p>
            <a:r>
              <a:rPr lang="en-US" dirty="0" smtClean="0"/>
              <a:t>How do we diagnose PH?</a:t>
            </a:r>
          </a:p>
          <a:p>
            <a:r>
              <a:rPr lang="en-US" dirty="0" smtClean="0"/>
              <a:t>What is associated with PH?</a:t>
            </a:r>
          </a:p>
          <a:p>
            <a:r>
              <a:rPr lang="en-US" dirty="0" smtClean="0"/>
              <a:t>How do we treat PH?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90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Consequences of Intravascular Hemolysis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912" y="61970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Kato GJ, Steinberg MH, Gladwin MT. Intravascular hemolysis and the pathophysiology of sickle cell disease. </a:t>
            </a:r>
            <a:r>
              <a:rPr lang="en-US" sz="1600" i="1" dirty="0"/>
              <a:t>J </a:t>
            </a:r>
            <a:r>
              <a:rPr lang="en-US" sz="1600" i="1" dirty="0" err="1"/>
              <a:t>Clin</a:t>
            </a:r>
            <a:r>
              <a:rPr lang="en-US" sz="1600" i="1" dirty="0"/>
              <a:t> Invest. </a:t>
            </a:r>
            <a:r>
              <a:rPr lang="en-US" sz="1600" dirty="0"/>
              <a:t>2017 Mar 1;127(3):750-760. PMID: 28248201; PMC5330745.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916"/>
          <a:stretch/>
        </p:blipFill>
        <p:spPr>
          <a:xfrm>
            <a:off x="442912" y="1447800"/>
            <a:ext cx="82438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3" y="2590800"/>
            <a:ext cx="83411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81000"/>
            <a:ext cx="87725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rdp201810-f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5" y="214604"/>
            <a:ext cx="7728526" cy="649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-304800" y="6400800"/>
            <a:ext cx="7772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200" dirty="0">
                <a:latin typeface="Arial" pitchFamily="34" charset="0"/>
                <a:cs typeface="Arial" pitchFamily="34" charset="0"/>
              </a:rPr>
              <a:t>Kato, G. J. et al.</a:t>
            </a:r>
            <a:r>
              <a:rPr lang="en-US" altLang="en-US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1200" dirty="0">
                <a:latin typeface="Arial" pitchFamily="34" charset="0"/>
                <a:cs typeface="Arial" pitchFamily="34" charset="0"/>
              </a:rPr>
              <a:t>(2018) 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>Sickle cell </a:t>
            </a:r>
            <a:r>
              <a:rPr lang="en-US" altLang="en-US" sz="1200" dirty="0" smtClean="0">
                <a:latin typeface="Arial" pitchFamily="34" charset="0"/>
                <a:cs typeface="Arial" pitchFamily="34" charset="0"/>
              </a:rPr>
              <a:t>disease, </a:t>
            </a:r>
            <a:r>
              <a:rPr lang="en-US" altLang="en-US" sz="1200" i="1" dirty="0" smtClean="0">
                <a:latin typeface="Arial" pitchFamily="34" charset="0"/>
                <a:cs typeface="Arial" pitchFamily="34" charset="0"/>
              </a:rPr>
              <a:t>Nat</a:t>
            </a:r>
            <a:r>
              <a:rPr lang="en-US" altLang="en-US" sz="1200" i="1" dirty="0">
                <a:latin typeface="Arial" pitchFamily="34" charset="0"/>
                <a:cs typeface="Arial" pitchFamily="34" charset="0"/>
              </a:rPr>
              <a:t>. Rev. Dis. Primers 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>doi:10.1038/nrdp.2018.10</a:t>
            </a:r>
          </a:p>
        </p:txBody>
      </p:sp>
    </p:spTree>
    <p:extLst>
      <p:ext uri="{BB962C8B-B14F-4D97-AF65-F5344CB8AC3E}">
        <p14:creationId xmlns:p14="http://schemas.microsoft.com/office/powerpoint/2010/main" val="23364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hypertension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PH in SCD?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screen for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diagnose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associated with PH?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treat PH?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2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75129" y="281268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associated with sickle cell PH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89929" y="1411941"/>
            <a:ext cx="3778623" cy="47333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Unrelated to SCD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906" y="1411941"/>
            <a:ext cx="3778623" cy="47333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SCD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779932" y="2922482"/>
            <a:ext cx="2043950" cy="60511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368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 Activation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779932" y="3628459"/>
            <a:ext cx="2043950" cy="60511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102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 Overload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2725268" y="2043953"/>
            <a:ext cx="1604683" cy="914399"/>
          </a:xfrm>
          <a:prstGeom prst="downArrowCallou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Intravascular Hemolysis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2835086" y="4961965"/>
            <a:ext cx="1385047" cy="1075765"/>
          </a:xfrm>
          <a:prstGeom prst="upArrowCallou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viscosity?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4625789" y="2043953"/>
            <a:ext cx="1685366" cy="914399"/>
          </a:xfrm>
          <a:prstGeom prst="downArrowCallou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Hypertension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Up Arrow Callout 16"/>
          <p:cNvSpPr/>
          <p:nvPr/>
        </p:nvSpPr>
        <p:spPr>
          <a:xfrm>
            <a:off x="4818531" y="4961965"/>
            <a:ext cx="1299883" cy="1075765"/>
          </a:xfrm>
          <a:prstGeom prst="upArrowCallou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5849471" y="3626215"/>
            <a:ext cx="2429434" cy="60960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03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apoA-I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HDL-C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2141" y="3025586"/>
            <a:ext cx="2837330" cy="181086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Pulmonary</a:t>
            </a:r>
          </a:p>
          <a:p>
            <a:pPr algn="ctr"/>
            <a:r>
              <a:rPr lang="en-US" sz="3200" dirty="0" smtClean="0"/>
              <a:t>Hypertension</a:t>
            </a:r>
            <a:endParaRPr lang="en-US" sz="3200" dirty="0"/>
          </a:p>
        </p:txBody>
      </p:sp>
      <p:sp>
        <p:nvSpPr>
          <p:cNvPr id="27" name="Left Arrow Callout 26"/>
          <p:cNvSpPr/>
          <p:nvPr/>
        </p:nvSpPr>
        <p:spPr>
          <a:xfrm>
            <a:off x="5849471" y="2922482"/>
            <a:ext cx="2429434" cy="60960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03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Triglycerides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eft Arrow Callout 27"/>
          <p:cNvSpPr/>
          <p:nvPr/>
        </p:nvSpPr>
        <p:spPr>
          <a:xfrm>
            <a:off x="5853954" y="4385978"/>
            <a:ext cx="2429434" cy="60960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03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 Disease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ight Arrow Callout 32"/>
          <p:cNvSpPr/>
          <p:nvPr/>
        </p:nvSpPr>
        <p:spPr>
          <a:xfrm>
            <a:off x="779932" y="4390465"/>
            <a:ext cx="2043950" cy="60511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102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Diastolic Dysfunction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9932" y="5334000"/>
            <a:ext cx="1694327" cy="70373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Inflammation?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898341" y="2043953"/>
            <a:ext cx="1380564" cy="605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98341" y="5334000"/>
            <a:ext cx="1380564" cy="70373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Uric Acid?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6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4911" y="304800"/>
            <a:ext cx="7924800" cy="838200"/>
          </a:xfrm>
        </p:spPr>
        <p:txBody>
          <a:bodyPr/>
          <a:lstStyle/>
          <a:p>
            <a:r>
              <a:rPr lang="en-US" dirty="0" smtClean="0"/>
              <a:t>Intravascular Hemolysis in SCD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6" y="1456924"/>
            <a:ext cx="8139234" cy="4486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1892" y="5983069"/>
            <a:ext cx="853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Kato GJ, Gladwin MT, Steinberg </a:t>
            </a:r>
            <a:r>
              <a:rPr lang="en-US" dirty="0" smtClean="0">
                <a:solidFill>
                  <a:schemeClr val="accent1"/>
                </a:solidFill>
              </a:rPr>
              <a:t>MH. </a:t>
            </a:r>
            <a:r>
              <a:rPr lang="en-US" i="1" dirty="0">
                <a:solidFill>
                  <a:schemeClr val="accent1"/>
                </a:solidFill>
              </a:rPr>
              <a:t>Blood Rev. </a:t>
            </a:r>
            <a:r>
              <a:rPr lang="en-US" dirty="0" smtClean="0">
                <a:solidFill>
                  <a:schemeClr val="accent1"/>
                </a:solidFill>
              </a:rPr>
              <a:t>2007; 21:37-47.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Copyright © </a:t>
            </a:r>
            <a:r>
              <a:rPr lang="en-US" dirty="0" smtClean="0">
                <a:solidFill>
                  <a:schemeClr val="accent1"/>
                </a:solidFill>
              </a:rPr>
              <a:t>2007 </a:t>
            </a:r>
            <a:r>
              <a:rPr lang="en-US" dirty="0">
                <a:solidFill>
                  <a:schemeClr val="accent1"/>
                </a:solidFill>
              </a:rPr>
              <a:t>Elsevier Inc.</a:t>
            </a:r>
          </a:p>
        </p:txBody>
      </p:sp>
    </p:spTree>
    <p:extLst>
      <p:ext uri="{BB962C8B-B14F-4D97-AF65-F5344CB8AC3E}">
        <p14:creationId xmlns:p14="http://schemas.microsoft.com/office/powerpoint/2010/main" val="28956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9144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Spectrum of Hemolytic Associations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9"/>
          <a:stretch/>
        </p:blipFill>
        <p:spPr>
          <a:xfrm>
            <a:off x="1193800" y="1524000"/>
            <a:ext cx="675640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1" y="62484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Kato GJ, Gladwin MT, Steinberg MH. Deconstructing sickle cell disease: reappraisal of the role of hemolysis in the development of clinical subphenotypes. </a:t>
            </a:r>
            <a:r>
              <a:rPr lang="en-US" sz="1400" i="1" dirty="0"/>
              <a:t>Blood Rev. </a:t>
            </a:r>
            <a:r>
              <a:rPr lang="en-US" sz="1400" dirty="0"/>
              <a:t>2007 Jan;21(1):37-47. PMID: 17084951; PMC2048670.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191000"/>
            <a:ext cx="312258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Stroke, nephropathy, gallstones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402424"/>
            <a:ext cx="8305801" cy="922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9600" y="2362200"/>
            <a:ext cx="8305801" cy="3284376"/>
            <a:chOff x="609600" y="2362200"/>
            <a:chExt cx="8305801" cy="3284376"/>
          </a:xfrm>
        </p:grpSpPr>
        <p:sp>
          <p:nvSpPr>
            <p:cNvPr id="6" name="Isosceles Triangle 5"/>
            <p:cNvSpPr/>
            <p:nvPr/>
          </p:nvSpPr>
          <p:spPr>
            <a:xfrm rot="5400000">
              <a:off x="3886200" y="-152400"/>
              <a:ext cx="2514600" cy="75438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4724400"/>
              <a:ext cx="8305801" cy="922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95400" y="990600"/>
            <a:ext cx="219162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Spectrum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762000"/>
            <a:ext cx="7924800" cy="838200"/>
          </a:xfrm>
        </p:spPr>
        <p:txBody>
          <a:bodyPr/>
          <a:lstStyle/>
          <a:p>
            <a:r>
              <a:rPr lang="en-US" dirty="0"/>
              <a:t>Updated Review of Evidence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75213"/>
            <a:ext cx="8229600" cy="270757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2912" y="61970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Kato GJ, Steinberg MH, Gladwin MT. Intravascular hemolysis and the pathophysiology of sickle cell disease. </a:t>
            </a:r>
            <a:r>
              <a:rPr lang="en-US" sz="1600" i="1" dirty="0"/>
              <a:t>J </a:t>
            </a:r>
            <a:r>
              <a:rPr lang="en-US" sz="1600" i="1" dirty="0" err="1"/>
              <a:t>Clin</a:t>
            </a:r>
            <a:r>
              <a:rPr lang="en-US" sz="1600" i="1" dirty="0"/>
              <a:t> Invest. </a:t>
            </a:r>
            <a:r>
              <a:rPr lang="en-US" sz="1600" dirty="0"/>
              <a:t>2017 Mar 1;127(3):750-760. PMID: 28248201; PMC5330745.</a:t>
            </a:r>
          </a:p>
        </p:txBody>
      </p:sp>
    </p:spTree>
    <p:extLst>
      <p:ext uri="{BB962C8B-B14F-4D97-AF65-F5344CB8AC3E}">
        <p14:creationId xmlns:p14="http://schemas.microsoft.com/office/powerpoint/2010/main" val="40047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</TotalTime>
  <Words>2297</Words>
  <Application>Microsoft Office PowerPoint</Application>
  <PresentationFormat>On-screen Show (4:3)</PresentationFormat>
  <Paragraphs>456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MS PGothic</vt:lpstr>
      <vt:lpstr>MS PGothic</vt:lpstr>
      <vt:lpstr>Arial</vt:lpstr>
      <vt:lpstr>Calibri</vt:lpstr>
      <vt:lpstr>Cambria Math</vt:lpstr>
      <vt:lpstr>Georgia</vt:lpstr>
      <vt:lpstr>Helvetica</vt:lpstr>
      <vt:lpstr>Times</vt:lpstr>
      <vt:lpstr>Times New Roman</vt:lpstr>
      <vt:lpstr>Office Theme</vt:lpstr>
      <vt:lpstr>Blank Presentation</vt:lpstr>
      <vt:lpstr>1_Blank Presentation</vt:lpstr>
      <vt:lpstr>End Organ Complications: Pulmonary Hypertension</vt:lpstr>
      <vt:lpstr>Disclosures</vt:lpstr>
      <vt:lpstr>PowerPoint Presentation</vt:lpstr>
      <vt:lpstr>Pulmonary hypertension</vt:lpstr>
      <vt:lpstr>Pulmonary hypertension</vt:lpstr>
      <vt:lpstr>Factors associated with sickle cell PH</vt:lpstr>
      <vt:lpstr>Intravascular Hemolysis in SCD</vt:lpstr>
      <vt:lpstr>Spectrum of Hemolytic Associations</vt:lpstr>
      <vt:lpstr>Updated Review of Evidence</vt:lpstr>
      <vt:lpstr>Pulmonary hypertension</vt:lpstr>
      <vt:lpstr>TRV in SCD Screening</vt:lpstr>
      <vt:lpstr>TRV Predicts Risk of Death at NIH</vt:lpstr>
      <vt:lpstr>TRV as a marker of risk</vt:lpstr>
      <vt:lpstr>Association of Elevated TRV in SCD</vt:lpstr>
      <vt:lpstr>NT-proBNP and risk of PH</vt:lpstr>
      <vt:lpstr>Pulmonary hypertension</vt:lpstr>
      <vt:lpstr>Diagnosis of PH</vt:lpstr>
      <vt:lpstr>Classification of PH in SCD</vt:lpstr>
      <vt:lpstr>PH and Early Mortality</vt:lpstr>
      <vt:lpstr>Three right heart cath studies</vt:lpstr>
      <vt:lpstr>PowerPoint Presentation</vt:lpstr>
      <vt:lpstr>Prevalence of PH by TRV Group</vt:lpstr>
      <vt:lpstr>Pulmonary hypertension</vt:lpstr>
      <vt:lpstr>Characteristics of PH patients</vt:lpstr>
      <vt:lpstr>Associated Complications</vt:lpstr>
      <vt:lpstr>Pulmonary hypertension</vt:lpstr>
      <vt:lpstr>Treatment of PH</vt:lpstr>
      <vt:lpstr>Endothelin receptor antagonists</vt:lpstr>
      <vt:lpstr>Riociguat</vt:lpstr>
      <vt:lpstr>STERIO-SCD</vt:lpstr>
      <vt:lpstr>Prostacyclin analogs</vt:lpstr>
      <vt:lpstr>Sildenafil</vt:lpstr>
      <vt:lpstr>Summary</vt:lpstr>
      <vt:lpstr>Recommendations</vt:lpstr>
      <vt:lpstr>Detailed recommendations</vt:lpstr>
      <vt:lpstr>Acknowledgments</vt:lpstr>
      <vt:lpstr>Backup slides</vt:lpstr>
      <vt:lpstr>SCD Endophenotypes</vt:lpstr>
      <vt:lpstr>PowerPoint Presentation</vt:lpstr>
      <vt:lpstr>Consequences of Intravascular Hemolysis</vt:lpstr>
      <vt:lpstr>PowerPoint Presentation</vt:lpstr>
      <vt:lpstr>PowerPoint Presentation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Kato</dc:creator>
  <cp:lastModifiedBy>Kato, Gregory James</cp:lastModifiedBy>
  <cp:revision>186</cp:revision>
  <cp:lastPrinted>2015-05-05T17:51:53Z</cp:lastPrinted>
  <dcterms:created xsi:type="dcterms:W3CDTF">2014-01-06T23:57:27Z</dcterms:created>
  <dcterms:modified xsi:type="dcterms:W3CDTF">2018-08-29T22:28:42Z</dcterms:modified>
</cp:coreProperties>
</file>