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7"/>
  </p:notesMasterIdLst>
  <p:sldIdLst>
    <p:sldId id="564" r:id="rId2"/>
    <p:sldId id="662" r:id="rId3"/>
    <p:sldId id="565" r:id="rId4"/>
    <p:sldId id="625" r:id="rId5"/>
    <p:sldId id="626" r:id="rId6"/>
    <p:sldId id="663" r:id="rId7"/>
    <p:sldId id="275" r:id="rId8"/>
    <p:sldId id="624" r:id="rId9"/>
    <p:sldId id="617" r:id="rId10"/>
    <p:sldId id="618" r:id="rId11"/>
    <p:sldId id="619" r:id="rId12"/>
    <p:sldId id="661" r:id="rId13"/>
    <p:sldId id="620" r:id="rId14"/>
    <p:sldId id="621" r:id="rId15"/>
    <p:sldId id="622" r:id="rId16"/>
    <p:sldId id="682" r:id="rId17"/>
    <p:sldId id="658" r:id="rId18"/>
    <p:sldId id="659" r:id="rId19"/>
    <p:sldId id="660" r:id="rId20"/>
    <p:sldId id="285" r:id="rId21"/>
    <p:sldId id="286" r:id="rId22"/>
    <p:sldId id="313" r:id="rId23"/>
    <p:sldId id="433" r:id="rId24"/>
    <p:sldId id="556" r:id="rId25"/>
    <p:sldId id="434" r:id="rId26"/>
    <p:sldId id="435" r:id="rId27"/>
    <p:sldId id="428" r:id="rId28"/>
    <p:sldId id="310" r:id="rId29"/>
    <p:sldId id="490" r:id="rId30"/>
    <p:sldId id="311" r:id="rId31"/>
    <p:sldId id="312" r:id="rId32"/>
    <p:sldId id="488" r:id="rId33"/>
    <p:sldId id="489" r:id="rId34"/>
    <p:sldId id="328" r:id="rId35"/>
    <p:sldId id="442" r:id="rId36"/>
    <p:sldId id="446" r:id="rId37"/>
    <p:sldId id="450" r:id="rId38"/>
    <p:sldId id="454" r:id="rId39"/>
    <p:sldId id="458" r:id="rId40"/>
    <p:sldId id="460" r:id="rId41"/>
    <p:sldId id="464" r:id="rId42"/>
    <p:sldId id="465" r:id="rId43"/>
    <p:sldId id="466" r:id="rId44"/>
    <p:sldId id="467" r:id="rId45"/>
    <p:sldId id="468" r:id="rId46"/>
    <p:sldId id="469" r:id="rId47"/>
    <p:sldId id="470" r:id="rId48"/>
    <p:sldId id="471" r:id="rId49"/>
    <p:sldId id="472" r:id="rId50"/>
    <p:sldId id="474" r:id="rId51"/>
    <p:sldId id="478" r:id="rId52"/>
    <p:sldId id="482" r:id="rId53"/>
    <p:sldId id="542" r:id="rId54"/>
    <p:sldId id="274" r:id="rId55"/>
    <p:sldId id="272" r:id="rId56"/>
    <p:sldId id="278" r:id="rId57"/>
    <p:sldId id="276" r:id="rId58"/>
    <p:sldId id="331" r:id="rId59"/>
    <p:sldId id="282" r:id="rId60"/>
    <p:sldId id="280" r:id="rId61"/>
    <p:sldId id="283" r:id="rId62"/>
    <p:sldId id="334" r:id="rId63"/>
    <p:sldId id="332" r:id="rId64"/>
    <p:sldId id="413" r:id="rId65"/>
    <p:sldId id="414" r:id="rId66"/>
    <p:sldId id="415" r:id="rId67"/>
    <p:sldId id="416" r:id="rId68"/>
    <p:sldId id="406" r:id="rId69"/>
    <p:sldId id="431" r:id="rId70"/>
    <p:sldId id="432" r:id="rId71"/>
    <p:sldId id="265" r:id="rId72"/>
    <p:sldId id="335" r:id="rId73"/>
    <p:sldId id="424" r:id="rId74"/>
    <p:sldId id="647" r:id="rId75"/>
    <p:sldId id="382" r:id="rId76"/>
    <p:sldId id="381" r:id="rId77"/>
    <p:sldId id="379" r:id="rId78"/>
    <p:sldId id="356" r:id="rId79"/>
    <p:sldId id="380" r:id="rId80"/>
    <p:sldId id="372" r:id="rId81"/>
    <p:sldId id="387" r:id="rId82"/>
    <p:sldId id="362" r:id="rId83"/>
    <p:sldId id="361" r:id="rId84"/>
    <p:sldId id="725" r:id="rId85"/>
    <p:sldId id="726" r:id="rId8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1B13"/>
    <a:srgbClr val="6626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2" d="100"/>
          <a:sy n="102" d="100"/>
        </p:scale>
        <p:origin x="264" y="102"/>
      </p:cViewPr>
      <p:guideLst>
        <p:guide orient="horz" pos="2160"/>
        <p:guide pos="2880"/>
      </p:guideLst>
    </p:cSldViewPr>
  </p:slideViewPr>
  <p:notesTextViewPr>
    <p:cViewPr>
      <p:scale>
        <a:sx n="1" d="1"/>
        <a:sy n="1" d="1"/>
      </p:scale>
      <p:origin x="0" y="0"/>
    </p:cViewPr>
  </p:notesTextViewPr>
  <p:sorterViewPr>
    <p:cViewPr varScale="1">
      <p:scale>
        <a:sx n="1" d="1"/>
        <a:sy n="1" d="1"/>
      </p:scale>
      <p:origin x="0" y="-3821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CC01DB-EB02-48B7-9C86-DD8FAB7C3560}" type="datetimeFigureOut">
              <a:rPr lang="en-US" smtClean="0"/>
              <a:pPr/>
              <a:t>8/30/2018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BCF90E-62E1-41BD-9B79-8B946A08EDB4}" type="slidenum">
              <a:rPr lang="en-US" smtClean="0"/>
              <a:pPr/>
              <a:t>‹#›</a:t>
            </a:fld>
            <a:endParaRPr lang="en-US"/>
          </a:p>
        </p:txBody>
      </p:sp>
    </p:spTree>
    <p:extLst>
      <p:ext uri="{BB962C8B-B14F-4D97-AF65-F5344CB8AC3E}">
        <p14:creationId xmlns:p14="http://schemas.microsoft.com/office/powerpoint/2010/main" val="464055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Stages</a:t>
            </a:r>
            <a:r>
              <a:rPr lang="en-US" baseline="0" dirty="0"/>
              <a:t> 1-3 are asymptomatic and we want to monitor and maybe do laser photocoagulation</a:t>
            </a:r>
          </a:p>
          <a:p>
            <a:r>
              <a:rPr lang="en-US" baseline="0" dirty="0"/>
              <a:t>Stages 4-5 we definitely want to laser to prevent progression and loss of vision.</a:t>
            </a:r>
          </a:p>
          <a:p>
            <a:r>
              <a:rPr lang="en-US" baseline="0" dirty="0" err="1"/>
              <a:t>Tx</a:t>
            </a:r>
            <a:r>
              <a:rPr lang="en-US" baseline="0" dirty="0"/>
              <a:t> similar to diabetic retinopathy. Potentially can use VEGF inhibitors for SCR as well</a:t>
            </a:r>
            <a:endParaRPr lang="en-US" dirty="0"/>
          </a:p>
        </p:txBody>
      </p:sp>
      <p:sp>
        <p:nvSpPr>
          <p:cNvPr id="4" name="Slide Number Placeholder 3"/>
          <p:cNvSpPr>
            <a:spLocks noGrp="1"/>
          </p:cNvSpPr>
          <p:nvPr>
            <p:ph type="sldNum" sz="quarter" idx="10"/>
          </p:nvPr>
        </p:nvSpPr>
        <p:spPr/>
        <p:txBody>
          <a:bodyPr/>
          <a:lstStyle/>
          <a:p>
            <a:fld id="{DBD1A8F3-B582-4B96-B9EB-17F6492F71B7}" type="slidenum">
              <a:rPr lang="en-US" smtClean="0"/>
              <a:pPr/>
              <a:t>7</a:t>
            </a:fld>
            <a:endParaRPr lang="en-US"/>
          </a:p>
        </p:txBody>
      </p:sp>
    </p:spTree>
    <p:extLst>
      <p:ext uri="{BB962C8B-B14F-4D97-AF65-F5344CB8AC3E}">
        <p14:creationId xmlns:p14="http://schemas.microsoft.com/office/powerpoint/2010/main" val="3035667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D1A8F3-B582-4B96-B9EB-17F6492F71B7}" type="slidenum">
              <a:rPr lang="en-US" smtClean="0"/>
              <a:pPr/>
              <a:t>77</a:t>
            </a:fld>
            <a:endParaRPr lang="en-US"/>
          </a:p>
        </p:txBody>
      </p:sp>
    </p:spTree>
    <p:extLst>
      <p:ext uri="{BB962C8B-B14F-4D97-AF65-F5344CB8AC3E}">
        <p14:creationId xmlns:p14="http://schemas.microsoft.com/office/powerpoint/2010/main" val="1342171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D1A8F3-B582-4B96-B9EB-17F6492F71B7}" type="slidenum">
              <a:rPr lang="en-US" smtClean="0"/>
              <a:pPr/>
              <a:t>78</a:t>
            </a:fld>
            <a:endParaRPr lang="en-US"/>
          </a:p>
        </p:txBody>
      </p:sp>
    </p:spTree>
    <p:extLst>
      <p:ext uri="{BB962C8B-B14F-4D97-AF65-F5344CB8AC3E}">
        <p14:creationId xmlns:p14="http://schemas.microsoft.com/office/powerpoint/2010/main" val="3105429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D1A8F3-B582-4B96-B9EB-17F6492F71B7}" type="slidenum">
              <a:rPr lang="en-US" smtClean="0"/>
              <a:pPr/>
              <a:t>79</a:t>
            </a:fld>
            <a:endParaRPr lang="en-US"/>
          </a:p>
        </p:txBody>
      </p:sp>
    </p:spTree>
    <p:extLst>
      <p:ext uri="{BB962C8B-B14F-4D97-AF65-F5344CB8AC3E}">
        <p14:creationId xmlns:p14="http://schemas.microsoft.com/office/powerpoint/2010/main" val="1548026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 are the factors that had significant correlations</a:t>
            </a:r>
            <a:r>
              <a:rPr lang="en-US" baseline="0" dirty="0"/>
              <a:t> for whole-cohort and for SS and SC. It makes sense that retinopathy increases as patients get older, and that Visual symptoms increase as retinopathy increases. We also see association with higher anticoagulant use, higher </a:t>
            </a:r>
            <a:r>
              <a:rPr lang="en-US" baseline="0" dirty="0" err="1"/>
              <a:t>hgb</a:t>
            </a:r>
            <a:r>
              <a:rPr lang="en-US" baseline="0" dirty="0"/>
              <a:t>, and lower </a:t>
            </a:r>
            <a:r>
              <a:rPr lang="en-US" baseline="0" dirty="0" err="1"/>
              <a:t>hbf</a:t>
            </a:r>
            <a:r>
              <a:rPr lang="en-US" baseline="0" dirty="0"/>
              <a:t> which suggests that hematological management makes a difference, but it’s also interesting that we don’t see significant results for </a:t>
            </a:r>
            <a:r>
              <a:rPr lang="en-US" baseline="0" dirty="0" err="1"/>
              <a:t>hydroxyurea</a:t>
            </a:r>
            <a:r>
              <a:rPr lang="en-US" baseline="0" dirty="0"/>
              <a:t> or chronic transfusion. Why is this happening?</a:t>
            </a:r>
          </a:p>
          <a:p>
            <a:endParaRPr lang="en-US" baseline="0" dirty="0"/>
          </a:p>
          <a:p>
            <a:r>
              <a:rPr lang="en-US" baseline="0" dirty="0"/>
              <a:t>Didn’t find associations for other systemic findings typically associated with sickle cell disease, which we are surprised by. Maybe our sample size is too small.</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One-way</a:t>
            </a:r>
            <a:r>
              <a:rPr lang="en-US" baseline="0" dirty="0"/>
              <a:t> ANOVA for age. </a:t>
            </a:r>
            <a:r>
              <a:rPr lang="en-US" baseline="0" dirty="0" err="1"/>
              <a:t>Kruskall</a:t>
            </a:r>
            <a:r>
              <a:rPr lang="en-US" baseline="0" dirty="0"/>
              <a:t>-Wallis test for </a:t>
            </a:r>
            <a:r>
              <a:rPr lang="en-US" baseline="0" dirty="0" err="1"/>
              <a:t>Hgb</a:t>
            </a:r>
            <a:r>
              <a:rPr lang="en-US" baseline="0" dirty="0"/>
              <a:t> and </a:t>
            </a:r>
            <a:r>
              <a:rPr lang="en-US" baseline="0" dirty="0" err="1"/>
              <a:t>Hbf</a:t>
            </a:r>
            <a:r>
              <a:rPr lang="en-US" baseline="0" dirty="0"/>
              <a:t>. Chi-square or Fisher’s exact tests for others. P values are among all three disease </a:t>
            </a:r>
            <a:r>
              <a:rPr lang="en-US" baseline="0" dirty="0" err="1"/>
              <a:t>gro</a:t>
            </a:r>
            <a:endParaRPr lang="en-US" baseline="0" dirty="0"/>
          </a:p>
        </p:txBody>
      </p:sp>
      <p:sp>
        <p:nvSpPr>
          <p:cNvPr id="4" name="Slide Number Placeholder 3"/>
          <p:cNvSpPr>
            <a:spLocks noGrp="1"/>
          </p:cNvSpPr>
          <p:nvPr>
            <p:ph type="sldNum" sz="quarter" idx="10"/>
          </p:nvPr>
        </p:nvSpPr>
        <p:spPr/>
        <p:txBody>
          <a:bodyPr/>
          <a:lstStyle/>
          <a:p>
            <a:fld id="{DBD1A8F3-B582-4B96-B9EB-17F6492F71B7}" type="slidenum">
              <a:rPr lang="en-US" smtClean="0"/>
              <a:pPr/>
              <a:t>80</a:t>
            </a:fld>
            <a:endParaRPr lang="en-US"/>
          </a:p>
        </p:txBody>
      </p:sp>
    </p:spTree>
    <p:extLst>
      <p:ext uri="{BB962C8B-B14F-4D97-AF65-F5344CB8AC3E}">
        <p14:creationId xmlns:p14="http://schemas.microsoft.com/office/powerpoint/2010/main" val="858603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D1A8F3-B582-4B96-B9EB-17F6492F71B7}" type="slidenum">
              <a:rPr lang="en-US" smtClean="0"/>
              <a:pPr/>
              <a:t>81</a:t>
            </a:fld>
            <a:endParaRPr lang="en-US"/>
          </a:p>
        </p:txBody>
      </p:sp>
    </p:spTree>
    <p:extLst>
      <p:ext uri="{BB962C8B-B14F-4D97-AF65-F5344CB8AC3E}">
        <p14:creationId xmlns:p14="http://schemas.microsoft.com/office/powerpoint/2010/main" val="1895903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results that we expected:</a:t>
            </a:r>
            <a:r>
              <a:rPr lang="en-US" baseline="0" dirty="0"/>
              <a:t> older patients have worse retinopathy, males have worse retinopathy. Nobody else has said anything about correlation between visual </a:t>
            </a:r>
            <a:r>
              <a:rPr lang="en-US" baseline="0" dirty="0" err="1"/>
              <a:t>sx</a:t>
            </a:r>
            <a:r>
              <a:rPr lang="en-US" baseline="0" dirty="0"/>
              <a:t> and floaters and retinopathy, but that seems obvious. Is this significant enough to report?</a:t>
            </a:r>
            <a:endParaRPr lang="en-US" dirty="0"/>
          </a:p>
        </p:txBody>
      </p:sp>
      <p:sp>
        <p:nvSpPr>
          <p:cNvPr id="4" name="Slide Number Placeholder 3"/>
          <p:cNvSpPr>
            <a:spLocks noGrp="1"/>
          </p:cNvSpPr>
          <p:nvPr>
            <p:ph type="sldNum" sz="quarter" idx="10"/>
          </p:nvPr>
        </p:nvSpPr>
        <p:spPr/>
        <p:txBody>
          <a:bodyPr/>
          <a:lstStyle/>
          <a:p>
            <a:fld id="{DBD1A8F3-B582-4B96-B9EB-17F6492F71B7}" type="slidenum">
              <a:rPr lang="en-US" smtClean="0"/>
              <a:pPr/>
              <a:t>83</a:t>
            </a:fld>
            <a:endParaRPr lang="en-US"/>
          </a:p>
        </p:txBody>
      </p:sp>
    </p:spTree>
    <p:extLst>
      <p:ext uri="{BB962C8B-B14F-4D97-AF65-F5344CB8AC3E}">
        <p14:creationId xmlns:p14="http://schemas.microsoft.com/office/powerpoint/2010/main" val="173288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a typeface="ヒラギノ角ゴ Pro W3" pitchFamily="-65" charset="-128"/>
            </a:endParaRPr>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ea typeface="ヒラギノ角ゴ Pro W3" pitchFamily="-65" charset="-128"/>
              </a:defRPr>
            </a:lvl1pPr>
            <a:lvl2pPr marL="729057" indent="-280406">
              <a:defRPr sz="2400">
                <a:solidFill>
                  <a:schemeClr val="tx1"/>
                </a:solidFill>
                <a:latin typeface="Times New Roman" pitchFamily="18" charset="0"/>
                <a:ea typeface="ヒラギノ角ゴ Pro W3" pitchFamily="-65" charset="-128"/>
              </a:defRPr>
            </a:lvl2pPr>
            <a:lvl3pPr marL="1121626" indent="-224325">
              <a:defRPr sz="2400">
                <a:solidFill>
                  <a:schemeClr val="tx1"/>
                </a:solidFill>
                <a:latin typeface="Times New Roman" pitchFamily="18" charset="0"/>
                <a:ea typeface="ヒラギノ角ゴ Pro W3" pitchFamily="-65" charset="-128"/>
              </a:defRPr>
            </a:lvl3pPr>
            <a:lvl4pPr marL="1570276" indent="-224325">
              <a:defRPr sz="2400">
                <a:solidFill>
                  <a:schemeClr val="tx1"/>
                </a:solidFill>
                <a:latin typeface="Times New Roman" pitchFamily="18" charset="0"/>
                <a:ea typeface="ヒラギノ角ゴ Pro W3" pitchFamily="-65" charset="-128"/>
              </a:defRPr>
            </a:lvl4pPr>
            <a:lvl5pPr marL="2018927" indent="-224325">
              <a:defRPr sz="2400">
                <a:solidFill>
                  <a:schemeClr val="tx1"/>
                </a:solidFill>
                <a:latin typeface="Times New Roman" pitchFamily="18" charset="0"/>
                <a:ea typeface="ヒラギノ角ゴ Pro W3" pitchFamily="-65" charset="-128"/>
              </a:defRPr>
            </a:lvl5pPr>
            <a:lvl6pPr marL="2467577" indent="-224325" eaLnBrk="0" fontAlgn="base" hangingPunct="0">
              <a:spcBef>
                <a:spcPct val="0"/>
              </a:spcBef>
              <a:spcAft>
                <a:spcPct val="0"/>
              </a:spcAft>
              <a:defRPr sz="2400">
                <a:solidFill>
                  <a:schemeClr val="tx1"/>
                </a:solidFill>
                <a:latin typeface="Times New Roman" pitchFamily="18" charset="0"/>
                <a:ea typeface="ヒラギノ角ゴ Pro W3" pitchFamily="-65" charset="-128"/>
              </a:defRPr>
            </a:lvl6pPr>
            <a:lvl7pPr marL="2916227" indent="-224325" eaLnBrk="0" fontAlgn="base" hangingPunct="0">
              <a:spcBef>
                <a:spcPct val="0"/>
              </a:spcBef>
              <a:spcAft>
                <a:spcPct val="0"/>
              </a:spcAft>
              <a:defRPr sz="2400">
                <a:solidFill>
                  <a:schemeClr val="tx1"/>
                </a:solidFill>
                <a:latin typeface="Times New Roman" pitchFamily="18" charset="0"/>
                <a:ea typeface="ヒラギノ角ゴ Pro W3" pitchFamily="-65" charset="-128"/>
              </a:defRPr>
            </a:lvl7pPr>
            <a:lvl8pPr marL="3364878" indent="-224325" eaLnBrk="0" fontAlgn="base" hangingPunct="0">
              <a:spcBef>
                <a:spcPct val="0"/>
              </a:spcBef>
              <a:spcAft>
                <a:spcPct val="0"/>
              </a:spcAft>
              <a:defRPr sz="2400">
                <a:solidFill>
                  <a:schemeClr val="tx1"/>
                </a:solidFill>
                <a:latin typeface="Times New Roman" pitchFamily="18" charset="0"/>
                <a:ea typeface="ヒラギノ角ゴ Pro W3" pitchFamily="-65" charset="-128"/>
              </a:defRPr>
            </a:lvl8pPr>
            <a:lvl9pPr marL="3813528" indent="-224325" eaLnBrk="0" fontAlgn="base" hangingPunct="0">
              <a:spcBef>
                <a:spcPct val="0"/>
              </a:spcBef>
              <a:spcAft>
                <a:spcPct val="0"/>
              </a:spcAft>
              <a:defRPr sz="2400">
                <a:solidFill>
                  <a:schemeClr val="tx1"/>
                </a:solidFill>
                <a:latin typeface="Times New Roman" pitchFamily="18" charset="0"/>
                <a:ea typeface="ヒラギノ角ゴ Pro W3" pitchFamily="-65" charset="-128"/>
              </a:defRPr>
            </a:lvl9pPr>
          </a:lstStyle>
          <a:p>
            <a:fld id="{32EFFEBF-E4B7-40CA-BDAD-2F8FEFBC63E7}" type="slidenum">
              <a:rPr lang="en-US" sz="1200">
                <a:solidFill>
                  <a:srgbClr val="000000"/>
                </a:solidFill>
                <a:latin typeface="Times" pitchFamily="18" charset="0"/>
              </a:rPr>
              <a:pPr/>
              <a:t>8</a:t>
            </a:fld>
            <a:endParaRPr lang="en-US" sz="1200">
              <a:solidFill>
                <a:srgbClr val="000000"/>
              </a:solidFill>
              <a:latin typeface="Times" pitchFamily="18" charset="0"/>
            </a:endParaRPr>
          </a:p>
        </p:txBody>
      </p:sp>
    </p:spTree>
    <p:extLst>
      <p:ext uri="{BB962C8B-B14F-4D97-AF65-F5344CB8AC3E}">
        <p14:creationId xmlns:p14="http://schemas.microsoft.com/office/powerpoint/2010/main" val="1383357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change in frequency</a:t>
            </a:r>
            <a:r>
              <a:rPr lang="en-US" baseline="0" dirty="0"/>
              <a:t> of follow up?</a:t>
            </a:r>
            <a:endParaRPr lang="en-US" dirty="0"/>
          </a:p>
        </p:txBody>
      </p:sp>
      <p:sp>
        <p:nvSpPr>
          <p:cNvPr id="4" name="Slide Number Placeholder 3"/>
          <p:cNvSpPr>
            <a:spLocks noGrp="1"/>
          </p:cNvSpPr>
          <p:nvPr>
            <p:ph type="sldNum" sz="quarter" idx="10"/>
          </p:nvPr>
        </p:nvSpPr>
        <p:spPr/>
        <p:txBody>
          <a:bodyPr/>
          <a:lstStyle/>
          <a:p>
            <a:fld id="{DBD1A8F3-B582-4B96-B9EB-17F6492F71B7}" type="slidenum">
              <a:rPr lang="en-US" smtClean="0"/>
              <a:pPr/>
              <a:t>9</a:t>
            </a:fld>
            <a:endParaRPr lang="en-US"/>
          </a:p>
        </p:txBody>
      </p:sp>
    </p:spTree>
    <p:extLst>
      <p:ext uri="{BB962C8B-B14F-4D97-AF65-F5344CB8AC3E}">
        <p14:creationId xmlns:p14="http://schemas.microsoft.com/office/powerpoint/2010/main" val="3308078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Still no change in management with</a:t>
            </a:r>
            <a:r>
              <a:rPr lang="en-US" baseline="0" dirty="0"/>
              <a:t> the added imaging </a:t>
            </a:r>
            <a:r>
              <a:rPr lang="en-US" dirty="0"/>
              <a:t>(recommend laser OU,</a:t>
            </a:r>
            <a:r>
              <a:rPr lang="en-US" baseline="0" dirty="0"/>
              <a:t> PPV OS if VH doesn’t clear)</a:t>
            </a:r>
            <a:endParaRPr lang="en-US" dirty="0"/>
          </a:p>
        </p:txBody>
      </p:sp>
      <p:sp>
        <p:nvSpPr>
          <p:cNvPr id="4" name="Slide Number Placeholder 3"/>
          <p:cNvSpPr>
            <a:spLocks noGrp="1"/>
          </p:cNvSpPr>
          <p:nvPr>
            <p:ph type="sldNum" sz="quarter" idx="10"/>
          </p:nvPr>
        </p:nvSpPr>
        <p:spPr/>
        <p:txBody>
          <a:bodyPr/>
          <a:lstStyle/>
          <a:p>
            <a:fld id="{DBD1A8F3-B582-4B96-B9EB-17F6492F71B7}" type="slidenum">
              <a:rPr lang="en-US" smtClean="0"/>
              <a:pPr/>
              <a:t>14</a:t>
            </a:fld>
            <a:endParaRPr lang="en-US"/>
          </a:p>
        </p:txBody>
      </p:sp>
    </p:spTree>
    <p:extLst>
      <p:ext uri="{BB962C8B-B14F-4D97-AF65-F5344CB8AC3E}">
        <p14:creationId xmlns:p14="http://schemas.microsoft.com/office/powerpoint/2010/main" val="1351856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 Example images, 29-year-old man with sickle hemoglobin SC. (First column) 3 × 3 mm optical coherence tomography angiography (OCT-A) scans temporal to fovea (dotted box, Top left). (Second column) OCT-A scans centered on fovea (solid box, Top middle). (Third column) Montage of first 2 columns. Yellow arrows point to areas of flow loss. (HAN)</a:t>
            </a:r>
          </a:p>
        </p:txBody>
      </p:sp>
      <p:sp>
        <p:nvSpPr>
          <p:cNvPr id="4" name="Slide Number Placeholder 3"/>
          <p:cNvSpPr>
            <a:spLocks noGrp="1"/>
          </p:cNvSpPr>
          <p:nvPr>
            <p:ph type="sldNum" sz="quarter" idx="10"/>
          </p:nvPr>
        </p:nvSpPr>
        <p:spPr/>
        <p:txBody>
          <a:bodyPr/>
          <a:lstStyle/>
          <a:p>
            <a:pPr>
              <a:defRPr/>
            </a:pPr>
            <a:fld id="{92AEC265-F3BC-4E72-A068-3D1478BA3737}" type="slidenum">
              <a:rPr lang="en-US" altLang="en-US" smtClean="0"/>
              <a:pPr>
                <a:defRPr/>
              </a:pPr>
              <a:t>20</a:t>
            </a:fld>
            <a:endParaRPr lang="en-US" altLang="en-US"/>
          </a:p>
        </p:txBody>
      </p:sp>
    </p:spTree>
    <p:extLst>
      <p:ext uri="{BB962C8B-B14F-4D97-AF65-F5344CB8AC3E}">
        <p14:creationId xmlns:p14="http://schemas.microsoft.com/office/powerpoint/2010/main" val="2130756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xfrm>
            <a:off x="381000" y="685800"/>
            <a:ext cx="6096000" cy="3429000"/>
          </a:xfrm>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itchFamily="34" charset="0"/>
              <a:ea typeface="ヒラギノ角ゴ Pro W3"/>
              <a:cs typeface="ヒラギノ角ゴ Pro W3"/>
            </a:endParaRPr>
          </a:p>
        </p:txBody>
      </p:sp>
      <p:sp>
        <p:nvSpPr>
          <p:cNvPr id="12902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a:defRPr>
                <a:solidFill>
                  <a:schemeClr val="tx1"/>
                </a:solidFill>
                <a:latin typeface="Arial" pitchFamily="34" charset="0"/>
                <a:cs typeface="Arial" pitchFamily="34" charset="0"/>
              </a:defRPr>
            </a:lvl1pPr>
            <a:lvl2pPr marL="728663" indent="-279400" defTabSz="962025">
              <a:defRPr>
                <a:solidFill>
                  <a:schemeClr val="tx1"/>
                </a:solidFill>
                <a:latin typeface="Arial" pitchFamily="34" charset="0"/>
                <a:cs typeface="Arial" pitchFamily="34" charset="0"/>
              </a:defRPr>
            </a:lvl2pPr>
            <a:lvl3pPr marL="1120775" indent="-223838" defTabSz="962025">
              <a:defRPr>
                <a:solidFill>
                  <a:schemeClr val="tx1"/>
                </a:solidFill>
                <a:latin typeface="Arial" pitchFamily="34" charset="0"/>
                <a:cs typeface="Arial" pitchFamily="34" charset="0"/>
              </a:defRPr>
            </a:lvl3pPr>
            <a:lvl4pPr marL="1570038" indent="-223838" defTabSz="962025">
              <a:defRPr>
                <a:solidFill>
                  <a:schemeClr val="tx1"/>
                </a:solidFill>
                <a:latin typeface="Arial" pitchFamily="34" charset="0"/>
                <a:cs typeface="Arial" pitchFamily="34" charset="0"/>
              </a:defRPr>
            </a:lvl4pPr>
            <a:lvl5pPr marL="2017713" indent="-223838" defTabSz="962025">
              <a:defRPr>
                <a:solidFill>
                  <a:schemeClr val="tx1"/>
                </a:solidFill>
                <a:latin typeface="Arial" pitchFamily="34" charset="0"/>
                <a:cs typeface="Arial" pitchFamily="34" charset="0"/>
              </a:defRPr>
            </a:lvl5pPr>
            <a:lvl6pPr marL="2474913" indent="-223838" defTabSz="962025" eaLnBrk="0" fontAlgn="base" hangingPunct="0">
              <a:spcBef>
                <a:spcPct val="0"/>
              </a:spcBef>
              <a:spcAft>
                <a:spcPct val="0"/>
              </a:spcAft>
              <a:defRPr>
                <a:solidFill>
                  <a:schemeClr val="tx1"/>
                </a:solidFill>
                <a:latin typeface="Arial" pitchFamily="34" charset="0"/>
                <a:cs typeface="Arial" pitchFamily="34" charset="0"/>
              </a:defRPr>
            </a:lvl6pPr>
            <a:lvl7pPr marL="2932113" indent="-223838" defTabSz="962025" eaLnBrk="0" fontAlgn="base" hangingPunct="0">
              <a:spcBef>
                <a:spcPct val="0"/>
              </a:spcBef>
              <a:spcAft>
                <a:spcPct val="0"/>
              </a:spcAft>
              <a:defRPr>
                <a:solidFill>
                  <a:schemeClr val="tx1"/>
                </a:solidFill>
                <a:latin typeface="Arial" pitchFamily="34" charset="0"/>
                <a:cs typeface="Arial" pitchFamily="34" charset="0"/>
              </a:defRPr>
            </a:lvl7pPr>
            <a:lvl8pPr marL="3389313" indent="-223838" defTabSz="962025" eaLnBrk="0" fontAlgn="base" hangingPunct="0">
              <a:spcBef>
                <a:spcPct val="0"/>
              </a:spcBef>
              <a:spcAft>
                <a:spcPct val="0"/>
              </a:spcAft>
              <a:defRPr>
                <a:solidFill>
                  <a:schemeClr val="tx1"/>
                </a:solidFill>
                <a:latin typeface="Arial" pitchFamily="34" charset="0"/>
                <a:cs typeface="Arial" pitchFamily="34" charset="0"/>
              </a:defRPr>
            </a:lvl8pPr>
            <a:lvl9pPr marL="3846513" indent="-223838" defTabSz="962025" eaLnBrk="0" fontAlgn="base" hangingPunct="0">
              <a:spcBef>
                <a:spcPct val="0"/>
              </a:spcBef>
              <a:spcAft>
                <a:spcPct val="0"/>
              </a:spcAft>
              <a:defRPr>
                <a:solidFill>
                  <a:schemeClr val="tx1"/>
                </a:solidFill>
                <a:latin typeface="Arial" pitchFamily="34" charset="0"/>
                <a:cs typeface="Arial" pitchFamily="34" charset="0"/>
              </a:defRPr>
            </a:lvl9pPr>
          </a:lstStyle>
          <a:p>
            <a:pPr>
              <a:defRPr/>
            </a:pPr>
            <a:fld id="{CC8D3884-BFF4-461C-8FB3-87CDE30FFF2B}" type="slidenum">
              <a:rPr lang="en-US" sz="1200" smtClean="0">
                <a:latin typeface="Times" pitchFamily="18" charset="0"/>
                <a:ea typeface="ヒラギノ角ゴ Pro W3"/>
                <a:cs typeface="ヒラギノ角ゴ Pro W3"/>
              </a:rPr>
              <a:pPr>
                <a:defRPr/>
              </a:pPr>
              <a:t>21</a:t>
            </a:fld>
            <a:endParaRPr lang="en-US" sz="1200">
              <a:latin typeface="Times" pitchFamily="18" charset="0"/>
              <a:ea typeface="ヒラギノ角ゴ Pro W3"/>
              <a:cs typeface="ヒラギノ角ゴ Pro W3"/>
            </a:endParaRPr>
          </a:p>
        </p:txBody>
      </p:sp>
    </p:spTree>
    <p:extLst>
      <p:ext uri="{BB962C8B-B14F-4D97-AF65-F5344CB8AC3E}">
        <p14:creationId xmlns:p14="http://schemas.microsoft.com/office/powerpoint/2010/main" val="3114845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Showing only</a:t>
            </a:r>
            <a:r>
              <a:rPr lang="en-US" baseline="0" dirty="0"/>
              <a:t> right eye for the sake of time</a:t>
            </a:r>
            <a:endParaRPr lang="en-US" dirty="0"/>
          </a:p>
        </p:txBody>
      </p:sp>
      <p:sp>
        <p:nvSpPr>
          <p:cNvPr id="4" name="Slide Number Placeholder 3"/>
          <p:cNvSpPr>
            <a:spLocks noGrp="1"/>
          </p:cNvSpPr>
          <p:nvPr>
            <p:ph type="sldNum" sz="quarter" idx="10"/>
          </p:nvPr>
        </p:nvSpPr>
        <p:spPr/>
        <p:txBody>
          <a:bodyPr/>
          <a:lstStyle/>
          <a:p>
            <a:fld id="{22BCF90E-62E1-41BD-9B79-8B946A08EDB4}" type="slidenum">
              <a:rPr lang="en-US" smtClean="0"/>
              <a:pPr/>
              <a:t>28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Largest case series to date</a:t>
            </a:r>
          </a:p>
          <a:p>
            <a:r>
              <a:rPr lang="en-US" dirty="0"/>
              <a:t>44% of eyes</a:t>
            </a:r>
            <a:r>
              <a:rPr lang="en-US" baseline="0" dirty="0"/>
              <a:t> with thinning</a:t>
            </a:r>
            <a:endParaRPr lang="en-US" dirty="0"/>
          </a:p>
        </p:txBody>
      </p:sp>
      <p:sp>
        <p:nvSpPr>
          <p:cNvPr id="4" name="Slide Number Placeholder 3"/>
          <p:cNvSpPr>
            <a:spLocks noGrp="1"/>
          </p:cNvSpPr>
          <p:nvPr>
            <p:ph type="sldNum" sz="quarter" idx="10"/>
          </p:nvPr>
        </p:nvSpPr>
        <p:spPr/>
        <p:txBody>
          <a:bodyPr/>
          <a:lstStyle/>
          <a:p>
            <a:fld id="{22BCF90E-62E1-41BD-9B79-8B946A08EDB4}" type="slidenum">
              <a:rPr lang="en-US" smtClean="0"/>
              <a:pPr/>
              <a:t>64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D1A8F3-B582-4B96-B9EB-17F6492F71B7}" type="slidenum">
              <a:rPr lang="en-US" smtClean="0"/>
              <a:pPr/>
              <a:t>76</a:t>
            </a:fld>
            <a:endParaRPr lang="en-US"/>
          </a:p>
        </p:txBody>
      </p:sp>
    </p:spTree>
    <p:extLst>
      <p:ext uri="{BB962C8B-B14F-4D97-AF65-F5344CB8AC3E}">
        <p14:creationId xmlns:p14="http://schemas.microsoft.com/office/powerpoint/2010/main" val="3313715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93E2D28-A72A-4F13-A997-30BEE0833255}" type="datetimeFigureOut">
              <a:rPr lang="en-US" smtClean="0"/>
              <a:pPr/>
              <a:t>8/30/2018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50A2E-3F04-4486-B1B7-145283015A5D}" type="slidenum">
              <a:rPr lang="en-US" smtClean="0"/>
              <a:pPr/>
              <a:t>‹#›</a:t>
            </a:fld>
            <a:endParaRPr lang="en-US"/>
          </a:p>
        </p:txBody>
      </p:sp>
    </p:spTree>
    <p:extLst>
      <p:ext uri="{BB962C8B-B14F-4D97-AF65-F5344CB8AC3E}">
        <p14:creationId xmlns:p14="http://schemas.microsoft.com/office/powerpoint/2010/main" val="3455022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3E2D28-A72A-4F13-A997-30BEE0833255}" type="datetimeFigureOut">
              <a:rPr lang="en-US" smtClean="0"/>
              <a:pPr/>
              <a:t>8/30/2018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50A2E-3F04-4486-B1B7-145283015A5D}" type="slidenum">
              <a:rPr lang="en-US" smtClean="0"/>
              <a:pPr/>
              <a:t>‹#›</a:t>
            </a:fld>
            <a:endParaRPr lang="en-US"/>
          </a:p>
        </p:txBody>
      </p:sp>
    </p:spTree>
    <p:extLst>
      <p:ext uri="{BB962C8B-B14F-4D97-AF65-F5344CB8AC3E}">
        <p14:creationId xmlns:p14="http://schemas.microsoft.com/office/powerpoint/2010/main" val="3711787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3E2D28-A72A-4F13-A997-30BEE0833255}" type="datetimeFigureOut">
              <a:rPr lang="en-US" smtClean="0"/>
              <a:pPr/>
              <a:t>8/30/2018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50A2E-3F04-4486-B1B7-145283015A5D}" type="slidenum">
              <a:rPr lang="en-US" smtClean="0"/>
              <a:pPr/>
              <a:t>‹#›</a:t>
            </a:fld>
            <a:endParaRPr lang="en-US"/>
          </a:p>
        </p:txBody>
      </p:sp>
    </p:spTree>
    <p:extLst>
      <p:ext uri="{BB962C8B-B14F-4D97-AF65-F5344CB8AC3E}">
        <p14:creationId xmlns:p14="http://schemas.microsoft.com/office/powerpoint/2010/main" val="2702995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93E2D28-A72A-4F13-A997-30BEE0833255}" type="datetimeFigureOut">
              <a:rPr lang="en-US" smtClean="0"/>
              <a:pPr/>
              <a:t>8/30/2018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50A2E-3F04-4486-B1B7-145283015A5D}" type="slidenum">
              <a:rPr lang="en-US" smtClean="0"/>
              <a:pPr/>
              <a:t>‹#›</a:t>
            </a:fld>
            <a:endParaRPr lang="en-US"/>
          </a:p>
        </p:txBody>
      </p:sp>
    </p:spTree>
    <p:extLst>
      <p:ext uri="{BB962C8B-B14F-4D97-AF65-F5344CB8AC3E}">
        <p14:creationId xmlns:p14="http://schemas.microsoft.com/office/powerpoint/2010/main" val="1627417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3E2D28-A72A-4F13-A997-30BEE0833255}" type="datetimeFigureOut">
              <a:rPr lang="en-US" smtClean="0"/>
              <a:pPr/>
              <a:t>8/30/2018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50A2E-3F04-4486-B1B7-145283015A5D}" type="slidenum">
              <a:rPr lang="en-US" smtClean="0"/>
              <a:pPr/>
              <a:t>‹#›</a:t>
            </a:fld>
            <a:endParaRPr lang="en-US"/>
          </a:p>
        </p:txBody>
      </p:sp>
    </p:spTree>
    <p:extLst>
      <p:ext uri="{BB962C8B-B14F-4D97-AF65-F5344CB8AC3E}">
        <p14:creationId xmlns:p14="http://schemas.microsoft.com/office/powerpoint/2010/main" val="657286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3E2D28-A72A-4F13-A997-30BEE0833255}" type="datetimeFigureOut">
              <a:rPr lang="en-US" smtClean="0"/>
              <a:pPr/>
              <a:t>8/30/2018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50A2E-3F04-4486-B1B7-145283015A5D}" type="slidenum">
              <a:rPr lang="en-US" smtClean="0"/>
              <a:pPr/>
              <a:t>‹#›</a:t>
            </a:fld>
            <a:endParaRPr lang="en-US"/>
          </a:p>
        </p:txBody>
      </p:sp>
    </p:spTree>
    <p:extLst>
      <p:ext uri="{BB962C8B-B14F-4D97-AF65-F5344CB8AC3E}">
        <p14:creationId xmlns:p14="http://schemas.microsoft.com/office/powerpoint/2010/main" val="1826869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3E2D28-A72A-4F13-A997-30BEE0833255}" type="datetimeFigureOut">
              <a:rPr lang="en-US" smtClean="0"/>
              <a:pPr/>
              <a:t>8/30/2018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C50A2E-3F04-4486-B1B7-145283015A5D}" type="slidenum">
              <a:rPr lang="en-US" smtClean="0"/>
              <a:pPr/>
              <a:t>‹#›</a:t>
            </a:fld>
            <a:endParaRPr lang="en-US"/>
          </a:p>
        </p:txBody>
      </p:sp>
    </p:spTree>
    <p:extLst>
      <p:ext uri="{BB962C8B-B14F-4D97-AF65-F5344CB8AC3E}">
        <p14:creationId xmlns:p14="http://schemas.microsoft.com/office/powerpoint/2010/main" val="3104918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93E2D28-A72A-4F13-A997-30BEE0833255}" type="datetimeFigureOut">
              <a:rPr lang="en-US" smtClean="0"/>
              <a:pPr/>
              <a:t>8/30/2018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C50A2E-3F04-4486-B1B7-145283015A5D}" type="slidenum">
              <a:rPr lang="en-US" smtClean="0"/>
              <a:pPr/>
              <a:t>‹#›</a:t>
            </a:fld>
            <a:endParaRPr lang="en-US"/>
          </a:p>
        </p:txBody>
      </p:sp>
    </p:spTree>
    <p:extLst>
      <p:ext uri="{BB962C8B-B14F-4D97-AF65-F5344CB8AC3E}">
        <p14:creationId xmlns:p14="http://schemas.microsoft.com/office/powerpoint/2010/main" val="2864477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3E2D28-A72A-4F13-A997-30BEE0833255}" type="datetimeFigureOut">
              <a:rPr lang="en-US" smtClean="0"/>
              <a:pPr/>
              <a:t>8/30/2018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C50A2E-3F04-4486-B1B7-145283015A5D}" type="slidenum">
              <a:rPr lang="en-US" smtClean="0"/>
              <a:pPr/>
              <a:t>‹#›</a:t>
            </a:fld>
            <a:endParaRPr lang="en-US"/>
          </a:p>
        </p:txBody>
      </p:sp>
    </p:spTree>
    <p:extLst>
      <p:ext uri="{BB962C8B-B14F-4D97-AF65-F5344CB8AC3E}">
        <p14:creationId xmlns:p14="http://schemas.microsoft.com/office/powerpoint/2010/main" val="868443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3E2D28-A72A-4F13-A997-30BEE0833255}" type="datetimeFigureOut">
              <a:rPr lang="en-US" smtClean="0"/>
              <a:pPr/>
              <a:t>8/30/2018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50A2E-3F04-4486-B1B7-145283015A5D}" type="slidenum">
              <a:rPr lang="en-US" smtClean="0"/>
              <a:pPr/>
              <a:t>‹#›</a:t>
            </a:fld>
            <a:endParaRPr lang="en-US"/>
          </a:p>
        </p:txBody>
      </p:sp>
    </p:spTree>
    <p:extLst>
      <p:ext uri="{BB962C8B-B14F-4D97-AF65-F5344CB8AC3E}">
        <p14:creationId xmlns:p14="http://schemas.microsoft.com/office/powerpoint/2010/main" val="2188463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3E2D28-A72A-4F13-A997-30BEE0833255}" type="datetimeFigureOut">
              <a:rPr lang="en-US" smtClean="0"/>
              <a:pPr/>
              <a:t>8/30/2018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50A2E-3F04-4486-B1B7-145283015A5D}" type="slidenum">
              <a:rPr lang="en-US" smtClean="0"/>
              <a:pPr/>
              <a:t>‹#›</a:t>
            </a:fld>
            <a:endParaRPr lang="en-US"/>
          </a:p>
        </p:txBody>
      </p:sp>
    </p:spTree>
    <p:extLst>
      <p:ext uri="{BB962C8B-B14F-4D97-AF65-F5344CB8AC3E}">
        <p14:creationId xmlns:p14="http://schemas.microsoft.com/office/powerpoint/2010/main" val="640523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3E2D28-A72A-4F13-A997-30BEE0833255}" type="datetimeFigureOut">
              <a:rPr lang="en-US" smtClean="0"/>
              <a:pPr/>
              <a:t>8/30/2018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C50A2E-3F04-4486-B1B7-145283015A5D}" type="slidenum">
              <a:rPr lang="en-US" smtClean="0"/>
              <a:pPr/>
              <a:t>‹#›</a:t>
            </a:fld>
            <a:endParaRPr lang="en-US"/>
          </a:p>
        </p:txBody>
      </p:sp>
    </p:spTree>
    <p:extLst>
      <p:ext uri="{BB962C8B-B14F-4D97-AF65-F5344CB8AC3E}">
        <p14:creationId xmlns:p14="http://schemas.microsoft.com/office/powerpoint/2010/main" val="1502316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6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6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8.tif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png"/></Relationships>
</file>

<file path=ppt/slides/_rels/slide7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jpe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4.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2685" t="20221" r="18095" b="13570"/>
          <a:stretch/>
        </p:blipFill>
        <p:spPr>
          <a:xfrm>
            <a:off x="0" y="-45230"/>
            <a:ext cx="9144000" cy="6889531"/>
          </a:xfrm>
          <a:prstGeom prst="rect">
            <a:avLst/>
          </a:prstGeom>
        </p:spPr>
      </p:pic>
      <p:sp>
        <p:nvSpPr>
          <p:cNvPr id="6" name="Title 4"/>
          <p:cNvSpPr txBox="1">
            <a:spLocks/>
          </p:cNvSpPr>
          <p:nvPr/>
        </p:nvSpPr>
        <p:spPr>
          <a:xfrm>
            <a:off x="0" y="455489"/>
            <a:ext cx="9144000" cy="838199"/>
          </a:xfrm>
          <a:prstGeom prst="rect">
            <a:avLst/>
          </a:prstGeom>
          <a:solidFill>
            <a:srgbClr val="671B13"/>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a:solidFill>
                  <a:schemeClr val="bg1">
                    <a:lumMod val="95000"/>
                  </a:schemeClr>
                </a:solidFill>
                <a:latin typeface="Tempus Sans ITC" pitchFamily="82" charset="0"/>
                <a:cs typeface="Mongolian Baiti" pitchFamily="66" charset="0"/>
              </a:rPr>
              <a:t>      Sickle Cell and the Eye </a:t>
            </a:r>
          </a:p>
        </p:txBody>
      </p:sp>
      <p:sp>
        <p:nvSpPr>
          <p:cNvPr id="7" name="Subtitle 5"/>
          <p:cNvSpPr txBox="1">
            <a:spLocks/>
          </p:cNvSpPr>
          <p:nvPr/>
        </p:nvSpPr>
        <p:spPr>
          <a:xfrm>
            <a:off x="3429000" y="5410200"/>
            <a:ext cx="5438455" cy="9144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sz="2000" dirty="0">
                <a:solidFill>
                  <a:schemeClr val="bg1">
                    <a:lumMod val="95000"/>
                  </a:schemeClr>
                </a:solidFill>
                <a:latin typeface="Tempus Sans ITC" pitchFamily="82" charset="0"/>
              </a:rPr>
              <a:t>Adrienne W. Scott, MD</a:t>
            </a:r>
          </a:p>
          <a:p>
            <a:pPr marL="0" indent="0" algn="r">
              <a:buNone/>
            </a:pPr>
            <a:r>
              <a:rPr lang="en-US" sz="2000" dirty="0">
                <a:solidFill>
                  <a:schemeClr val="bg1">
                    <a:lumMod val="95000"/>
                  </a:schemeClr>
                </a:solidFill>
                <a:latin typeface="Tempus Sans ITC" pitchFamily="82" charset="0"/>
              </a:rPr>
              <a:t>August 15, 2018</a:t>
            </a:r>
          </a:p>
        </p:txBody>
      </p:sp>
      <p:grpSp>
        <p:nvGrpSpPr>
          <p:cNvPr id="9" name="Group 8">
            <a:extLst>
              <a:ext uri="{FF2B5EF4-FFF2-40B4-BE49-F238E27FC236}">
                <a16:creationId xmlns:a16="http://schemas.microsoft.com/office/drawing/2014/main" id="{2F082D21-D581-4EBB-94D3-F6A9303F39B6}"/>
              </a:ext>
            </a:extLst>
          </p:cNvPr>
          <p:cNvGrpSpPr/>
          <p:nvPr/>
        </p:nvGrpSpPr>
        <p:grpSpPr>
          <a:xfrm>
            <a:off x="7010400" y="455489"/>
            <a:ext cx="2133600" cy="838200"/>
            <a:chOff x="6019800" y="5715000"/>
            <a:chExt cx="2895600" cy="1143000"/>
          </a:xfrm>
        </p:grpSpPr>
        <p:sp>
          <p:nvSpPr>
            <p:cNvPr id="10" name="Rectangle 9">
              <a:extLst>
                <a:ext uri="{FF2B5EF4-FFF2-40B4-BE49-F238E27FC236}">
                  <a16:creationId xmlns:a16="http://schemas.microsoft.com/office/drawing/2014/main" id="{9B5766C5-2EC5-43A5-82E4-8272BA575990}"/>
                </a:ext>
              </a:extLst>
            </p:cNvPr>
            <p:cNvSpPr/>
            <p:nvPr/>
          </p:nvSpPr>
          <p:spPr>
            <a:xfrm>
              <a:off x="6019800" y="5715000"/>
              <a:ext cx="28956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5" descr="C:\Users\Ian\Documents\Wilmer\Presentations\Backgrounds\wilmer logos icons\jh medicine.jpg">
              <a:extLst>
                <a:ext uri="{FF2B5EF4-FFF2-40B4-BE49-F238E27FC236}">
                  <a16:creationId xmlns:a16="http://schemas.microsoft.com/office/drawing/2014/main" id="{0ACA2E96-C629-48B9-88A2-6DEB46F75AEE}"/>
                </a:ext>
              </a:extLst>
            </p:cNvPr>
            <p:cNvPicPr>
              <a:picLocks noChangeAspect="1" noChangeArrowheads="1"/>
            </p:cNvPicPr>
            <p:nvPr/>
          </p:nvPicPr>
          <p:blipFill>
            <a:blip r:embed="rId3" cstate="print"/>
            <a:srcRect/>
            <a:stretch>
              <a:fillRect/>
            </a:stretch>
          </p:blipFill>
          <p:spPr bwMode="auto">
            <a:xfrm>
              <a:off x="7086600" y="5791200"/>
              <a:ext cx="1676399" cy="914400"/>
            </a:xfrm>
            <a:prstGeom prst="rect">
              <a:avLst/>
            </a:prstGeom>
            <a:noFill/>
          </p:spPr>
        </p:pic>
        <p:pic>
          <p:nvPicPr>
            <p:cNvPr id="12" name="Picture 6" descr="C:\Users\Ian\Documents\Wilmer\Presentations\Backgrounds\wilmer logos icons\wei.gif">
              <a:extLst>
                <a:ext uri="{FF2B5EF4-FFF2-40B4-BE49-F238E27FC236}">
                  <a16:creationId xmlns:a16="http://schemas.microsoft.com/office/drawing/2014/main" id="{53340ADC-E1A3-4467-A2FE-903A5BDEAE9C}"/>
                </a:ext>
              </a:extLst>
            </p:cNvPr>
            <p:cNvPicPr>
              <a:picLocks noChangeAspect="1" noChangeArrowheads="1"/>
            </p:cNvPicPr>
            <p:nvPr/>
          </p:nvPicPr>
          <p:blipFill>
            <a:blip r:embed="rId4" cstate="print"/>
            <a:srcRect/>
            <a:stretch>
              <a:fillRect/>
            </a:stretch>
          </p:blipFill>
          <p:spPr bwMode="auto">
            <a:xfrm>
              <a:off x="6248400" y="5791200"/>
              <a:ext cx="649995" cy="914400"/>
            </a:xfrm>
            <a:prstGeom prst="rect">
              <a:avLst/>
            </a:prstGeom>
            <a:noFill/>
          </p:spPr>
        </p:pic>
      </p:grpSp>
    </p:spTree>
    <p:extLst>
      <p:ext uri="{BB962C8B-B14F-4D97-AF65-F5344CB8AC3E}">
        <p14:creationId xmlns:p14="http://schemas.microsoft.com/office/powerpoint/2010/main" val="4066346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ght-20150413@130031"/>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1"/>
            <a:ext cx="9144000" cy="6858001"/>
          </a:xfrm>
          <a:prstGeom prst="rect">
            <a:avLst/>
          </a:prstGeom>
          <a:noFill/>
          <a:ln>
            <a:noFill/>
          </a:ln>
        </p:spPr>
      </p:pic>
      <p:sp>
        <p:nvSpPr>
          <p:cNvPr id="5" name="TextBox 4"/>
          <p:cNvSpPr txBox="1"/>
          <p:nvPr/>
        </p:nvSpPr>
        <p:spPr>
          <a:xfrm>
            <a:off x="4572000" y="304800"/>
            <a:ext cx="4348563" cy="400110"/>
          </a:xfrm>
          <a:prstGeom prst="rect">
            <a:avLst/>
          </a:prstGeom>
          <a:noFill/>
        </p:spPr>
        <p:txBody>
          <a:bodyPr wrap="none" rtlCol="0">
            <a:spAutoFit/>
          </a:bodyPr>
          <a:lstStyle/>
          <a:p>
            <a:r>
              <a:rPr lang="en-US" sz="2000" dirty="0">
                <a:solidFill>
                  <a:schemeClr val="bg1"/>
                </a:solidFill>
              </a:rPr>
              <a:t>Stage III: peripheral fibrous proliferation</a:t>
            </a:r>
          </a:p>
        </p:txBody>
      </p:sp>
    </p:spTree>
    <p:extLst>
      <p:ext uri="{BB962C8B-B14F-4D97-AF65-F5344CB8AC3E}">
        <p14:creationId xmlns:p14="http://schemas.microsoft.com/office/powerpoint/2010/main" val="332759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ght_Series-20150413@131120-Right19_01_08_2"/>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t="-508"/>
          <a:stretch/>
        </p:blipFill>
        <p:spPr>
          <a:xfrm>
            <a:off x="0" y="0"/>
            <a:ext cx="9144000" cy="7086600"/>
          </a:xfrm>
          <a:prstGeom prst="rect">
            <a:avLst/>
          </a:prstGeom>
          <a:noFill/>
          <a:ln>
            <a:noFill/>
          </a:ln>
        </p:spPr>
      </p:pic>
      <p:pic>
        <p:nvPicPr>
          <p:cNvPr id="3" name="Picture 3"/>
          <p:cNvPicPr>
            <a:picLocks noChangeAspect="1" noChangeArrowheads="1"/>
          </p:cNvPicPr>
          <p:nvPr/>
        </p:nvPicPr>
        <p:blipFill>
          <a:blip r:embed="rId3" cstate="print"/>
          <a:srcRect/>
          <a:stretch>
            <a:fillRect/>
          </a:stretch>
        </p:blipFill>
        <p:spPr bwMode="auto">
          <a:xfrm>
            <a:off x="609600" y="1524000"/>
            <a:ext cx="2644738" cy="2362200"/>
          </a:xfrm>
          <a:prstGeom prst="rect">
            <a:avLst/>
          </a:prstGeom>
          <a:noFill/>
          <a:ln w="9525">
            <a:noFill/>
            <a:miter lim="800000"/>
            <a:headEnd/>
            <a:tailEnd/>
          </a:ln>
          <a:effectLst/>
        </p:spPr>
      </p:pic>
    </p:spTree>
    <p:extLst>
      <p:ext uri="{BB962C8B-B14F-4D97-AF65-F5344CB8AC3E}">
        <p14:creationId xmlns:p14="http://schemas.microsoft.com/office/powerpoint/2010/main" val="401752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2685" t="21080" r="18095" b="13570"/>
          <a:stretch/>
        </p:blipFill>
        <p:spPr>
          <a:xfrm>
            <a:off x="254001" y="857250"/>
            <a:ext cx="8890000" cy="4935751"/>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010687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eft-20150413@125958"/>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0" y="-1"/>
            <a:ext cx="9144000" cy="6858001"/>
          </a:xfrm>
          <a:prstGeom prst="rect">
            <a:avLst/>
          </a:prstGeom>
          <a:noFill/>
          <a:ln>
            <a:noFill/>
          </a:ln>
        </p:spPr>
      </p:pic>
      <p:sp>
        <p:nvSpPr>
          <p:cNvPr id="5" name="TextBox 4"/>
          <p:cNvSpPr txBox="1"/>
          <p:nvPr/>
        </p:nvSpPr>
        <p:spPr>
          <a:xfrm>
            <a:off x="4191000" y="304800"/>
            <a:ext cx="3332259" cy="400110"/>
          </a:xfrm>
          <a:prstGeom prst="rect">
            <a:avLst/>
          </a:prstGeom>
          <a:noFill/>
        </p:spPr>
        <p:txBody>
          <a:bodyPr wrap="none" rtlCol="0">
            <a:spAutoFit/>
          </a:bodyPr>
          <a:lstStyle/>
          <a:p>
            <a:r>
              <a:rPr lang="en-US" sz="2000" dirty="0">
                <a:solidFill>
                  <a:schemeClr val="bg1"/>
                </a:solidFill>
              </a:rPr>
              <a:t>Stage IV: vitreous hemorrhage</a:t>
            </a:r>
          </a:p>
        </p:txBody>
      </p:sp>
    </p:spTree>
    <p:extLst>
      <p:ext uri="{BB962C8B-B14F-4D97-AF65-F5344CB8AC3E}">
        <p14:creationId xmlns:p14="http://schemas.microsoft.com/office/powerpoint/2010/main" val="232740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ght_Series-20150413@131120-Left3_06_16_5"/>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0" y="-1"/>
            <a:ext cx="9144000" cy="6858001"/>
          </a:xfrm>
          <a:prstGeom prst="rect">
            <a:avLst/>
          </a:prstGeom>
          <a:noFill/>
          <a:ln>
            <a:noFill/>
          </a:ln>
        </p:spPr>
      </p:pic>
      <p:sp>
        <p:nvSpPr>
          <p:cNvPr id="6" name="TextBox 5"/>
          <p:cNvSpPr txBox="1"/>
          <p:nvPr/>
        </p:nvSpPr>
        <p:spPr>
          <a:xfrm>
            <a:off x="4572000" y="304800"/>
            <a:ext cx="4352925" cy="707886"/>
          </a:xfrm>
          <a:prstGeom prst="rect">
            <a:avLst/>
          </a:prstGeom>
          <a:noFill/>
        </p:spPr>
        <p:txBody>
          <a:bodyPr wrap="square" rtlCol="0">
            <a:spAutoFit/>
          </a:bodyPr>
          <a:lstStyle/>
          <a:p>
            <a:r>
              <a:rPr lang="en-US" sz="2000" dirty="0">
                <a:solidFill>
                  <a:schemeClr val="bg1"/>
                </a:solidFill>
              </a:rPr>
              <a:t>Stage IV: vitreous hemorrhage</a:t>
            </a:r>
          </a:p>
          <a:p>
            <a:r>
              <a:rPr lang="en-US" sz="2000" dirty="0" err="1">
                <a:solidFill>
                  <a:schemeClr val="bg1"/>
                </a:solidFill>
              </a:rPr>
              <a:t>Seafans</a:t>
            </a:r>
            <a:r>
              <a:rPr lang="en-US" sz="2000" dirty="0">
                <a:solidFill>
                  <a:schemeClr val="bg1"/>
                </a:solidFill>
              </a:rPr>
              <a:t> visible despite vitreous </a:t>
            </a:r>
            <a:r>
              <a:rPr lang="en-US" sz="2000" dirty="0" err="1">
                <a:solidFill>
                  <a:schemeClr val="bg1"/>
                </a:solidFill>
              </a:rPr>
              <a:t>heme</a:t>
            </a:r>
            <a:endParaRPr lang="en-US" sz="2000" dirty="0">
              <a:solidFill>
                <a:schemeClr val="bg1"/>
              </a:solidFill>
            </a:endParaRPr>
          </a:p>
        </p:txBody>
      </p:sp>
    </p:spTree>
    <p:extLst>
      <p:ext uri="{BB962C8B-B14F-4D97-AF65-F5344CB8AC3E}">
        <p14:creationId xmlns:p14="http://schemas.microsoft.com/office/powerpoint/2010/main" val="365590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saturation sat="353000"/>
                    </a14:imgEffect>
                    <a14:imgEffect>
                      <a14:brightnessContrast bright="8000" contrast="-32000"/>
                    </a14:imgEffect>
                  </a14:imgLayer>
                </a14:imgProps>
              </a:ext>
              <a:ext uri="{28A0092B-C50C-407E-A947-70E740481C1C}">
                <a14:useLocalDpi xmlns:a14="http://schemas.microsoft.com/office/drawing/2010/main" val="0"/>
              </a:ext>
            </a:extLst>
          </a:blip>
          <a:srcRect r="5279" b="9091"/>
          <a:stretch/>
        </p:blipFill>
        <p:spPr>
          <a:xfrm>
            <a:off x="714809" y="609600"/>
            <a:ext cx="7057591" cy="5334000"/>
          </a:xfrm>
        </p:spPr>
      </p:pic>
      <p:sp>
        <p:nvSpPr>
          <p:cNvPr id="5" name="TextBox 4"/>
          <p:cNvSpPr txBox="1"/>
          <p:nvPr/>
        </p:nvSpPr>
        <p:spPr>
          <a:xfrm>
            <a:off x="4572000" y="304800"/>
            <a:ext cx="4352925" cy="707886"/>
          </a:xfrm>
          <a:prstGeom prst="rect">
            <a:avLst/>
          </a:prstGeom>
          <a:noFill/>
        </p:spPr>
        <p:txBody>
          <a:bodyPr wrap="square" rtlCol="0">
            <a:spAutoFit/>
          </a:bodyPr>
          <a:lstStyle/>
          <a:p>
            <a:r>
              <a:rPr lang="en-US" sz="2000" dirty="0">
                <a:solidFill>
                  <a:schemeClr val="bg1"/>
                </a:solidFill>
              </a:rPr>
              <a:t>Stage V: vitreous hemorrhage</a:t>
            </a:r>
          </a:p>
          <a:p>
            <a:r>
              <a:rPr lang="en-US" sz="2000" dirty="0">
                <a:solidFill>
                  <a:schemeClr val="bg1"/>
                </a:solidFill>
              </a:rPr>
              <a:t>Combined TRD/RRD</a:t>
            </a:r>
          </a:p>
        </p:txBody>
      </p:sp>
    </p:spTree>
    <p:extLst>
      <p:ext uri="{BB962C8B-B14F-4D97-AF65-F5344CB8AC3E}">
        <p14:creationId xmlns:p14="http://schemas.microsoft.com/office/powerpoint/2010/main" val="157263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F26AC-4676-49C7-AF4C-25664388985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D32ECFE-4899-4F57-9838-4A864C59A3D5}"/>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EAD932A1-9604-4D55-A182-481E67C6E2AB}"/>
              </a:ext>
            </a:extLst>
          </p:cNvPr>
          <p:cNvPicPr/>
          <p:nvPr/>
        </p:nvPicPr>
        <p:blipFill rotWithShape="1">
          <a:blip r:embed="rId2" cstate="print">
            <a:extLst>
              <a:ext uri="{BEBA8EAE-BF5A-486C-A8C5-ECC9F3942E4B}">
                <a14:imgProps xmlns:a14="http://schemas.microsoft.com/office/drawing/2010/main">
                  <a14:imgLayer r:embed="rId3">
                    <a14:imgEffect>
                      <a14:saturation sat="244000"/>
                    </a14:imgEffect>
                  </a14:imgLayer>
                </a14:imgProps>
              </a:ext>
              <a:ext uri="{28A0092B-C50C-407E-A947-70E740481C1C}">
                <a14:useLocalDpi xmlns:a14="http://schemas.microsoft.com/office/drawing/2010/main" val="0"/>
              </a:ext>
            </a:extLst>
          </a:blip>
          <a:srcRect r="11539" b="27117"/>
          <a:stretch/>
        </p:blipFill>
        <p:spPr>
          <a:xfrm>
            <a:off x="1600200" y="609600"/>
            <a:ext cx="5943600" cy="5346200"/>
          </a:xfrm>
          <a:prstGeom prst="rect">
            <a:avLst/>
          </a:prstGeom>
        </p:spPr>
      </p:pic>
      <p:sp>
        <p:nvSpPr>
          <p:cNvPr id="5" name="TextBox 4"/>
          <p:cNvSpPr txBox="1"/>
          <p:nvPr/>
        </p:nvSpPr>
        <p:spPr>
          <a:xfrm>
            <a:off x="762000" y="6172200"/>
            <a:ext cx="7772400" cy="369332"/>
          </a:xfrm>
          <a:prstGeom prst="rect">
            <a:avLst/>
          </a:prstGeom>
          <a:noFill/>
        </p:spPr>
        <p:txBody>
          <a:bodyPr wrap="square" rtlCol="0">
            <a:spAutoFit/>
          </a:bodyPr>
          <a:lstStyle/>
          <a:p>
            <a:r>
              <a:rPr lang="en-US" dirty="0" smtClean="0">
                <a:solidFill>
                  <a:schemeClr val="bg1"/>
                </a:solidFill>
              </a:rPr>
              <a:t>Image Courtesy of the American Society of Retina Specialists (ASRS) image Bank</a:t>
            </a:r>
            <a:endParaRPr lang="en-US" dirty="0">
              <a:solidFill>
                <a:schemeClr val="bg1"/>
              </a:solidFill>
            </a:endParaRPr>
          </a:p>
        </p:txBody>
      </p:sp>
    </p:spTree>
    <p:extLst>
      <p:ext uri="{BB962C8B-B14F-4D97-AF65-F5344CB8AC3E}">
        <p14:creationId xmlns:p14="http://schemas.microsoft.com/office/powerpoint/2010/main" val="3379646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Sickle Cell Maculopathy</a:t>
            </a:r>
          </a:p>
        </p:txBody>
      </p:sp>
      <p:sp>
        <p:nvSpPr>
          <p:cNvPr id="3" name="Content Placeholder 2"/>
          <p:cNvSpPr>
            <a:spLocks noGrp="1"/>
          </p:cNvSpPr>
          <p:nvPr>
            <p:ph idx="1"/>
          </p:nvPr>
        </p:nvSpPr>
        <p:spPr>
          <a:xfrm>
            <a:off x="1371600" y="1417638"/>
            <a:ext cx="6286500" cy="4708128"/>
          </a:xfrm>
        </p:spPr>
        <p:txBody>
          <a:bodyPr>
            <a:normAutofit/>
          </a:bodyPr>
          <a:lstStyle/>
          <a:p>
            <a:pPr>
              <a:buClr>
                <a:srgbClr val="FF0000"/>
              </a:buClr>
            </a:pPr>
            <a:r>
              <a:rPr lang="en-US" sz="2800" dirty="0">
                <a:solidFill>
                  <a:schemeClr val="bg1"/>
                </a:solidFill>
              </a:rPr>
              <a:t>Numerous macular abnormalities possible</a:t>
            </a:r>
          </a:p>
          <a:p>
            <a:pPr lvl="1">
              <a:buClr>
                <a:srgbClr val="FF0000"/>
              </a:buClr>
              <a:buFont typeface="Arial" panose="020B0604020202020204" pitchFamily="34" charset="0"/>
              <a:buChar char="•"/>
            </a:pPr>
            <a:r>
              <a:rPr lang="en-US" dirty="0">
                <a:solidFill>
                  <a:schemeClr val="bg1"/>
                </a:solidFill>
              </a:rPr>
              <a:t>Hairpin </a:t>
            </a:r>
            <a:r>
              <a:rPr lang="en-US" dirty="0" err="1">
                <a:solidFill>
                  <a:schemeClr val="bg1"/>
                </a:solidFill>
              </a:rPr>
              <a:t>venular</a:t>
            </a:r>
            <a:r>
              <a:rPr lang="en-US" dirty="0">
                <a:solidFill>
                  <a:schemeClr val="bg1"/>
                </a:solidFill>
              </a:rPr>
              <a:t> loops</a:t>
            </a:r>
          </a:p>
          <a:p>
            <a:pPr lvl="1">
              <a:buClr>
                <a:srgbClr val="FF0000"/>
              </a:buClr>
              <a:buFont typeface="Arial" panose="020B0604020202020204" pitchFamily="34" charset="0"/>
              <a:buChar char="•"/>
            </a:pPr>
            <a:r>
              <a:rPr lang="en-US" dirty="0" err="1">
                <a:solidFill>
                  <a:schemeClr val="bg1"/>
                </a:solidFill>
              </a:rPr>
              <a:t>Microaneurysmal</a:t>
            </a:r>
            <a:r>
              <a:rPr lang="en-US" dirty="0">
                <a:solidFill>
                  <a:schemeClr val="bg1"/>
                </a:solidFill>
              </a:rPr>
              <a:t> dots</a:t>
            </a:r>
          </a:p>
          <a:p>
            <a:pPr lvl="1">
              <a:buClr>
                <a:srgbClr val="FF0000"/>
              </a:buClr>
              <a:buFont typeface="Arial" panose="020B0604020202020204" pitchFamily="34" charset="0"/>
              <a:buChar char="•"/>
            </a:pPr>
            <a:r>
              <a:rPr lang="en-US" dirty="0">
                <a:solidFill>
                  <a:schemeClr val="bg1"/>
                </a:solidFill>
              </a:rPr>
              <a:t>Foveal avascular zone irregularities</a:t>
            </a:r>
          </a:p>
          <a:p>
            <a:pPr>
              <a:buClr>
                <a:srgbClr val="FF0000"/>
              </a:buClr>
            </a:pPr>
            <a:r>
              <a:rPr lang="en-US" sz="2800" dirty="0">
                <a:solidFill>
                  <a:schemeClr val="bg1"/>
                </a:solidFill>
              </a:rPr>
              <a:t>Macular ischemia does not develop neovascularization</a:t>
            </a:r>
          </a:p>
          <a:p>
            <a:pPr>
              <a:buClr>
                <a:srgbClr val="FF0000"/>
              </a:buClr>
            </a:pPr>
            <a:r>
              <a:rPr lang="en-US" sz="2800" dirty="0">
                <a:solidFill>
                  <a:schemeClr val="bg1"/>
                </a:solidFill>
              </a:rPr>
              <a:t>Many patients with abnormalities but no visual consequence</a:t>
            </a:r>
          </a:p>
          <a:p>
            <a:endParaRPr lang="en-US" dirty="0">
              <a:solidFill>
                <a:schemeClr val="bg1">
                  <a:lumMod val="95000"/>
                </a:schemeClr>
              </a:solidFill>
            </a:endParaRPr>
          </a:p>
        </p:txBody>
      </p:sp>
    </p:spTree>
    <p:extLst>
      <p:ext uri="{BB962C8B-B14F-4D97-AF65-F5344CB8AC3E}">
        <p14:creationId xmlns:p14="http://schemas.microsoft.com/office/powerpoint/2010/main" val="109523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cstate="email"/>
          <a:srcRect/>
          <a:stretch>
            <a:fillRect/>
          </a:stretch>
        </p:blipFill>
        <p:spPr bwMode="auto">
          <a:xfrm>
            <a:off x="1257301" y="1485900"/>
            <a:ext cx="6662180" cy="3978542"/>
          </a:xfrm>
          <a:prstGeom prst="rect">
            <a:avLst/>
          </a:prstGeom>
          <a:noFill/>
          <a:ln w="9525">
            <a:noFill/>
            <a:miter lim="800000"/>
            <a:headEnd/>
            <a:tailEnd/>
          </a:ln>
          <a:effectLst/>
        </p:spPr>
      </p:pic>
    </p:spTree>
    <p:extLst>
      <p:ext uri="{BB962C8B-B14F-4D97-AF65-F5344CB8AC3E}">
        <p14:creationId xmlns:p14="http://schemas.microsoft.com/office/powerpoint/2010/main" val="818527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210004" y="857250"/>
            <a:ext cx="6743700" cy="51435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8850" name="Picture 2"/>
          <p:cNvPicPr>
            <a:picLocks noChangeAspect="1" noChangeArrowheads="1"/>
          </p:cNvPicPr>
          <p:nvPr/>
        </p:nvPicPr>
        <p:blipFill>
          <a:blip r:embed="rId2" cstate="email"/>
          <a:srcRect/>
          <a:stretch>
            <a:fillRect/>
          </a:stretch>
        </p:blipFill>
        <p:spPr bwMode="auto">
          <a:xfrm>
            <a:off x="1374580" y="857251"/>
            <a:ext cx="1540070" cy="2000250"/>
          </a:xfrm>
          <a:prstGeom prst="rect">
            <a:avLst/>
          </a:prstGeom>
          <a:noFill/>
          <a:ln w="9525">
            <a:noFill/>
            <a:miter lim="800000"/>
            <a:headEnd/>
            <a:tailEnd/>
          </a:ln>
          <a:effectLst/>
        </p:spPr>
      </p:pic>
      <p:pic>
        <p:nvPicPr>
          <p:cNvPr id="78851" name="Picture 3"/>
          <p:cNvPicPr>
            <a:picLocks noChangeAspect="1" noChangeArrowheads="1"/>
          </p:cNvPicPr>
          <p:nvPr/>
        </p:nvPicPr>
        <p:blipFill>
          <a:blip r:embed="rId3" cstate="email"/>
          <a:srcRect/>
          <a:stretch>
            <a:fillRect/>
          </a:stretch>
        </p:blipFill>
        <p:spPr bwMode="auto">
          <a:xfrm>
            <a:off x="1371600" y="2800350"/>
            <a:ext cx="1543050" cy="3200400"/>
          </a:xfrm>
          <a:prstGeom prst="rect">
            <a:avLst/>
          </a:prstGeom>
          <a:noFill/>
          <a:ln w="9525">
            <a:noFill/>
            <a:miter lim="800000"/>
            <a:headEnd/>
            <a:tailEnd/>
          </a:ln>
          <a:effectLst/>
        </p:spPr>
      </p:pic>
      <p:pic>
        <p:nvPicPr>
          <p:cNvPr id="78854" name="Picture 6"/>
          <p:cNvPicPr>
            <a:picLocks noChangeAspect="1" noChangeArrowheads="1"/>
          </p:cNvPicPr>
          <p:nvPr/>
        </p:nvPicPr>
        <p:blipFill>
          <a:blip r:embed="rId4" cstate="email"/>
          <a:srcRect/>
          <a:stretch>
            <a:fillRect/>
          </a:stretch>
        </p:blipFill>
        <p:spPr bwMode="auto">
          <a:xfrm>
            <a:off x="4629151" y="2686051"/>
            <a:ext cx="3209687" cy="2968496"/>
          </a:xfrm>
          <a:prstGeom prst="rect">
            <a:avLst/>
          </a:prstGeom>
          <a:noFill/>
          <a:ln w="9525">
            <a:noFill/>
            <a:miter lim="800000"/>
            <a:headEnd/>
            <a:tailEnd/>
          </a:ln>
          <a:effectLst/>
        </p:spPr>
      </p:pic>
      <p:pic>
        <p:nvPicPr>
          <p:cNvPr id="78855" name="Picture 7"/>
          <p:cNvPicPr>
            <a:picLocks noChangeAspect="1" noChangeArrowheads="1"/>
          </p:cNvPicPr>
          <p:nvPr/>
        </p:nvPicPr>
        <p:blipFill>
          <a:blip r:embed="rId5" cstate="email"/>
          <a:srcRect/>
          <a:stretch>
            <a:fillRect/>
          </a:stretch>
        </p:blipFill>
        <p:spPr bwMode="auto">
          <a:xfrm>
            <a:off x="2946628" y="3771900"/>
            <a:ext cx="1568222" cy="2228850"/>
          </a:xfrm>
          <a:prstGeom prst="rect">
            <a:avLst/>
          </a:prstGeom>
          <a:noFill/>
          <a:ln w="9525">
            <a:noFill/>
            <a:miter lim="800000"/>
            <a:headEnd/>
            <a:tailEnd/>
          </a:ln>
          <a:effectLst/>
        </p:spPr>
      </p:pic>
      <p:pic>
        <p:nvPicPr>
          <p:cNvPr id="78856" name="Picture 8"/>
          <p:cNvPicPr>
            <a:picLocks noChangeAspect="1" noChangeArrowheads="1"/>
          </p:cNvPicPr>
          <p:nvPr/>
        </p:nvPicPr>
        <p:blipFill>
          <a:blip r:embed="rId6" cstate="email"/>
          <a:srcRect/>
          <a:stretch>
            <a:fillRect/>
          </a:stretch>
        </p:blipFill>
        <p:spPr bwMode="auto">
          <a:xfrm>
            <a:off x="4514850" y="857250"/>
            <a:ext cx="1528550" cy="1200150"/>
          </a:xfrm>
          <a:prstGeom prst="rect">
            <a:avLst/>
          </a:prstGeom>
          <a:noFill/>
          <a:ln w="9525">
            <a:noFill/>
            <a:miter lim="800000"/>
            <a:headEnd/>
            <a:tailEnd/>
          </a:ln>
          <a:effectLst/>
        </p:spPr>
      </p:pic>
      <p:pic>
        <p:nvPicPr>
          <p:cNvPr id="9" name="Picture 3"/>
          <p:cNvPicPr>
            <a:picLocks noChangeAspect="1" noChangeArrowheads="1"/>
          </p:cNvPicPr>
          <p:nvPr/>
        </p:nvPicPr>
        <p:blipFill>
          <a:blip r:embed="rId7" cstate="email"/>
          <a:srcRect/>
          <a:stretch>
            <a:fillRect/>
          </a:stretch>
        </p:blipFill>
        <p:spPr bwMode="auto">
          <a:xfrm>
            <a:off x="2971800" y="857250"/>
            <a:ext cx="1543050" cy="2000250"/>
          </a:xfrm>
          <a:prstGeom prst="rect">
            <a:avLst/>
          </a:prstGeom>
          <a:noFill/>
          <a:ln w="9525">
            <a:noFill/>
            <a:miter lim="800000"/>
            <a:headEnd/>
            <a:tailEnd/>
          </a:ln>
          <a:effectLst/>
        </p:spPr>
      </p:pic>
      <p:pic>
        <p:nvPicPr>
          <p:cNvPr id="78853" name="Picture 5"/>
          <p:cNvPicPr>
            <a:picLocks noChangeAspect="1" noChangeArrowheads="1"/>
          </p:cNvPicPr>
          <p:nvPr/>
        </p:nvPicPr>
        <p:blipFill>
          <a:blip r:embed="rId8" cstate="email"/>
          <a:srcRect/>
          <a:stretch>
            <a:fillRect/>
          </a:stretch>
        </p:blipFill>
        <p:spPr bwMode="auto">
          <a:xfrm>
            <a:off x="2971800" y="2842351"/>
            <a:ext cx="1543050" cy="929549"/>
          </a:xfrm>
          <a:prstGeom prst="rect">
            <a:avLst/>
          </a:prstGeom>
          <a:noFill/>
          <a:ln w="9525">
            <a:noFill/>
            <a:miter lim="800000"/>
            <a:headEnd/>
            <a:tailEnd/>
          </a:ln>
          <a:effectLst/>
        </p:spPr>
      </p:pic>
      <p:sp>
        <p:nvSpPr>
          <p:cNvPr id="11" name="Rectangle 10"/>
          <p:cNvSpPr/>
          <p:nvPr/>
        </p:nvSpPr>
        <p:spPr>
          <a:xfrm>
            <a:off x="1314450" y="2514600"/>
            <a:ext cx="1657350" cy="114300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p:cNvSpPr/>
          <p:nvPr/>
        </p:nvSpPr>
        <p:spPr>
          <a:xfrm>
            <a:off x="1314450" y="5257800"/>
            <a:ext cx="1657350" cy="7429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p:cNvSpPr/>
          <p:nvPr/>
        </p:nvSpPr>
        <p:spPr>
          <a:xfrm>
            <a:off x="4514850" y="1085850"/>
            <a:ext cx="1600200" cy="102870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26368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Disclosures</a:t>
            </a:r>
          </a:p>
        </p:txBody>
      </p:sp>
      <p:sp>
        <p:nvSpPr>
          <p:cNvPr id="7171" name="Content Placeholder 2"/>
          <p:cNvSpPr>
            <a:spLocks noGrp="1"/>
          </p:cNvSpPr>
          <p:nvPr>
            <p:ph idx="1"/>
          </p:nvPr>
        </p:nvSpPr>
        <p:spPr/>
        <p:txBody>
          <a:bodyPr>
            <a:normAutofit/>
          </a:bodyPr>
          <a:lstStyle/>
          <a:p>
            <a:r>
              <a:rPr lang="en-US" altLang="en-US" sz="2800" dirty="0">
                <a:solidFill>
                  <a:schemeClr val="bg1"/>
                </a:solidFill>
                <a:latin typeface="Arial" panose="020B0604020202020204" pitchFamily="34" charset="0"/>
                <a:cs typeface="Arial" panose="020B0604020202020204" pitchFamily="34" charset="0"/>
              </a:rPr>
              <a:t>Allergan, Inc. (Consultant)</a:t>
            </a:r>
          </a:p>
          <a:p>
            <a:r>
              <a:rPr lang="en-US" altLang="en-US" sz="2800" dirty="0">
                <a:solidFill>
                  <a:schemeClr val="bg1"/>
                </a:solidFill>
                <a:latin typeface="Arial" panose="020B0604020202020204" pitchFamily="34" charset="0"/>
                <a:cs typeface="Arial" panose="020B0604020202020204" pitchFamily="34" charset="0"/>
              </a:rPr>
              <a:t>No financial interest in this subject </a:t>
            </a:r>
            <a:r>
              <a:rPr lang="en-US" altLang="en-US" sz="2250" dirty="0">
                <a:latin typeface="Arial" panose="020B0604020202020204" pitchFamily="34" charset="0"/>
                <a:cs typeface="Arial" panose="020B0604020202020204" pitchFamily="34" charset="0"/>
              </a:rPr>
              <a:t>matter</a:t>
            </a:r>
          </a:p>
        </p:txBody>
      </p:sp>
    </p:spTree>
    <p:extLst>
      <p:ext uri="{BB962C8B-B14F-4D97-AF65-F5344CB8AC3E}">
        <p14:creationId xmlns:p14="http://schemas.microsoft.com/office/powerpoint/2010/main" val="973384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xample images, 29-year-old man with sickle hemoglobin S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76399"/>
            <a:ext cx="5943600" cy="49037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2"/>
          <p:cNvSpPr txBox="1">
            <a:spLocks noChangeArrowheads="1"/>
          </p:cNvSpPr>
          <p:nvPr/>
        </p:nvSpPr>
        <p:spPr bwMode="auto">
          <a:xfrm>
            <a:off x="1754065" y="1028700"/>
            <a:ext cx="53721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sz="3000" b="1" dirty="0">
                <a:solidFill>
                  <a:srgbClr val="FFFF00"/>
                </a:solidFill>
              </a:rPr>
              <a:t>Multimodal Imaging in SCR</a:t>
            </a:r>
          </a:p>
        </p:txBody>
      </p:sp>
    </p:spTree>
    <p:extLst>
      <p:ext uri="{BB962C8B-B14F-4D97-AF65-F5344CB8AC3E}">
        <p14:creationId xmlns:p14="http://schemas.microsoft.com/office/powerpoint/2010/main" val="1569461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215629" y="2914650"/>
            <a:ext cx="457200" cy="514350"/>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grpSp>
        <p:nvGrpSpPr>
          <p:cNvPr id="56323" name="Group 1"/>
          <p:cNvGrpSpPr>
            <a:grpSpLocks/>
          </p:cNvGrpSpPr>
          <p:nvPr/>
        </p:nvGrpSpPr>
        <p:grpSpPr bwMode="auto">
          <a:xfrm>
            <a:off x="1543050" y="1543050"/>
            <a:ext cx="6057900" cy="4457700"/>
            <a:chOff x="76200" y="381000"/>
            <a:chExt cx="8077200" cy="5943600"/>
          </a:xfrm>
        </p:grpSpPr>
        <p:pic>
          <p:nvPicPr>
            <p:cNvPr id="56337" name="Picture 2" descr="C:\Users\Ian\Documents\Wilmer\Research\Sickle Retinopathy\Dr Scott-5.1.15\1-Benjamin Jackson\bj1od-nl.jpg"/>
            <p:cNvPicPr>
              <a:picLocks noChangeAspect="1" noChangeArrowheads="1"/>
            </p:cNvPicPr>
            <p:nvPr/>
          </p:nvPicPr>
          <p:blipFill>
            <a:blip r:embed="rId3">
              <a:extLst>
                <a:ext uri="{28A0092B-C50C-407E-A947-70E740481C1C}">
                  <a14:useLocalDpi xmlns:a14="http://schemas.microsoft.com/office/drawing/2010/main" val="0"/>
                </a:ext>
              </a:extLst>
            </a:blip>
            <a:srcRect l="21249" t="66090" r="35001" b="9605"/>
            <a:stretch>
              <a:fillRect/>
            </a:stretch>
          </p:blipFill>
          <p:spPr bwMode="auto">
            <a:xfrm>
              <a:off x="2057400" y="2362200"/>
              <a:ext cx="6096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8" name="Picture 2" descr="C:\Users\Ian\Documents\Wilmer\Research\Sickle Retinopathy\Dr Scott-5.1.15\1-Benjamin Jackson\bj1od-nl.jpg"/>
            <p:cNvPicPr>
              <a:picLocks noChangeAspect="1" noChangeArrowheads="1"/>
            </p:cNvPicPr>
            <p:nvPr/>
          </p:nvPicPr>
          <p:blipFill>
            <a:blip r:embed="rId4" cstate="print">
              <a:extLst>
                <a:ext uri="{28A0092B-C50C-407E-A947-70E740481C1C}">
                  <a14:useLocalDpi xmlns:a14="http://schemas.microsoft.com/office/drawing/2010/main" val="0"/>
                </a:ext>
              </a:extLst>
            </a:blip>
            <a:srcRect l="44376" t="14444" r="35001" b="50000"/>
            <a:stretch>
              <a:fillRect/>
            </a:stretch>
          </p:blipFill>
          <p:spPr bwMode="auto">
            <a:xfrm>
              <a:off x="76200" y="2346325"/>
              <a:ext cx="19812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9" name="Picture 3" descr="C:\Users\Ian\Documents\Wilmer\Research\Sickle Retinopathy\Dr Scott-5.1.15\1-Benjamin Jackson\bj4od-nl.jpg"/>
            <p:cNvPicPr>
              <a:picLocks noChangeAspect="1" noChangeArrowheads="1"/>
            </p:cNvPicPr>
            <p:nvPr/>
          </p:nvPicPr>
          <p:blipFill>
            <a:blip r:embed="rId5" cstate="print">
              <a:extLst>
                <a:ext uri="{28A0092B-C50C-407E-A947-70E740481C1C}">
                  <a14:useLocalDpi xmlns:a14="http://schemas.microsoft.com/office/drawing/2010/main" val="0"/>
                </a:ext>
              </a:extLst>
            </a:blip>
            <a:srcRect l="44376" t="14444" r="35625" b="50000"/>
            <a:stretch>
              <a:fillRect/>
            </a:stretch>
          </p:blipFill>
          <p:spPr bwMode="auto">
            <a:xfrm>
              <a:off x="76200" y="434340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0" name="Picture 2" descr="C:\Users\ihan5\Documents\Research\Sickle\Dr Scott-4.30.15\Benjamin Jackson\65873891_Jackson_Benjamin__5889_Angio Retina_OD_2015-03-31_14-30-12_M_1986-02-06_Enface_304x304_Choroid Cap.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4343400"/>
              <a:ext cx="1954213"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1" name="Picture 3" descr="C:\Users\ihan5\Documents\Research\Sickle\Dr Scott-4.30.15\Benjamin Jackson\65873891_Jackson_Benjamin__5889_Angio Retina_OD_2015-03-31_14-27-46_M_1986-02-06_Enface_304x304_Deep.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1788" y="4343400"/>
              <a:ext cx="1954212"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2" name="Picture 5" descr="C:\Users\ihan5\Documents\Research\Sickle\Dr Scott-4.30.15\Benjamin Jackson\65873891_Jackson_Benjamin__5889_Angio Retina_OD_2015-03-31_14-27-46_M_1986-02-06_Enface_304x304_Superficial.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33600" y="4343400"/>
              <a:ext cx="1954213"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3" name="Picture 2" descr="C:\Users\Ian\Documents\Wilmer\Research\Sickle Retinopathy\Dr Scott-5.1.15\1-Benjamin Jackson\Right-20150331@113917.jpg"/>
            <p:cNvPicPr>
              <a:picLocks noChangeAspect="1" noChangeArrowheads="1"/>
            </p:cNvPicPr>
            <p:nvPr/>
          </p:nvPicPr>
          <p:blipFill>
            <a:blip r:embed="rId9" cstate="print">
              <a:extLst>
                <a:ext uri="{28A0092B-C50C-407E-A947-70E740481C1C}">
                  <a14:useLocalDpi xmlns:a14="http://schemas.microsoft.com/office/drawing/2010/main" val="0"/>
                </a:ext>
              </a:extLst>
            </a:blip>
            <a:srcRect l="275" t="35553" r="890" b="24739"/>
            <a:stretch>
              <a:fillRect/>
            </a:stretch>
          </p:blipFill>
          <p:spPr bwMode="auto">
            <a:xfrm>
              <a:off x="2133600" y="381000"/>
              <a:ext cx="601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4" name="Picture 2" descr="C:\Users\Ian\Documents\Wilmer\Research\Sickle Retinopathy\Dr Scott-5.1.15\1-Benjamin Jackson\Right-20150331@113917.jpg"/>
            <p:cNvPicPr>
              <a:picLocks noChangeAspect="1" noChangeArrowheads="1"/>
            </p:cNvPicPr>
            <p:nvPr/>
          </p:nvPicPr>
          <p:blipFill>
            <a:blip r:embed="rId10" cstate="print">
              <a:extLst>
                <a:ext uri="{28A0092B-C50C-407E-A947-70E740481C1C}">
                  <a14:useLocalDpi xmlns:a14="http://schemas.microsoft.com/office/drawing/2010/main" val="0"/>
                </a:ext>
              </a:extLst>
            </a:blip>
            <a:srcRect l="36388" t="46304" r="43169" b="28740"/>
            <a:stretch>
              <a:fillRect/>
            </a:stretch>
          </p:blipFill>
          <p:spPr bwMode="auto">
            <a:xfrm>
              <a:off x="76200" y="381000"/>
              <a:ext cx="1981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33" name="TextBox 21"/>
          <p:cNvSpPr txBox="1">
            <a:spLocks noChangeArrowheads="1"/>
          </p:cNvSpPr>
          <p:nvPr/>
        </p:nvSpPr>
        <p:spPr bwMode="auto">
          <a:xfrm>
            <a:off x="4239817" y="4114801"/>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endParaRPr lang="en-US" dirty="0">
              <a:solidFill>
                <a:schemeClr val="bg1"/>
              </a:solidFill>
              <a:latin typeface="Times New Roman" pitchFamily="18" charset="0"/>
              <a:ea typeface="ヒラギノ角ゴ Pro W3"/>
              <a:cs typeface="ヒラギノ角ゴ Pro W3"/>
            </a:endParaRPr>
          </a:p>
        </p:txBody>
      </p:sp>
      <p:sp>
        <p:nvSpPr>
          <p:cNvPr id="56334" name="TextBox 22"/>
          <p:cNvSpPr txBox="1">
            <a:spLocks noChangeArrowheads="1"/>
          </p:cNvSpPr>
          <p:nvPr/>
        </p:nvSpPr>
        <p:spPr bwMode="auto">
          <a:xfrm>
            <a:off x="5772151" y="4114801"/>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endParaRPr lang="en-US" dirty="0">
              <a:solidFill>
                <a:schemeClr val="bg1"/>
              </a:solidFill>
              <a:latin typeface="Times New Roman" pitchFamily="18" charset="0"/>
              <a:ea typeface="ヒラギノ角ゴ Pro W3"/>
              <a:cs typeface="ヒラギノ角ゴ Pro W3"/>
            </a:endParaRPr>
          </a:p>
        </p:txBody>
      </p:sp>
      <p:sp>
        <p:nvSpPr>
          <p:cNvPr id="56336" name="TextBox 2"/>
          <p:cNvSpPr txBox="1">
            <a:spLocks noChangeArrowheads="1"/>
          </p:cNvSpPr>
          <p:nvPr/>
        </p:nvSpPr>
        <p:spPr bwMode="auto">
          <a:xfrm>
            <a:off x="1978377" y="983560"/>
            <a:ext cx="54292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sz="3000" b="1" dirty="0">
                <a:solidFill>
                  <a:srgbClr val="FFFF00"/>
                </a:solidFill>
              </a:rPr>
              <a:t>Multimodal Imaging in SCR</a:t>
            </a:r>
          </a:p>
        </p:txBody>
      </p:sp>
    </p:spTree>
    <p:extLst>
      <p:ext uri="{BB962C8B-B14F-4D97-AF65-F5344CB8AC3E}">
        <p14:creationId xmlns:p14="http://schemas.microsoft.com/office/powerpoint/2010/main" val="3800322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lumMod val="95000"/>
                  </a:schemeClr>
                </a:solidFill>
              </a:rPr>
              <a:t>Case</a:t>
            </a:r>
          </a:p>
        </p:txBody>
      </p:sp>
      <p:sp>
        <p:nvSpPr>
          <p:cNvPr id="3" name="Content Placeholder 2"/>
          <p:cNvSpPr>
            <a:spLocks noGrp="1"/>
          </p:cNvSpPr>
          <p:nvPr>
            <p:ph idx="1"/>
          </p:nvPr>
        </p:nvSpPr>
        <p:spPr>
          <a:xfrm>
            <a:off x="457200" y="1371600"/>
            <a:ext cx="8229600" cy="5334000"/>
          </a:xfrm>
        </p:spPr>
        <p:txBody>
          <a:bodyPr>
            <a:normAutofit/>
          </a:bodyPr>
          <a:lstStyle/>
          <a:p>
            <a:r>
              <a:rPr lang="en-US" dirty="0">
                <a:solidFill>
                  <a:schemeClr val="bg1">
                    <a:lumMod val="95000"/>
                  </a:schemeClr>
                </a:solidFill>
              </a:rPr>
              <a:t>29 year old AAM</a:t>
            </a:r>
          </a:p>
          <a:p>
            <a:r>
              <a:rPr lang="en-US" dirty="0">
                <a:solidFill>
                  <a:schemeClr val="bg1">
                    <a:lumMod val="95000"/>
                  </a:schemeClr>
                </a:solidFill>
              </a:rPr>
              <a:t>CC: Referral from hematology for screening of sickle cell retinopathy</a:t>
            </a:r>
          </a:p>
          <a:p>
            <a:r>
              <a:rPr lang="en-US" dirty="0">
                <a:solidFill>
                  <a:schemeClr val="bg1">
                    <a:lumMod val="95000"/>
                  </a:schemeClr>
                </a:solidFill>
              </a:rPr>
              <a:t>Visually asymptomatic</a:t>
            </a:r>
          </a:p>
          <a:p>
            <a:endParaRPr lang="en-US" dirty="0">
              <a:solidFill>
                <a:schemeClr val="bg1">
                  <a:lumMod val="95000"/>
                </a:schemeClr>
              </a:solidFill>
            </a:endParaRPr>
          </a:p>
          <a:p>
            <a:endParaRPr lang="en-US" dirty="0">
              <a:solidFill>
                <a:schemeClr val="bg1">
                  <a:lumMod val="95000"/>
                </a:schemeClr>
              </a:solidFill>
            </a:endParaRPr>
          </a:p>
          <a:p>
            <a:endParaRPr lang="en-US" dirty="0">
              <a:solidFill>
                <a:schemeClr val="bg1">
                  <a:lumMod val="95000"/>
                </a:schemeClr>
              </a:solidFill>
            </a:endParaRPr>
          </a:p>
        </p:txBody>
      </p:sp>
    </p:spTree>
    <p:extLst>
      <p:ext uri="{BB962C8B-B14F-4D97-AF65-F5344CB8AC3E}">
        <p14:creationId xmlns:p14="http://schemas.microsoft.com/office/powerpoint/2010/main" val="13716321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lumMod val="95000"/>
                  </a:schemeClr>
                </a:solidFill>
              </a:rPr>
              <a:t>Case</a:t>
            </a:r>
          </a:p>
        </p:txBody>
      </p:sp>
      <p:sp>
        <p:nvSpPr>
          <p:cNvPr id="3" name="Content Placeholder 2"/>
          <p:cNvSpPr>
            <a:spLocks noGrp="1"/>
          </p:cNvSpPr>
          <p:nvPr>
            <p:ph idx="1"/>
          </p:nvPr>
        </p:nvSpPr>
        <p:spPr>
          <a:xfrm>
            <a:off x="457200" y="1371600"/>
            <a:ext cx="8229600" cy="5334000"/>
          </a:xfrm>
        </p:spPr>
        <p:txBody>
          <a:bodyPr>
            <a:normAutofit/>
          </a:bodyPr>
          <a:lstStyle/>
          <a:p>
            <a:r>
              <a:rPr lang="en-US" dirty="0">
                <a:solidFill>
                  <a:schemeClr val="bg1">
                    <a:lumMod val="95000"/>
                  </a:schemeClr>
                </a:solidFill>
              </a:rPr>
              <a:t>PMH</a:t>
            </a:r>
          </a:p>
          <a:p>
            <a:pPr lvl="1"/>
            <a:r>
              <a:rPr lang="en-US" dirty="0" err="1">
                <a:solidFill>
                  <a:schemeClr val="bg1">
                    <a:lumMod val="95000"/>
                  </a:schemeClr>
                </a:solidFill>
              </a:rPr>
              <a:t>Hb</a:t>
            </a:r>
            <a:r>
              <a:rPr lang="en-US" dirty="0">
                <a:solidFill>
                  <a:schemeClr val="bg1">
                    <a:lumMod val="95000"/>
                  </a:schemeClr>
                </a:solidFill>
              </a:rPr>
              <a:t> SS</a:t>
            </a:r>
          </a:p>
          <a:p>
            <a:pPr lvl="2"/>
            <a:r>
              <a:rPr lang="en-US" dirty="0">
                <a:solidFill>
                  <a:schemeClr val="bg1">
                    <a:lumMod val="95000"/>
                  </a:schemeClr>
                </a:solidFill>
              </a:rPr>
              <a:t>Pain crises requiring hospitalization 2-3x/year</a:t>
            </a:r>
          </a:p>
          <a:p>
            <a:pPr lvl="2"/>
            <a:r>
              <a:rPr lang="en-US" dirty="0">
                <a:solidFill>
                  <a:schemeClr val="bg1">
                    <a:lumMod val="95000"/>
                  </a:schemeClr>
                </a:solidFill>
              </a:rPr>
              <a:t>Acute vascular necrosis of right hip, status post hip replacement 2010</a:t>
            </a:r>
          </a:p>
          <a:p>
            <a:pPr lvl="2"/>
            <a:r>
              <a:rPr lang="en-US" dirty="0">
                <a:solidFill>
                  <a:schemeClr val="bg1">
                    <a:lumMod val="95000"/>
                  </a:schemeClr>
                </a:solidFill>
              </a:rPr>
              <a:t>Multiple prior episodes of acute chest syndrome, last 2012</a:t>
            </a:r>
          </a:p>
          <a:p>
            <a:pPr lvl="2"/>
            <a:r>
              <a:rPr lang="en-US" dirty="0">
                <a:solidFill>
                  <a:schemeClr val="bg1">
                    <a:lumMod val="95000"/>
                  </a:schemeClr>
                </a:solidFill>
              </a:rPr>
              <a:t>Prior right lower leg DVT on anticoagulation</a:t>
            </a:r>
          </a:p>
          <a:p>
            <a:endParaRPr lang="en-US" dirty="0">
              <a:solidFill>
                <a:schemeClr val="bg1">
                  <a:lumMod val="95000"/>
                </a:schemeClr>
              </a:solidFill>
            </a:endParaRPr>
          </a:p>
          <a:p>
            <a:endParaRPr lang="en-US" dirty="0">
              <a:solidFill>
                <a:schemeClr val="bg1">
                  <a:lumMod val="95000"/>
                </a:schemeClr>
              </a:solidFill>
            </a:endParaRPr>
          </a:p>
          <a:p>
            <a:endParaRPr lang="en-US" dirty="0">
              <a:solidFill>
                <a:schemeClr val="bg1">
                  <a:lumMod val="95000"/>
                </a:schemeClr>
              </a:solidFill>
            </a:endParaRPr>
          </a:p>
        </p:txBody>
      </p:sp>
    </p:spTree>
    <p:extLst>
      <p:ext uri="{BB962C8B-B14F-4D97-AF65-F5344CB8AC3E}">
        <p14:creationId xmlns:p14="http://schemas.microsoft.com/office/powerpoint/2010/main" val="13716321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lumMod val="95000"/>
                  </a:schemeClr>
                </a:solidFill>
              </a:rPr>
              <a:t>Case</a:t>
            </a:r>
          </a:p>
        </p:txBody>
      </p:sp>
      <p:sp>
        <p:nvSpPr>
          <p:cNvPr id="3" name="Content Placeholder 2"/>
          <p:cNvSpPr>
            <a:spLocks noGrp="1"/>
          </p:cNvSpPr>
          <p:nvPr>
            <p:ph idx="1"/>
          </p:nvPr>
        </p:nvSpPr>
        <p:spPr>
          <a:xfrm>
            <a:off x="457200" y="1371600"/>
            <a:ext cx="8229600" cy="5334000"/>
          </a:xfrm>
        </p:spPr>
        <p:txBody>
          <a:bodyPr>
            <a:normAutofit/>
          </a:bodyPr>
          <a:lstStyle/>
          <a:p>
            <a:r>
              <a:rPr lang="en-US" dirty="0">
                <a:solidFill>
                  <a:schemeClr val="bg1">
                    <a:lumMod val="95000"/>
                  </a:schemeClr>
                </a:solidFill>
              </a:rPr>
              <a:t>Sickle cell treatment</a:t>
            </a:r>
          </a:p>
          <a:p>
            <a:pPr lvl="1"/>
            <a:r>
              <a:rPr lang="en-US" dirty="0">
                <a:solidFill>
                  <a:schemeClr val="bg1">
                    <a:lumMod val="95000"/>
                  </a:schemeClr>
                </a:solidFill>
              </a:rPr>
              <a:t>Treated with transfusion therapy until age 15</a:t>
            </a:r>
          </a:p>
          <a:p>
            <a:pPr lvl="1"/>
            <a:r>
              <a:rPr lang="en-US" dirty="0">
                <a:solidFill>
                  <a:schemeClr val="bg1">
                    <a:lumMod val="95000"/>
                  </a:schemeClr>
                </a:solidFill>
              </a:rPr>
              <a:t>Started on </a:t>
            </a:r>
            <a:r>
              <a:rPr lang="en-US" dirty="0" err="1">
                <a:solidFill>
                  <a:schemeClr val="bg1">
                    <a:lumMod val="95000"/>
                  </a:schemeClr>
                </a:solidFill>
              </a:rPr>
              <a:t>hydroxyurea</a:t>
            </a:r>
            <a:r>
              <a:rPr lang="en-US" dirty="0">
                <a:solidFill>
                  <a:schemeClr val="bg1">
                    <a:lumMod val="95000"/>
                  </a:schemeClr>
                </a:solidFill>
              </a:rPr>
              <a:t> in early 20s</a:t>
            </a:r>
          </a:p>
          <a:p>
            <a:pPr lvl="1"/>
            <a:r>
              <a:rPr lang="en-US" dirty="0">
                <a:solidFill>
                  <a:schemeClr val="bg1">
                    <a:lumMod val="95000"/>
                  </a:schemeClr>
                </a:solidFill>
              </a:rPr>
              <a:t>On chronic narcotics</a:t>
            </a:r>
          </a:p>
          <a:p>
            <a:endParaRPr lang="en-US" dirty="0">
              <a:solidFill>
                <a:schemeClr val="bg1">
                  <a:lumMod val="95000"/>
                </a:schemeClr>
              </a:solidFill>
            </a:endParaRPr>
          </a:p>
          <a:p>
            <a:endParaRPr lang="en-US" dirty="0">
              <a:solidFill>
                <a:schemeClr val="bg1">
                  <a:lumMod val="95000"/>
                </a:schemeClr>
              </a:solidFill>
            </a:endParaRPr>
          </a:p>
          <a:p>
            <a:endParaRPr lang="en-US" dirty="0">
              <a:solidFill>
                <a:schemeClr val="bg1">
                  <a:lumMod val="95000"/>
                </a:schemeClr>
              </a:solidFill>
            </a:endParaRPr>
          </a:p>
        </p:txBody>
      </p:sp>
    </p:spTree>
    <p:extLst>
      <p:ext uri="{BB962C8B-B14F-4D97-AF65-F5344CB8AC3E}">
        <p14:creationId xmlns:p14="http://schemas.microsoft.com/office/powerpoint/2010/main" val="13716321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lumMod val="95000"/>
                  </a:schemeClr>
                </a:solidFill>
              </a:rPr>
              <a:t>Case</a:t>
            </a:r>
          </a:p>
        </p:txBody>
      </p:sp>
      <p:sp>
        <p:nvSpPr>
          <p:cNvPr id="3" name="Content Placeholder 2"/>
          <p:cNvSpPr>
            <a:spLocks noGrp="1"/>
          </p:cNvSpPr>
          <p:nvPr>
            <p:ph idx="1"/>
          </p:nvPr>
        </p:nvSpPr>
        <p:spPr>
          <a:xfrm>
            <a:off x="457200" y="1371600"/>
            <a:ext cx="8229600" cy="5334000"/>
          </a:xfrm>
        </p:spPr>
        <p:txBody>
          <a:bodyPr>
            <a:normAutofit/>
          </a:bodyPr>
          <a:lstStyle/>
          <a:p>
            <a:r>
              <a:rPr lang="en-US" dirty="0">
                <a:solidFill>
                  <a:schemeClr val="bg1">
                    <a:lumMod val="95000"/>
                  </a:schemeClr>
                </a:solidFill>
              </a:rPr>
              <a:t>POH</a:t>
            </a:r>
          </a:p>
          <a:p>
            <a:pPr lvl="1"/>
            <a:r>
              <a:rPr lang="en-US" dirty="0">
                <a:solidFill>
                  <a:schemeClr val="bg1">
                    <a:lumMod val="95000"/>
                  </a:schemeClr>
                </a:solidFill>
              </a:rPr>
              <a:t>None known; no prior eye examination</a:t>
            </a:r>
          </a:p>
          <a:p>
            <a:r>
              <a:rPr lang="en-US" dirty="0">
                <a:solidFill>
                  <a:schemeClr val="bg1">
                    <a:lumMod val="95000"/>
                  </a:schemeClr>
                </a:solidFill>
              </a:rPr>
              <a:t>SH</a:t>
            </a:r>
          </a:p>
          <a:p>
            <a:pPr lvl="1"/>
            <a:r>
              <a:rPr lang="en-US" dirty="0">
                <a:solidFill>
                  <a:schemeClr val="bg1">
                    <a:lumMod val="95000"/>
                  </a:schemeClr>
                </a:solidFill>
              </a:rPr>
              <a:t>Former cigarette smoker (quit 2014), works as restaurant host</a:t>
            </a:r>
          </a:p>
          <a:p>
            <a:r>
              <a:rPr lang="en-US" dirty="0">
                <a:solidFill>
                  <a:schemeClr val="bg1">
                    <a:lumMod val="95000"/>
                  </a:schemeClr>
                </a:solidFill>
              </a:rPr>
              <a:t>FH</a:t>
            </a:r>
          </a:p>
          <a:p>
            <a:pPr lvl="1"/>
            <a:r>
              <a:rPr lang="en-US" dirty="0">
                <a:solidFill>
                  <a:schemeClr val="bg1">
                    <a:lumMod val="95000"/>
                  </a:schemeClr>
                </a:solidFill>
              </a:rPr>
              <a:t>Both parents with sickle cell trait, otherwise unknown (adopted)</a:t>
            </a:r>
          </a:p>
          <a:p>
            <a:endParaRPr lang="en-US" dirty="0">
              <a:solidFill>
                <a:schemeClr val="bg1">
                  <a:lumMod val="95000"/>
                </a:schemeClr>
              </a:solidFill>
            </a:endParaRPr>
          </a:p>
          <a:p>
            <a:endParaRPr lang="en-US" dirty="0">
              <a:solidFill>
                <a:schemeClr val="bg1">
                  <a:lumMod val="95000"/>
                </a:schemeClr>
              </a:solidFill>
            </a:endParaRPr>
          </a:p>
        </p:txBody>
      </p:sp>
    </p:spTree>
    <p:extLst>
      <p:ext uri="{BB962C8B-B14F-4D97-AF65-F5344CB8AC3E}">
        <p14:creationId xmlns:p14="http://schemas.microsoft.com/office/powerpoint/2010/main" val="1371632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lumMod val="95000"/>
                  </a:schemeClr>
                </a:solidFill>
              </a:rPr>
              <a:t>Case</a:t>
            </a:r>
          </a:p>
        </p:txBody>
      </p:sp>
      <p:sp>
        <p:nvSpPr>
          <p:cNvPr id="3" name="Content Placeholder 2"/>
          <p:cNvSpPr>
            <a:spLocks noGrp="1"/>
          </p:cNvSpPr>
          <p:nvPr>
            <p:ph idx="1"/>
          </p:nvPr>
        </p:nvSpPr>
        <p:spPr>
          <a:xfrm>
            <a:off x="457200" y="1371600"/>
            <a:ext cx="8229600" cy="5334000"/>
          </a:xfrm>
        </p:spPr>
        <p:txBody>
          <a:bodyPr>
            <a:normAutofit/>
          </a:bodyPr>
          <a:lstStyle/>
          <a:p>
            <a:r>
              <a:rPr lang="en-US" dirty="0">
                <a:solidFill>
                  <a:schemeClr val="bg1">
                    <a:lumMod val="95000"/>
                  </a:schemeClr>
                </a:solidFill>
              </a:rPr>
              <a:t>Meds</a:t>
            </a:r>
          </a:p>
          <a:p>
            <a:pPr lvl="1"/>
            <a:r>
              <a:rPr lang="en-US" dirty="0" err="1">
                <a:solidFill>
                  <a:schemeClr val="bg1">
                    <a:lumMod val="95000"/>
                  </a:schemeClr>
                </a:solidFill>
              </a:rPr>
              <a:t>Warfarin</a:t>
            </a:r>
            <a:endParaRPr lang="en-US" dirty="0">
              <a:solidFill>
                <a:schemeClr val="bg1">
                  <a:lumMod val="95000"/>
                </a:schemeClr>
              </a:solidFill>
            </a:endParaRPr>
          </a:p>
          <a:p>
            <a:pPr lvl="1"/>
            <a:r>
              <a:rPr lang="en-US" dirty="0" err="1">
                <a:solidFill>
                  <a:schemeClr val="bg1">
                    <a:lumMod val="95000"/>
                  </a:schemeClr>
                </a:solidFill>
              </a:rPr>
              <a:t>Hydroxyurea</a:t>
            </a:r>
            <a:endParaRPr lang="en-US" dirty="0">
              <a:solidFill>
                <a:schemeClr val="bg1">
                  <a:lumMod val="95000"/>
                </a:schemeClr>
              </a:solidFill>
            </a:endParaRPr>
          </a:p>
          <a:p>
            <a:pPr lvl="1"/>
            <a:r>
              <a:rPr lang="en-US" dirty="0" err="1">
                <a:solidFill>
                  <a:schemeClr val="bg1">
                    <a:lumMod val="95000"/>
                  </a:schemeClr>
                </a:solidFill>
              </a:rPr>
              <a:t>Oxycodone</a:t>
            </a:r>
            <a:endParaRPr lang="en-US" dirty="0">
              <a:solidFill>
                <a:schemeClr val="bg1">
                  <a:lumMod val="95000"/>
                </a:schemeClr>
              </a:solidFill>
            </a:endParaRPr>
          </a:p>
          <a:p>
            <a:pPr lvl="1"/>
            <a:r>
              <a:rPr lang="en-US" dirty="0" err="1">
                <a:solidFill>
                  <a:schemeClr val="bg1">
                    <a:lumMod val="95000"/>
                  </a:schemeClr>
                </a:solidFill>
              </a:rPr>
              <a:t>Fentanyl</a:t>
            </a:r>
            <a:r>
              <a:rPr lang="en-US" dirty="0">
                <a:solidFill>
                  <a:schemeClr val="bg1">
                    <a:lumMod val="95000"/>
                  </a:schemeClr>
                </a:solidFill>
              </a:rPr>
              <a:t> patch</a:t>
            </a:r>
          </a:p>
          <a:p>
            <a:pPr lvl="1"/>
            <a:r>
              <a:rPr lang="en-US" dirty="0" err="1">
                <a:solidFill>
                  <a:schemeClr val="bg1">
                    <a:lumMod val="95000"/>
                  </a:schemeClr>
                </a:solidFill>
              </a:rPr>
              <a:t>Celecoxib</a:t>
            </a:r>
            <a:endParaRPr lang="en-US" dirty="0">
              <a:solidFill>
                <a:schemeClr val="bg1">
                  <a:lumMod val="95000"/>
                </a:schemeClr>
              </a:solidFill>
            </a:endParaRPr>
          </a:p>
          <a:p>
            <a:r>
              <a:rPr lang="en-US" dirty="0">
                <a:solidFill>
                  <a:schemeClr val="bg1">
                    <a:lumMod val="95000"/>
                  </a:schemeClr>
                </a:solidFill>
              </a:rPr>
              <a:t>Allergies</a:t>
            </a:r>
          </a:p>
          <a:p>
            <a:pPr lvl="1"/>
            <a:r>
              <a:rPr lang="en-US" dirty="0">
                <a:solidFill>
                  <a:schemeClr val="bg1">
                    <a:lumMod val="95000"/>
                  </a:schemeClr>
                </a:solidFill>
              </a:rPr>
              <a:t>No known drug allergies</a:t>
            </a:r>
          </a:p>
          <a:p>
            <a:endParaRPr lang="en-US" dirty="0">
              <a:solidFill>
                <a:schemeClr val="bg1">
                  <a:lumMod val="95000"/>
                </a:schemeClr>
              </a:solidFill>
            </a:endParaRPr>
          </a:p>
          <a:p>
            <a:endParaRPr lang="en-US" dirty="0">
              <a:solidFill>
                <a:schemeClr val="bg1">
                  <a:lumMod val="95000"/>
                </a:schemeClr>
              </a:solidFill>
            </a:endParaRPr>
          </a:p>
        </p:txBody>
      </p:sp>
    </p:spTree>
    <p:extLst>
      <p:ext uri="{BB962C8B-B14F-4D97-AF65-F5344CB8AC3E}">
        <p14:creationId xmlns:p14="http://schemas.microsoft.com/office/powerpoint/2010/main" val="1371632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lumMod val="95000"/>
                  </a:schemeClr>
                </a:solidFill>
              </a:rPr>
              <a:t>Exam</a:t>
            </a:r>
          </a:p>
        </p:txBody>
      </p:sp>
      <p:sp>
        <p:nvSpPr>
          <p:cNvPr id="3" name="Content Placeholder 2"/>
          <p:cNvSpPr>
            <a:spLocks noGrp="1"/>
          </p:cNvSpPr>
          <p:nvPr>
            <p:ph idx="1"/>
          </p:nvPr>
        </p:nvSpPr>
        <p:spPr>
          <a:xfrm>
            <a:off x="457200" y="1371600"/>
            <a:ext cx="8229600" cy="5334000"/>
          </a:xfrm>
        </p:spPr>
        <p:txBody>
          <a:bodyPr>
            <a:normAutofit/>
          </a:bodyPr>
          <a:lstStyle/>
          <a:p>
            <a:r>
              <a:rPr lang="en-US" dirty="0" err="1">
                <a:solidFill>
                  <a:schemeClr val="bg1">
                    <a:lumMod val="95000"/>
                  </a:schemeClr>
                </a:solidFill>
              </a:rPr>
              <a:t>Va</a:t>
            </a:r>
            <a:r>
              <a:rPr lang="en-US" dirty="0">
                <a:solidFill>
                  <a:schemeClr val="bg1">
                    <a:lumMod val="95000"/>
                  </a:schemeClr>
                </a:solidFill>
              </a:rPr>
              <a:t> 20/32 ph 20/20 OD, 20/20 OS</a:t>
            </a:r>
          </a:p>
          <a:p>
            <a:r>
              <a:rPr lang="en-US" dirty="0">
                <a:solidFill>
                  <a:schemeClr val="bg1">
                    <a:lumMod val="95000"/>
                  </a:schemeClr>
                </a:solidFill>
              </a:rPr>
              <a:t>IOP normal</a:t>
            </a:r>
          </a:p>
          <a:p>
            <a:r>
              <a:rPr lang="en-US" dirty="0">
                <a:solidFill>
                  <a:schemeClr val="bg1">
                    <a:lumMod val="95000"/>
                  </a:schemeClr>
                </a:solidFill>
              </a:rPr>
              <a:t>SLE: normal OU</a:t>
            </a:r>
          </a:p>
          <a:p>
            <a:r>
              <a:rPr lang="en-US" dirty="0">
                <a:solidFill>
                  <a:schemeClr val="bg1">
                    <a:lumMod val="95000"/>
                  </a:schemeClr>
                </a:solidFill>
              </a:rPr>
              <a:t>DFE: peripheral arteriolar occlusions and sunburst lesions OU, no </a:t>
            </a:r>
            <a:r>
              <a:rPr lang="en-US" dirty="0" err="1">
                <a:solidFill>
                  <a:schemeClr val="bg1">
                    <a:lumMod val="95000"/>
                  </a:schemeClr>
                </a:solidFill>
              </a:rPr>
              <a:t>seafans</a:t>
            </a:r>
            <a:r>
              <a:rPr lang="en-US" dirty="0">
                <a:solidFill>
                  <a:schemeClr val="bg1">
                    <a:lumMod val="95000"/>
                  </a:schemeClr>
                </a:solidFill>
              </a:rPr>
              <a:t>, vitreous hemorrhage or retinal detachment</a:t>
            </a:r>
          </a:p>
          <a:p>
            <a:endParaRPr lang="en-US" dirty="0">
              <a:solidFill>
                <a:schemeClr val="bg1">
                  <a:lumMod val="95000"/>
                </a:schemeClr>
              </a:solidFill>
            </a:endParaRPr>
          </a:p>
        </p:txBody>
      </p:sp>
    </p:spTree>
    <p:extLst>
      <p:ext uri="{BB962C8B-B14F-4D97-AF65-F5344CB8AC3E}">
        <p14:creationId xmlns:p14="http://schemas.microsoft.com/office/powerpoint/2010/main" val="13716321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ght-20150331@112324.jpg"/>
          <p:cNvPicPr>
            <a:picLocks noGrp="1" noChangeAspect="1"/>
          </p:cNvPicPr>
          <p:nvPr isPhoto="1"/>
        </p:nvPicPr>
        <p:blipFill>
          <a:blip r:embed="rId3" cstate="email">
            <a:lum/>
          </a:blip>
          <a:stretch>
            <a:fillRect/>
          </a:stretch>
        </p:blipFill>
        <p:spPr>
          <a:xfrm>
            <a:off x="219075" y="0"/>
            <a:ext cx="8705850" cy="6858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eft-20150331@112140.jpg"/>
          <p:cNvPicPr>
            <a:picLocks noGrp="1" noChangeAspect="1"/>
          </p:cNvPicPr>
          <p:nvPr isPhoto="1"/>
        </p:nvPicPr>
        <p:blipFill>
          <a:blip r:embed="rId2" cstate="email">
            <a:lum/>
          </a:blip>
          <a:stretch>
            <a:fillRect/>
          </a:stretch>
        </p:blipFill>
        <p:spPr>
          <a:xfrm>
            <a:off x="219075" y="0"/>
            <a:ext cx="8705850"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5C1BE-17D3-411E-AE67-EEABA9EFEBF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4DD419F-849E-4EEA-AD9B-A67B55C420B4}"/>
              </a:ext>
            </a:extLst>
          </p:cNvPr>
          <p:cNvSpPr>
            <a:spLocks noGrp="1"/>
          </p:cNvSpPr>
          <p:nvPr>
            <p:ph idx="1"/>
          </p:nvPr>
        </p:nvSpPr>
        <p:spPr>
          <a:xfrm>
            <a:off x="457200" y="1429670"/>
            <a:ext cx="8229600" cy="4525963"/>
          </a:xfrm>
        </p:spPr>
        <p:txBody>
          <a:bodyPr>
            <a:normAutofit/>
          </a:bodyPr>
          <a:lstStyle/>
          <a:p>
            <a:pPr>
              <a:buClr>
                <a:srgbClr val="FF0000"/>
              </a:buClr>
            </a:pPr>
            <a:r>
              <a:rPr lang="en-US" dirty="0">
                <a:solidFill>
                  <a:schemeClr val="bg1"/>
                </a:solidFill>
              </a:rPr>
              <a:t>All patients have retinopathy</a:t>
            </a:r>
          </a:p>
          <a:p>
            <a:pPr>
              <a:buClr>
                <a:srgbClr val="FF0000"/>
              </a:buClr>
            </a:pPr>
            <a:r>
              <a:rPr lang="en-US" dirty="0" err="1">
                <a:solidFill>
                  <a:schemeClr val="bg1"/>
                </a:solidFill>
              </a:rPr>
              <a:t>HbSS</a:t>
            </a:r>
            <a:r>
              <a:rPr lang="en-US" dirty="0">
                <a:solidFill>
                  <a:schemeClr val="bg1"/>
                </a:solidFill>
              </a:rPr>
              <a:t> pts can have advanced staged retinopathy</a:t>
            </a:r>
          </a:p>
          <a:p>
            <a:pPr>
              <a:buClr>
                <a:srgbClr val="FF0000"/>
              </a:buClr>
            </a:pPr>
            <a:r>
              <a:rPr lang="en-US" dirty="0" err="1">
                <a:solidFill>
                  <a:schemeClr val="bg1"/>
                </a:solidFill>
              </a:rPr>
              <a:t>HbSC</a:t>
            </a:r>
            <a:r>
              <a:rPr lang="en-US" dirty="0">
                <a:solidFill>
                  <a:schemeClr val="bg1"/>
                </a:solidFill>
              </a:rPr>
              <a:t> worse retinopathy and highest risk of vision loss </a:t>
            </a:r>
          </a:p>
          <a:p>
            <a:pPr>
              <a:buClr>
                <a:srgbClr val="FF0000"/>
              </a:buClr>
            </a:pPr>
            <a:r>
              <a:rPr lang="en-US" dirty="0">
                <a:solidFill>
                  <a:schemeClr val="bg1">
                    <a:lumMod val="95000"/>
                  </a:schemeClr>
                </a:solidFill>
              </a:rPr>
              <a:t>Male sex, older age, visual symptoms and floaters associated with retinopathy</a:t>
            </a:r>
            <a:endParaRPr lang="en-US" dirty="0">
              <a:solidFill>
                <a:schemeClr val="bg1"/>
              </a:solidFill>
            </a:endParaRPr>
          </a:p>
          <a:p>
            <a:pPr>
              <a:buClr>
                <a:srgbClr val="FF0000"/>
              </a:buClr>
            </a:pPr>
            <a:r>
              <a:rPr lang="en-US" dirty="0">
                <a:solidFill>
                  <a:schemeClr val="bg1"/>
                </a:solidFill>
              </a:rPr>
              <a:t>Multi-disciplinary approach required </a:t>
            </a:r>
          </a:p>
          <a:p>
            <a:pPr>
              <a:buClr>
                <a:srgbClr val="FF0000"/>
              </a:buClr>
            </a:pPr>
            <a:endParaRPr lang="en-US" dirty="0">
              <a:solidFill>
                <a:schemeClr val="bg1"/>
              </a:solidFill>
            </a:endParaRPr>
          </a:p>
        </p:txBody>
      </p:sp>
    </p:spTree>
    <p:extLst>
      <p:ext uri="{BB962C8B-B14F-4D97-AF65-F5344CB8AC3E}">
        <p14:creationId xmlns:p14="http://schemas.microsoft.com/office/powerpoint/2010/main" val="19656106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ght-20150331@113029.jpg"/>
          <p:cNvPicPr>
            <a:picLocks noGrp="1" noChangeAspect="1"/>
          </p:cNvPicPr>
          <p:nvPr isPhoto="1"/>
        </p:nvPicPr>
        <p:blipFill>
          <a:blip r:embed="rId2" cstate="email">
            <a:lum/>
          </a:blip>
          <a:stretch>
            <a:fillRect/>
          </a:stretch>
        </p:blipFill>
        <p:spPr>
          <a:xfrm>
            <a:off x="219075" y="0"/>
            <a:ext cx="8705850" cy="6858000"/>
          </a:xfrm>
          <a:prstGeom prst="rect">
            <a:avLst/>
          </a:prstGeom>
          <a:noFill/>
          <a:ln>
            <a:noFill/>
          </a:ln>
        </p:spPr>
      </p:pic>
      <p:sp>
        <p:nvSpPr>
          <p:cNvPr id="3" name="TextBox 2"/>
          <p:cNvSpPr txBox="1"/>
          <p:nvPr/>
        </p:nvSpPr>
        <p:spPr>
          <a:xfrm>
            <a:off x="381000" y="533400"/>
            <a:ext cx="598241" cy="369332"/>
          </a:xfrm>
          <a:prstGeom prst="rect">
            <a:avLst/>
          </a:prstGeom>
          <a:noFill/>
        </p:spPr>
        <p:txBody>
          <a:bodyPr wrap="none" rtlCol="0">
            <a:spAutoFit/>
          </a:bodyPr>
          <a:lstStyle/>
          <a:p>
            <a:r>
              <a:rPr lang="en-US" dirty="0">
                <a:solidFill>
                  <a:schemeClr val="bg1"/>
                </a:solidFill>
              </a:rPr>
              <a:t>0:30</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ght-20150331@113917.jpg"/>
          <p:cNvPicPr>
            <a:picLocks noGrp="1" noChangeAspect="1"/>
          </p:cNvPicPr>
          <p:nvPr isPhoto="1"/>
        </p:nvPicPr>
        <p:blipFill>
          <a:blip r:embed="rId2" cstate="email">
            <a:lum/>
          </a:blip>
          <a:stretch>
            <a:fillRect/>
          </a:stretch>
        </p:blipFill>
        <p:spPr>
          <a:xfrm>
            <a:off x="219075" y="0"/>
            <a:ext cx="8705850" cy="6858000"/>
          </a:xfrm>
          <a:prstGeom prst="rect">
            <a:avLst/>
          </a:prstGeom>
          <a:noFill/>
          <a:ln>
            <a:noFill/>
          </a:ln>
        </p:spPr>
      </p:pic>
      <p:sp>
        <p:nvSpPr>
          <p:cNvPr id="3" name="TextBox 2"/>
          <p:cNvSpPr txBox="1"/>
          <p:nvPr/>
        </p:nvSpPr>
        <p:spPr>
          <a:xfrm>
            <a:off x="381000" y="533400"/>
            <a:ext cx="598241" cy="369332"/>
          </a:xfrm>
          <a:prstGeom prst="rect">
            <a:avLst/>
          </a:prstGeom>
          <a:noFill/>
        </p:spPr>
        <p:txBody>
          <a:bodyPr wrap="none" rtlCol="0">
            <a:spAutoFit/>
          </a:bodyPr>
          <a:lstStyle/>
          <a:p>
            <a:r>
              <a:rPr lang="en-US" dirty="0">
                <a:solidFill>
                  <a:schemeClr val="bg1"/>
                </a:solidFill>
              </a:rPr>
              <a:t>5:00</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ght_Series-20150331@112952-Left1_01_48_7.jpg"/>
          <p:cNvPicPr>
            <a:picLocks noGrp="1" noChangeAspect="1"/>
          </p:cNvPicPr>
          <p:nvPr isPhoto="1"/>
        </p:nvPicPr>
        <p:blipFill>
          <a:blip r:embed="rId2" cstate="email">
            <a:lum/>
          </a:blip>
          <a:stretch>
            <a:fillRect/>
          </a:stretch>
        </p:blipFill>
        <p:spPr>
          <a:xfrm>
            <a:off x="219075" y="0"/>
            <a:ext cx="8705850" cy="6858000"/>
          </a:xfrm>
          <a:prstGeom prst="rect">
            <a:avLst/>
          </a:prstGeom>
          <a:noFill/>
          <a:ln>
            <a:noFill/>
          </a:ln>
        </p:spPr>
      </p:pic>
      <p:sp>
        <p:nvSpPr>
          <p:cNvPr id="3" name="TextBox 2"/>
          <p:cNvSpPr txBox="1"/>
          <p:nvPr/>
        </p:nvSpPr>
        <p:spPr>
          <a:xfrm>
            <a:off x="381000" y="533400"/>
            <a:ext cx="598241" cy="369332"/>
          </a:xfrm>
          <a:prstGeom prst="rect">
            <a:avLst/>
          </a:prstGeom>
          <a:noFill/>
        </p:spPr>
        <p:txBody>
          <a:bodyPr wrap="none" rtlCol="0">
            <a:spAutoFit/>
          </a:bodyPr>
          <a:lstStyle/>
          <a:p>
            <a:r>
              <a:rPr lang="en-US" dirty="0">
                <a:solidFill>
                  <a:schemeClr val="bg1"/>
                </a:solidFill>
              </a:rPr>
              <a:t>1:40</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ght_Series-20150331@112952-Left9_04_49_4.jpg"/>
          <p:cNvPicPr>
            <a:picLocks noGrp="1" noChangeAspect="1"/>
          </p:cNvPicPr>
          <p:nvPr isPhoto="1"/>
        </p:nvPicPr>
        <p:blipFill>
          <a:blip r:embed="rId2" cstate="email">
            <a:lum/>
          </a:blip>
          <a:stretch>
            <a:fillRect/>
          </a:stretch>
        </p:blipFill>
        <p:spPr>
          <a:xfrm>
            <a:off x="219075" y="0"/>
            <a:ext cx="8705850" cy="6858000"/>
          </a:xfrm>
          <a:prstGeom prst="rect">
            <a:avLst/>
          </a:prstGeom>
          <a:noFill/>
          <a:ln>
            <a:noFill/>
          </a:ln>
        </p:spPr>
      </p:pic>
      <p:sp>
        <p:nvSpPr>
          <p:cNvPr id="3" name="TextBox 2"/>
          <p:cNvSpPr txBox="1"/>
          <p:nvPr/>
        </p:nvSpPr>
        <p:spPr>
          <a:xfrm>
            <a:off x="381000" y="533400"/>
            <a:ext cx="598241" cy="369332"/>
          </a:xfrm>
          <a:prstGeom prst="rect">
            <a:avLst/>
          </a:prstGeom>
          <a:noFill/>
        </p:spPr>
        <p:txBody>
          <a:bodyPr wrap="none" rtlCol="0">
            <a:spAutoFit/>
          </a:bodyPr>
          <a:lstStyle/>
          <a:p>
            <a:r>
              <a:rPr lang="en-US" dirty="0">
                <a:solidFill>
                  <a:schemeClr val="bg1"/>
                </a:solidFill>
              </a:rPr>
              <a:t>4:50</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2.jpg"/>
          <p:cNvPicPr>
            <a:picLocks noGrp="1" noChangeAspect="1"/>
          </p:cNvPicPr>
          <p:nvPr isPhoto="1"/>
        </p:nvPicPr>
        <p:blipFill>
          <a:blip r:embed="rId2" cstate="email">
            <a:lum/>
          </a:blip>
          <a:stretch>
            <a:fillRect/>
          </a:stretch>
        </p:blipFill>
        <p:spPr>
          <a:xfrm>
            <a:off x="0" y="593725"/>
            <a:ext cx="9144000" cy="566896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ACKSONB005.jpg"/>
          <p:cNvPicPr>
            <a:picLocks noGrp="1" noChangeAspect="1"/>
          </p:cNvPicPr>
          <p:nvPr isPhoto="1"/>
        </p:nvPicPr>
        <p:blipFill>
          <a:blip r:embed="rId2" cstate="email">
            <a:lum/>
          </a:blip>
          <a:stretch>
            <a:fillRect/>
          </a:stretch>
        </p:blipFill>
        <p:spPr>
          <a:xfrm>
            <a:off x="0" y="725488"/>
            <a:ext cx="9144000" cy="54070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ACKSONB009.jpg"/>
          <p:cNvPicPr>
            <a:picLocks noGrp="1" noChangeAspect="1"/>
          </p:cNvPicPr>
          <p:nvPr isPhoto="1"/>
        </p:nvPicPr>
        <p:blipFill>
          <a:blip r:embed="rId2" cstate="email">
            <a:lum/>
          </a:blip>
          <a:stretch>
            <a:fillRect/>
          </a:stretch>
        </p:blipFill>
        <p:spPr>
          <a:xfrm>
            <a:off x="0" y="725488"/>
            <a:ext cx="9144000" cy="54070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ACKSONB013.jpg"/>
          <p:cNvPicPr>
            <a:picLocks noGrp="1" noChangeAspect="1"/>
          </p:cNvPicPr>
          <p:nvPr isPhoto="1"/>
        </p:nvPicPr>
        <p:blipFill>
          <a:blip r:embed="rId2" cstate="email">
            <a:lum/>
          </a:blip>
          <a:stretch>
            <a:fillRect/>
          </a:stretch>
        </p:blipFill>
        <p:spPr>
          <a:xfrm>
            <a:off x="0" y="725488"/>
            <a:ext cx="9144000" cy="54070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ACKSONB017.jpg"/>
          <p:cNvPicPr>
            <a:picLocks noGrp="1" noChangeAspect="1"/>
          </p:cNvPicPr>
          <p:nvPr isPhoto="1"/>
        </p:nvPicPr>
        <p:blipFill>
          <a:blip r:embed="rId2" cstate="email">
            <a:lum/>
          </a:blip>
          <a:stretch>
            <a:fillRect/>
          </a:stretch>
        </p:blipFill>
        <p:spPr>
          <a:xfrm>
            <a:off x="0" y="725488"/>
            <a:ext cx="9144000" cy="54070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ACKSONB021.jpg"/>
          <p:cNvPicPr>
            <a:picLocks noGrp="1" noChangeAspect="1"/>
          </p:cNvPicPr>
          <p:nvPr isPhoto="1"/>
        </p:nvPicPr>
        <p:blipFill>
          <a:blip r:embed="rId2" cstate="email">
            <a:lum/>
          </a:blip>
          <a:stretch>
            <a:fillRect/>
          </a:stretch>
        </p:blipFill>
        <p:spPr>
          <a:xfrm>
            <a:off x="0" y="725488"/>
            <a:ext cx="9144000" cy="54070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Sickle Cell Disease </a:t>
            </a:r>
          </a:p>
        </p:txBody>
      </p:sp>
      <p:sp>
        <p:nvSpPr>
          <p:cNvPr id="3" name="Content Placeholder 2"/>
          <p:cNvSpPr>
            <a:spLocks noGrp="1"/>
          </p:cNvSpPr>
          <p:nvPr>
            <p:ph idx="1"/>
          </p:nvPr>
        </p:nvSpPr>
        <p:spPr/>
        <p:txBody>
          <a:bodyPr/>
          <a:lstStyle/>
          <a:p>
            <a:r>
              <a:rPr lang="en-US" dirty="0">
                <a:solidFill>
                  <a:schemeClr val="bg1"/>
                </a:solidFill>
              </a:rPr>
              <a:t>Retro-orbital and Orbital Involvement</a:t>
            </a:r>
          </a:p>
          <a:p>
            <a:pPr lvl="1"/>
            <a:r>
              <a:rPr lang="en-US" dirty="0">
                <a:solidFill>
                  <a:schemeClr val="bg1"/>
                </a:solidFill>
              </a:rPr>
              <a:t>Orbital bone infarction</a:t>
            </a:r>
          </a:p>
          <a:p>
            <a:pPr lvl="1"/>
            <a:r>
              <a:rPr lang="en-US" dirty="0">
                <a:solidFill>
                  <a:schemeClr val="bg1"/>
                </a:solidFill>
              </a:rPr>
              <a:t>Orbital compression syndrome</a:t>
            </a:r>
          </a:p>
          <a:p>
            <a:pPr lvl="2"/>
            <a:r>
              <a:rPr lang="en-US" dirty="0">
                <a:solidFill>
                  <a:schemeClr val="bg1"/>
                </a:solidFill>
              </a:rPr>
              <a:t>Fever, lid edema, facial pain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3962400"/>
            <a:ext cx="6824383" cy="2209800"/>
          </a:xfrm>
          <a:prstGeom prst="rect">
            <a:avLst/>
          </a:prstGeom>
        </p:spPr>
      </p:pic>
      <p:sp>
        <p:nvSpPr>
          <p:cNvPr id="5" name="TextBox 4"/>
          <p:cNvSpPr txBox="1"/>
          <p:nvPr/>
        </p:nvSpPr>
        <p:spPr>
          <a:xfrm>
            <a:off x="914399" y="6356866"/>
            <a:ext cx="7129183" cy="369332"/>
          </a:xfrm>
          <a:prstGeom prst="rect">
            <a:avLst/>
          </a:prstGeom>
          <a:noFill/>
        </p:spPr>
        <p:txBody>
          <a:bodyPr wrap="square" rtlCol="0">
            <a:spAutoFit/>
          </a:bodyPr>
          <a:lstStyle/>
          <a:p>
            <a:pPr algn="ctr"/>
            <a:r>
              <a:rPr lang="en-US" dirty="0" err="1">
                <a:solidFill>
                  <a:schemeClr val="bg1"/>
                </a:solidFill>
              </a:rPr>
              <a:t>Schundeln</a:t>
            </a:r>
            <a:r>
              <a:rPr lang="en-US" dirty="0">
                <a:solidFill>
                  <a:schemeClr val="bg1"/>
                </a:solidFill>
              </a:rPr>
              <a:t> et.al, Journal of Pediatrics, 2014.</a:t>
            </a:r>
          </a:p>
        </p:txBody>
      </p:sp>
    </p:spTree>
    <p:extLst>
      <p:ext uri="{BB962C8B-B14F-4D97-AF65-F5344CB8AC3E}">
        <p14:creationId xmlns:p14="http://schemas.microsoft.com/office/powerpoint/2010/main" val="41817853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ACKSONB023.jpg"/>
          <p:cNvPicPr>
            <a:picLocks noGrp="1" noChangeAspect="1"/>
          </p:cNvPicPr>
          <p:nvPr isPhoto="1"/>
        </p:nvPicPr>
        <p:blipFill>
          <a:blip r:embed="rId2" cstate="email">
            <a:lum/>
          </a:blip>
          <a:stretch>
            <a:fillRect/>
          </a:stretch>
        </p:blipFill>
        <p:spPr>
          <a:xfrm>
            <a:off x="0" y="725488"/>
            <a:ext cx="9144000" cy="54070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ACKSONB027.jpg"/>
          <p:cNvPicPr>
            <a:picLocks noGrp="1" noChangeAspect="1"/>
          </p:cNvPicPr>
          <p:nvPr isPhoto="1"/>
        </p:nvPicPr>
        <p:blipFill>
          <a:blip r:embed="rId2" cstate="email">
            <a:lum/>
          </a:blip>
          <a:stretch>
            <a:fillRect/>
          </a:stretch>
        </p:blipFill>
        <p:spPr>
          <a:xfrm>
            <a:off x="0" y="725488"/>
            <a:ext cx="9144000" cy="54070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ACKSONB028.jpg"/>
          <p:cNvPicPr>
            <a:picLocks noGrp="1" noChangeAspect="1"/>
          </p:cNvPicPr>
          <p:nvPr isPhoto="1"/>
        </p:nvPicPr>
        <p:blipFill>
          <a:blip r:embed="rId2" cstate="email">
            <a:lum/>
          </a:blip>
          <a:stretch>
            <a:fillRect/>
          </a:stretch>
        </p:blipFill>
        <p:spPr>
          <a:xfrm>
            <a:off x="0" y="725488"/>
            <a:ext cx="9144000" cy="54070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ACKSONB029.jpg"/>
          <p:cNvPicPr>
            <a:picLocks noGrp="1" noChangeAspect="1"/>
          </p:cNvPicPr>
          <p:nvPr isPhoto="1"/>
        </p:nvPicPr>
        <p:blipFill>
          <a:blip r:embed="rId2" cstate="email">
            <a:lum/>
          </a:blip>
          <a:stretch>
            <a:fillRect/>
          </a:stretch>
        </p:blipFill>
        <p:spPr>
          <a:xfrm>
            <a:off x="0" y="725488"/>
            <a:ext cx="9144000" cy="54070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ACKSONB030.jpg"/>
          <p:cNvPicPr>
            <a:picLocks noGrp="1" noChangeAspect="1"/>
          </p:cNvPicPr>
          <p:nvPr isPhoto="1"/>
        </p:nvPicPr>
        <p:blipFill>
          <a:blip r:embed="rId2" cstate="email">
            <a:lum/>
          </a:blip>
          <a:stretch>
            <a:fillRect/>
          </a:stretch>
        </p:blipFill>
        <p:spPr>
          <a:xfrm>
            <a:off x="0" y="725488"/>
            <a:ext cx="9144000" cy="54070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ACKSONB031.jpg"/>
          <p:cNvPicPr>
            <a:picLocks noGrp="1" noChangeAspect="1"/>
          </p:cNvPicPr>
          <p:nvPr isPhoto="1"/>
        </p:nvPicPr>
        <p:blipFill>
          <a:blip r:embed="rId2" cstate="email">
            <a:lum/>
          </a:blip>
          <a:stretch>
            <a:fillRect/>
          </a:stretch>
        </p:blipFill>
        <p:spPr>
          <a:xfrm>
            <a:off x="0" y="725488"/>
            <a:ext cx="9144000" cy="54070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ACKSONB032.jpg"/>
          <p:cNvPicPr>
            <a:picLocks noGrp="1" noChangeAspect="1"/>
          </p:cNvPicPr>
          <p:nvPr isPhoto="1"/>
        </p:nvPicPr>
        <p:blipFill>
          <a:blip r:embed="rId2" cstate="email">
            <a:lum/>
          </a:blip>
          <a:stretch>
            <a:fillRect/>
          </a:stretch>
        </p:blipFill>
        <p:spPr>
          <a:xfrm>
            <a:off x="0" y="725488"/>
            <a:ext cx="9144000" cy="54070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ACKSONB033.jpg"/>
          <p:cNvPicPr>
            <a:picLocks noGrp="1" noChangeAspect="1"/>
          </p:cNvPicPr>
          <p:nvPr isPhoto="1"/>
        </p:nvPicPr>
        <p:blipFill>
          <a:blip r:embed="rId2" cstate="email">
            <a:lum/>
          </a:blip>
          <a:stretch>
            <a:fillRect/>
          </a:stretch>
        </p:blipFill>
        <p:spPr>
          <a:xfrm>
            <a:off x="0" y="725488"/>
            <a:ext cx="9144000" cy="54070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ACKSONB034.jpg"/>
          <p:cNvPicPr>
            <a:picLocks noGrp="1" noChangeAspect="1"/>
          </p:cNvPicPr>
          <p:nvPr isPhoto="1"/>
        </p:nvPicPr>
        <p:blipFill>
          <a:blip r:embed="rId2" cstate="email">
            <a:lum/>
          </a:blip>
          <a:stretch>
            <a:fillRect/>
          </a:stretch>
        </p:blipFill>
        <p:spPr>
          <a:xfrm>
            <a:off x="0" y="725488"/>
            <a:ext cx="9144000" cy="54070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ACKSONB035.jpg"/>
          <p:cNvPicPr>
            <a:picLocks noGrp="1" noChangeAspect="1"/>
          </p:cNvPicPr>
          <p:nvPr isPhoto="1"/>
        </p:nvPicPr>
        <p:blipFill>
          <a:blip r:embed="rId2" cstate="email">
            <a:lum/>
          </a:blip>
          <a:stretch>
            <a:fillRect/>
          </a:stretch>
        </p:blipFill>
        <p:spPr>
          <a:xfrm>
            <a:off x="0" y="725488"/>
            <a:ext cx="9144000" cy="54070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Conjunctival</a:t>
            </a:r>
            <a:r>
              <a:rPr lang="en-US" dirty="0"/>
              <a:t> Comma Vessels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3813" y="1600200"/>
            <a:ext cx="6816374" cy="4525963"/>
          </a:xfrm>
        </p:spPr>
      </p:pic>
    </p:spTree>
    <p:extLst>
      <p:ext uri="{BB962C8B-B14F-4D97-AF65-F5344CB8AC3E}">
        <p14:creationId xmlns:p14="http://schemas.microsoft.com/office/powerpoint/2010/main" val="20398842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ACKSONB037.jpg"/>
          <p:cNvPicPr>
            <a:picLocks noGrp="1" noChangeAspect="1"/>
          </p:cNvPicPr>
          <p:nvPr isPhoto="1"/>
        </p:nvPicPr>
        <p:blipFill>
          <a:blip r:embed="rId2" cstate="email">
            <a:lum/>
          </a:blip>
          <a:stretch>
            <a:fillRect/>
          </a:stretch>
        </p:blipFill>
        <p:spPr>
          <a:xfrm>
            <a:off x="0" y="725488"/>
            <a:ext cx="9144000" cy="54070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ACKSONB041.jpg"/>
          <p:cNvPicPr>
            <a:picLocks noGrp="1" noChangeAspect="1"/>
          </p:cNvPicPr>
          <p:nvPr isPhoto="1"/>
        </p:nvPicPr>
        <p:blipFill>
          <a:blip r:embed="rId2" cstate="email">
            <a:lum/>
          </a:blip>
          <a:stretch>
            <a:fillRect/>
          </a:stretch>
        </p:blipFill>
        <p:spPr>
          <a:xfrm>
            <a:off x="0" y="725488"/>
            <a:ext cx="9144000" cy="54070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ACKSONB045.jpg"/>
          <p:cNvPicPr>
            <a:picLocks noGrp="1" noChangeAspect="1"/>
          </p:cNvPicPr>
          <p:nvPr isPhoto="1"/>
        </p:nvPicPr>
        <p:blipFill>
          <a:blip r:embed="rId2" cstate="email">
            <a:lum/>
          </a:blip>
          <a:stretch>
            <a:fillRect/>
          </a:stretch>
        </p:blipFill>
        <p:spPr>
          <a:xfrm>
            <a:off x="0" y="725488"/>
            <a:ext cx="9144000" cy="54070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jpg"/>
          <p:cNvPicPr>
            <a:picLocks noGrp="1" noChangeAspect="1"/>
          </p:cNvPicPr>
          <p:nvPr isPhoto="1"/>
        </p:nvPicPr>
        <p:blipFill>
          <a:blip r:embed="rId2" cstate="email">
            <a:lum/>
          </a:blip>
          <a:stretch>
            <a:fillRect/>
          </a:stretch>
        </p:blipFill>
        <p:spPr>
          <a:xfrm>
            <a:off x="0" y="593725"/>
            <a:ext cx="9144000" cy="566896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5873891_Jackson_Benjamin__5889_Angio Retina_OD_2015-03-31_14-23-41_M_1986-02-06_Enface_304x304_Superficial.png"/>
          <p:cNvPicPr>
            <a:picLocks noGrp="1" noChangeAspect="1"/>
          </p:cNvPicPr>
          <p:nvPr isPhoto="1"/>
        </p:nvPicPr>
        <p:blipFill>
          <a:blip r:embed="rId2" cstate="email">
            <a:lum/>
          </a:blip>
          <a:stretch>
            <a:fillRect/>
          </a:stretch>
        </p:blipFill>
        <p:spPr>
          <a:xfrm>
            <a:off x="1143000" y="0"/>
            <a:ext cx="6858000" cy="68580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5873891_Jackson_Benjamin__5889_Angio Retina_OD_2015-03-31_14-23-41_M_1986-02-06_Enface_304x304_Deep.png"/>
          <p:cNvPicPr>
            <a:picLocks noGrp="1" noChangeAspect="1"/>
          </p:cNvPicPr>
          <p:nvPr isPhoto="1"/>
        </p:nvPicPr>
        <p:blipFill>
          <a:blip r:embed="rId2" cstate="email">
            <a:lum/>
          </a:blip>
          <a:stretch>
            <a:fillRect/>
          </a:stretch>
        </p:blipFill>
        <p:spPr>
          <a:xfrm>
            <a:off x="1143000" y="0"/>
            <a:ext cx="6858000" cy="68580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5873891_Jackson_Benjamin__5889_Angio Retina_OD_2015-03-31_14-24-57_M_1986-02-06_Enface_304x304_Superficial.png"/>
          <p:cNvPicPr>
            <a:picLocks noGrp="1" noChangeAspect="1"/>
          </p:cNvPicPr>
          <p:nvPr isPhoto="1"/>
        </p:nvPicPr>
        <p:blipFill>
          <a:blip r:embed="rId2" cstate="email">
            <a:lum/>
          </a:blip>
          <a:stretch>
            <a:fillRect/>
          </a:stretch>
        </p:blipFill>
        <p:spPr>
          <a:xfrm>
            <a:off x="1143000" y="0"/>
            <a:ext cx="6858000" cy="68580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5873891_Jackson_Benjamin__5889_Angio Retina_OD_2015-03-31_14-24-57_M_1986-02-06_Enface_304x304_Deep.png"/>
          <p:cNvPicPr>
            <a:picLocks noGrp="1" noChangeAspect="1"/>
          </p:cNvPicPr>
          <p:nvPr isPhoto="1"/>
        </p:nvPicPr>
        <p:blipFill>
          <a:blip r:embed="rId2" cstate="email">
            <a:lum/>
          </a:blip>
          <a:stretch>
            <a:fillRect/>
          </a:stretch>
        </p:blipFill>
        <p:spPr>
          <a:xfrm>
            <a:off x="1143000" y="0"/>
            <a:ext cx="6858000" cy="68580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j4od.jpg"/>
          <p:cNvPicPr>
            <a:picLocks noGrp="1" noChangeAspect="1"/>
          </p:cNvPicPr>
          <p:nvPr isPhoto="1"/>
        </p:nvPicPr>
        <p:blipFill>
          <a:blip r:embed="rId2" cstate="email">
            <a:lum/>
          </a:blip>
          <a:srcRect/>
          <a:stretch>
            <a:fillRect/>
          </a:stretch>
        </p:blipFill>
        <p:spPr>
          <a:xfrm>
            <a:off x="0" y="533400"/>
            <a:ext cx="9144000" cy="55626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5873891_Jackson_Benjamin__5889_Angio Retina_OD_2015-03-31_14-27-46_M_1986-02-06_Enface_304x304_Superficial.png"/>
          <p:cNvPicPr>
            <a:picLocks noGrp="1" noChangeAspect="1"/>
          </p:cNvPicPr>
          <p:nvPr isPhoto="1"/>
        </p:nvPicPr>
        <p:blipFill>
          <a:blip r:embed="rId2" cstate="email">
            <a:lum/>
          </a:blip>
          <a:stretch>
            <a:fillRect/>
          </a:stretch>
        </p:blipFill>
        <p:spPr>
          <a:xfrm>
            <a:off x="1143000" y="0"/>
            <a:ext cx="6858000"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1366A-F3B3-4349-80BD-FA87AFD23137}"/>
              </a:ext>
            </a:extLst>
          </p:cNvPr>
          <p:cNvSpPr>
            <a:spLocks noGrp="1"/>
          </p:cNvSpPr>
          <p:nvPr>
            <p:ph type="title"/>
          </p:nvPr>
        </p:nvSpPr>
        <p:spPr/>
        <p:txBody>
          <a:bodyPr/>
          <a:lstStyle/>
          <a:p>
            <a:r>
              <a:rPr lang="en-US" dirty="0" smtClean="0"/>
              <a:t>Salmon Patch Hemorrhage </a:t>
            </a:r>
            <a:endParaRPr lang="en-US" dirty="0"/>
          </a:p>
        </p:txBody>
      </p:sp>
      <p:pic>
        <p:nvPicPr>
          <p:cNvPr id="4" name="Content Placeholder 3">
            <a:extLst>
              <a:ext uri="{FF2B5EF4-FFF2-40B4-BE49-F238E27FC236}">
                <a16:creationId xmlns:a16="http://schemas.microsoft.com/office/drawing/2014/main" id="{A5ECE42D-CC87-491D-817E-01D9D7D0F01A}"/>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00200" y="1413627"/>
            <a:ext cx="5257800" cy="4525962"/>
          </a:xfrm>
          <a:prstGeom prst="rect">
            <a:avLst/>
          </a:prstGeom>
        </p:spPr>
      </p:pic>
      <p:sp>
        <p:nvSpPr>
          <p:cNvPr id="5" name="TextBox 4"/>
          <p:cNvSpPr txBox="1"/>
          <p:nvPr/>
        </p:nvSpPr>
        <p:spPr>
          <a:xfrm>
            <a:off x="762000" y="6172200"/>
            <a:ext cx="7772400" cy="369332"/>
          </a:xfrm>
          <a:prstGeom prst="rect">
            <a:avLst/>
          </a:prstGeom>
          <a:noFill/>
        </p:spPr>
        <p:txBody>
          <a:bodyPr wrap="square" rtlCol="0">
            <a:spAutoFit/>
          </a:bodyPr>
          <a:lstStyle/>
          <a:p>
            <a:r>
              <a:rPr lang="en-US" dirty="0" smtClean="0">
                <a:solidFill>
                  <a:schemeClr val="bg1"/>
                </a:solidFill>
              </a:rPr>
              <a:t>Image Courtesy of the American Society of Retina Specialists (ASRS) image Bank</a:t>
            </a:r>
            <a:endParaRPr lang="en-US" dirty="0">
              <a:solidFill>
                <a:schemeClr val="bg1"/>
              </a:solidFill>
            </a:endParaRPr>
          </a:p>
        </p:txBody>
      </p:sp>
    </p:spTree>
    <p:extLst>
      <p:ext uri="{BB962C8B-B14F-4D97-AF65-F5344CB8AC3E}">
        <p14:creationId xmlns:p14="http://schemas.microsoft.com/office/powerpoint/2010/main" val="7375458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5873891_Jackson_Benjamin__5889_Angio Retina_OD_2015-03-31_14-27-46_M_1986-02-06_Enface_304x304_Deep.png"/>
          <p:cNvPicPr>
            <a:picLocks noGrp="1" noChangeAspect="1"/>
          </p:cNvPicPr>
          <p:nvPr isPhoto="1"/>
        </p:nvPicPr>
        <p:blipFill>
          <a:blip r:embed="rId2" cstate="email">
            <a:lum/>
          </a:blip>
          <a:stretch>
            <a:fillRect/>
          </a:stretch>
        </p:blipFill>
        <p:spPr>
          <a:xfrm>
            <a:off x="1143000" y="0"/>
            <a:ext cx="6858000" cy="68580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5873891_Jackson_Benjamin__5889_Angio Retina_OD_2015-03-31_14-30-12_M_1986-02-06_Enface_304x304_Choroid Cap.png"/>
          <p:cNvPicPr>
            <a:picLocks noGrp="1" noChangeAspect="1"/>
          </p:cNvPicPr>
          <p:nvPr isPhoto="1"/>
        </p:nvPicPr>
        <p:blipFill>
          <a:blip r:embed="rId2" cstate="email">
            <a:lum/>
          </a:blip>
          <a:stretch>
            <a:fillRect/>
          </a:stretch>
        </p:blipFill>
        <p:spPr>
          <a:xfrm>
            <a:off x="1143000" y="0"/>
            <a:ext cx="6858000" cy="68580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304800" y="228600"/>
            <a:ext cx="8382000" cy="62484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C:\Users\Ian\Documents\Wilmer\Research\Sickle Retinopathy\Dr Scott-5.1.15\1-Benjamin Jackson\bj1od-nl.jpg"/>
          <p:cNvPicPr>
            <a:picLocks noChangeAspect="1" noChangeArrowheads="1"/>
          </p:cNvPicPr>
          <p:nvPr/>
        </p:nvPicPr>
        <p:blipFill>
          <a:blip r:embed="rId2" cstate="email"/>
          <a:srcRect/>
          <a:stretch>
            <a:fillRect/>
          </a:stretch>
        </p:blipFill>
        <p:spPr bwMode="auto">
          <a:xfrm>
            <a:off x="2514600" y="2362200"/>
            <a:ext cx="6019800" cy="1905000"/>
          </a:xfrm>
          <a:prstGeom prst="rect">
            <a:avLst/>
          </a:prstGeom>
          <a:noFill/>
          <a:ln w="9525">
            <a:noFill/>
            <a:miter lim="800000"/>
            <a:headEnd/>
            <a:tailEnd/>
          </a:ln>
        </p:spPr>
      </p:pic>
      <p:pic>
        <p:nvPicPr>
          <p:cNvPr id="3" name="Picture 2" descr="C:\Users\Ian\Documents\Wilmer\Research\Sickle Retinopathy\Dr Scott-5.1.15\1-Benjamin Jackson\bj1od-nl.jpg"/>
          <p:cNvPicPr>
            <a:picLocks noChangeAspect="1" noChangeArrowheads="1"/>
          </p:cNvPicPr>
          <p:nvPr/>
        </p:nvPicPr>
        <p:blipFill>
          <a:blip r:embed="rId3" cstate="email"/>
          <a:srcRect/>
          <a:stretch>
            <a:fillRect/>
          </a:stretch>
        </p:blipFill>
        <p:spPr bwMode="auto">
          <a:xfrm>
            <a:off x="457200" y="2346325"/>
            <a:ext cx="1981200" cy="1920875"/>
          </a:xfrm>
          <a:prstGeom prst="rect">
            <a:avLst/>
          </a:prstGeom>
          <a:noFill/>
          <a:ln w="9525">
            <a:noFill/>
            <a:miter lim="800000"/>
            <a:headEnd/>
            <a:tailEnd/>
          </a:ln>
        </p:spPr>
      </p:pic>
      <p:pic>
        <p:nvPicPr>
          <p:cNvPr id="4" name="Picture 3" descr="C:\Users\Ian\Documents\Wilmer\Research\Sickle Retinopathy\Dr Scott-5.1.15\1-Benjamin Jackson\bj4od-nl.jpg"/>
          <p:cNvPicPr>
            <a:picLocks noChangeAspect="1" noChangeArrowheads="1"/>
          </p:cNvPicPr>
          <p:nvPr/>
        </p:nvPicPr>
        <p:blipFill>
          <a:blip r:embed="rId4" cstate="email"/>
          <a:srcRect/>
          <a:stretch>
            <a:fillRect/>
          </a:stretch>
        </p:blipFill>
        <p:spPr bwMode="auto">
          <a:xfrm>
            <a:off x="457200" y="4343400"/>
            <a:ext cx="1981200" cy="1981200"/>
          </a:xfrm>
          <a:prstGeom prst="rect">
            <a:avLst/>
          </a:prstGeom>
          <a:noFill/>
          <a:ln w="9525">
            <a:noFill/>
            <a:miter lim="800000"/>
            <a:headEnd/>
            <a:tailEnd/>
          </a:ln>
        </p:spPr>
      </p:pic>
      <p:pic>
        <p:nvPicPr>
          <p:cNvPr id="5" name="Picture 2" descr="C:\Users\ihan5\Documents\Research\Sickle\Dr Scott-4.30.15\Benjamin Jackson\65873891_Jackson_Benjamin__5889_Angio Retina_OD_2015-03-31_14-30-12_M_1986-02-06_Enface_304x304_Choroid Cap.png"/>
          <p:cNvPicPr>
            <a:picLocks noChangeAspect="1" noChangeArrowheads="1"/>
          </p:cNvPicPr>
          <p:nvPr/>
        </p:nvPicPr>
        <p:blipFill>
          <a:blip r:embed="rId5" cstate="email"/>
          <a:srcRect/>
          <a:stretch>
            <a:fillRect/>
          </a:stretch>
        </p:blipFill>
        <p:spPr bwMode="auto">
          <a:xfrm>
            <a:off x="6553200" y="4343400"/>
            <a:ext cx="1954213" cy="1954213"/>
          </a:xfrm>
          <a:prstGeom prst="rect">
            <a:avLst/>
          </a:prstGeom>
          <a:noFill/>
          <a:ln w="9525">
            <a:noFill/>
            <a:miter lim="800000"/>
            <a:headEnd/>
            <a:tailEnd/>
          </a:ln>
        </p:spPr>
      </p:pic>
      <p:pic>
        <p:nvPicPr>
          <p:cNvPr id="6" name="Picture 3" descr="C:\Users\ihan5\Documents\Research\Sickle\Dr Scott-4.30.15\Benjamin Jackson\65873891_Jackson_Benjamin__5889_Angio Retina_OD_2015-03-31_14-27-46_M_1986-02-06_Enface_304x304_Deep.png"/>
          <p:cNvPicPr>
            <a:picLocks noChangeAspect="1" noChangeArrowheads="1"/>
          </p:cNvPicPr>
          <p:nvPr/>
        </p:nvPicPr>
        <p:blipFill>
          <a:blip r:embed="rId6" cstate="email"/>
          <a:srcRect/>
          <a:stretch>
            <a:fillRect/>
          </a:stretch>
        </p:blipFill>
        <p:spPr bwMode="auto">
          <a:xfrm>
            <a:off x="4522788" y="4343400"/>
            <a:ext cx="1954212" cy="1954213"/>
          </a:xfrm>
          <a:prstGeom prst="rect">
            <a:avLst/>
          </a:prstGeom>
          <a:noFill/>
          <a:ln w="9525">
            <a:noFill/>
            <a:miter lim="800000"/>
            <a:headEnd/>
            <a:tailEnd/>
          </a:ln>
        </p:spPr>
      </p:pic>
      <p:pic>
        <p:nvPicPr>
          <p:cNvPr id="7" name="Picture 5" descr="C:\Users\ihan5\Documents\Research\Sickle\Dr Scott-4.30.15\Benjamin Jackson\65873891_Jackson_Benjamin__5889_Angio Retina_OD_2015-03-31_14-27-46_M_1986-02-06_Enface_304x304_Superficial.png"/>
          <p:cNvPicPr>
            <a:picLocks noChangeAspect="1" noChangeArrowheads="1"/>
          </p:cNvPicPr>
          <p:nvPr/>
        </p:nvPicPr>
        <p:blipFill>
          <a:blip r:embed="rId7" cstate="email"/>
          <a:srcRect/>
          <a:stretch>
            <a:fillRect/>
          </a:stretch>
        </p:blipFill>
        <p:spPr bwMode="auto">
          <a:xfrm>
            <a:off x="2514600" y="4343400"/>
            <a:ext cx="1954213" cy="1954213"/>
          </a:xfrm>
          <a:prstGeom prst="rect">
            <a:avLst/>
          </a:prstGeom>
          <a:noFill/>
          <a:ln w="9525">
            <a:noFill/>
            <a:miter lim="800000"/>
            <a:headEnd/>
            <a:tailEnd/>
          </a:ln>
        </p:spPr>
      </p:pic>
      <p:sp>
        <p:nvSpPr>
          <p:cNvPr id="8" name="Rectangle 7"/>
          <p:cNvSpPr/>
          <p:nvPr/>
        </p:nvSpPr>
        <p:spPr>
          <a:xfrm>
            <a:off x="477838" y="2743200"/>
            <a:ext cx="609600" cy="685800"/>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2" descr="C:\Users\Ian\Documents\Wilmer\Research\Sickle Retinopathy\Dr Scott-5.1.15\1-Benjamin Jackson\Right-20150331@113917.jpg"/>
          <p:cNvPicPr>
            <a:picLocks noChangeAspect="1" noChangeArrowheads="1"/>
          </p:cNvPicPr>
          <p:nvPr/>
        </p:nvPicPr>
        <p:blipFill>
          <a:blip r:embed="rId8" cstate="email"/>
          <a:srcRect l="275" t="35553" r="890" b="24739"/>
          <a:stretch>
            <a:fillRect/>
          </a:stretch>
        </p:blipFill>
        <p:spPr bwMode="auto">
          <a:xfrm>
            <a:off x="2514600" y="381000"/>
            <a:ext cx="6019800" cy="1905000"/>
          </a:xfrm>
          <a:prstGeom prst="rect">
            <a:avLst/>
          </a:prstGeom>
          <a:noFill/>
          <a:ln w="9525">
            <a:noFill/>
            <a:miter lim="800000"/>
            <a:headEnd/>
            <a:tailEnd/>
          </a:ln>
        </p:spPr>
      </p:pic>
      <p:pic>
        <p:nvPicPr>
          <p:cNvPr id="10" name="Picture 2" descr="C:\Users\Ian\Documents\Wilmer\Research\Sickle Retinopathy\Dr Scott-5.1.15\1-Benjamin Jackson\Right-20150331@113917.jpg"/>
          <p:cNvPicPr>
            <a:picLocks noChangeAspect="1" noChangeArrowheads="1"/>
          </p:cNvPicPr>
          <p:nvPr/>
        </p:nvPicPr>
        <p:blipFill>
          <a:blip r:embed="rId8" cstate="email"/>
          <a:srcRect l="36388" t="46304" r="43169" b="28740"/>
          <a:stretch>
            <a:fillRect/>
          </a:stretch>
        </p:blipFill>
        <p:spPr bwMode="auto">
          <a:xfrm>
            <a:off x="457200" y="381000"/>
            <a:ext cx="1981200" cy="1905000"/>
          </a:xfrm>
          <a:prstGeom prst="rect">
            <a:avLst/>
          </a:prstGeom>
          <a:noFill/>
          <a:ln w="9525">
            <a:noFill/>
            <a:miter lim="800000"/>
            <a:headEnd/>
            <a:tailEnd/>
          </a:ln>
        </p:spPr>
      </p:pic>
      <p:sp>
        <p:nvSpPr>
          <p:cNvPr id="11" name="Rectangle 10"/>
          <p:cNvSpPr/>
          <p:nvPr/>
        </p:nvSpPr>
        <p:spPr>
          <a:xfrm>
            <a:off x="4724400" y="838200"/>
            <a:ext cx="1295400" cy="1295400"/>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TextBox 12"/>
          <p:cNvSpPr txBox="1">
            <a:spLocks noChangeArrowheads="1"/>
          </p:cNvSpPr>
          <p:nvPr/>
        </p:nvSpPr>
        <p:spPr bwMode="auto">
          <a:xfrm>
            <a:off x="457200" y="381000"/>
            <a:ext cx="317500" cy="369888"/>
          </a:xfrm>
          <a:prstGeom prst="rect">
            <a:avLst/>
          </a:prstGeom>
          <a:noFill/>
          <a:ln w="9525">
            <a:noFill/>
            <a:miter lim="800000"/>
            <a:headEnd/>
            <a:tailEnd/>
          </a:ln>
        </p:spPr>
        <p:txBody>
          <a:bodyPr wrap="none">
            <a:spAutoFit/>
          </a:bodyPr>
          <a:lstStyle/>
          <a:p>
            <a:r>
              <a:rPr lang="en-US">
                <a:solidFill>
                  <a:schemeClr val="bg1"/>
                </a:solidFill>
                <a:latin typeface="Calibri" pitchFamily="34" charset="0"/>
              </a:rPr>
              <a:t>A</a:t>
            </a:r>
          </a:p>
        </p:txBody>
      </p:sp>
      <p:sp>
        <p:nvSpPr>
          <p:cNvPr id="13" name="TextBox 13"/>
          <p:cNvSpPr txBox="1">
            <a:spLocks noChangeArrowheads="1"/>
          </p:cNvSpPr>
          <p:nvPr/>
        </p:nvSpPr>
        <p:spPr bwMode="auto">
          <a:xfrm>
            <a:off x="2501900" y="381000"/>
            <a:ext cx="309563" cy="369888"/>
          </a:xfrm>
          <a:prstGeom prst="rect">
            <a:avLst/>
          </a:prstGeom>
          <a:noFill/>
          <a:ln w="9525">
            <a:noFill/>
            <a:miter lim="800000"/>
            <a:headEnd/>
            <a:tailEnd/>
          </a:ln>
        </p:spPr>
        <p:txBody>
          <a:bodyPr wrap="none">
            <a:spAutoFit/>
          </a:bodyPr>
          <a:lstStyle/>
          <a:p>
            <a:r>
              <a:rPr lang="en-US">
                <a:solidFill>
                  <a:schemeClr val="bg1"/>
                </a:solidFill>
                <a:latin typeface="Calibri" pitchFamily="34" charset="0"/>
              </a:rPr>
              <a:t>B</a:t>
            </a:r>
          </a:p>
        </p:txBody>
      </p:sp>
      <p:cxnSp>
        <p:nvCxnSpPr>
          <p:cNvPr id="14" name="Straight Arrow Connector 13"/>
          <p:cNvCxnSpPr/>
          <p:nvPr/>
        </p:nvCxnSpPr>
        <p:spPr>
          <a:xfrm flipH="1">
            <a:off x="3657600" y="685800"/>
            <a:ext cx="152400" cy="304800"/>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3048000" y="2819400"/>
            <a:ext cx="152400" cy="304800"/>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7"/>
          <p:cNvSpPr txBox="1">
            <a:spLocks noChangeArrowheads="1"/>
          </p:cNvSpPr>
          <p:nvPr/>
        </p:nvSpPr>
        <p:spPr bwMode="auto">
          <a:xfrm>
            <a:off x="457200" y="2297113"/>
            <a:ext cx="307975" cy="369887"/>
          </a:xfrm>
          <a:prstGeom prst="rect">
            <a:avLst/>
          </a:prstGeom>
          <a:noFill/>
          <a:ln w="9525">
            <a:noFill/>
            <a:miter lim="800000"/>
            <a:headEnd/>
            <a:tailEnd/>
          </a:ln>
        </p:spPr>
        <p:txBody>
          <a:bodyPr wrap="none">
            <a:spAutoFit/>
          </a:bodyPr>
          <a:lstStyle/>
          <a:p>
            <a:r>
              <a:rPr lang="en-US">
                <a:solidFill>
                  <a:schemeClr val="bg1"/>
                </a:solidFill>
                <a:latin typeface="Calibri" pitchFamily="34" charset="0"/>
              </a:rPr>
              <a:t>C</a:t>
            </a:r>
          </a:p>
        </p:txBody>
      </p:sp>
      <p:sp>
        <p:nvSpPr>
          <p:cNvPr id="17" name="TextBox 18"/>
          <p:cNvSpPr txBox="1">
            <a:spLocks noChangeArrowheads="1"/>
          </p:cNvSpPr>
          <p:nvPr/>
        </p:nvSpPr>
        <p:spPr bwMode="auto">
          <a:xfrm>
            <a:off x="2514600" y="2297113"/>
            <a:ext cx="327025" cy="369887"/>
          </a:xfrm>
          <a:prstGeom prst="rect">
            <a:avLst/>
          </a:prstGeom>
          <a:noFill/>
          <a:ln w="9525">
            <a:noFill/>
            <a:miter lim="800000"/>
            <a:headEnd/>
            <a:tailEnd/>
          </a:ln>
        </p:spPr>
        <p:txBody>
          <a:bodyPr wrap="none">
            <a:spAutoFit/>
          </a:bodyPr>
          <a:lstStyle/>
          <a:p>
            <a:r>
              <a:rPr lang="en-US">
                <a:solidFill>
                  <a:schemeClr val="bg1"/>
                </a:solidFill>
                <a:latin typeface="Calibri" pitchFamily="34" charset="0"/>
              </a:rPr>
              <a:t>D</a:t>
            </a:r>
          </a:p>
        </p:txBody>
      </p:sp>
      <p:sp>
        <p:nvSpPr>
          <p:cNvPr id="18" name="TextBox 19"/>
          <p:cNvSpPr txBox="1">
            <a:spLocks noChangeArrowheads="1"/>
          </p:cNvSpPr>
          <p:nvPr/>
        </p:nvSpPr>
        <p:spPr bwMode="auto">
          <a:xfrm>
            <a:off x="457200" y="4343400"/>
            <a:ext cx="296863" cy="369888"/>
          </a:xfrm>
          <a:prstGeom prst="rect">
            <a:avLst/>
          </a:prstGeom>
          <a:noFill/>
          <a:ln w="9525">
            <a:noFill/>
            <a:miter lim="800000"/>
            <a:headEnd/>
            <a:tailEnd/>
          </a:ln>
        </p:spPr>
        <p:txBody>
          <a:bodyPr wrap="none">
            <a:spAutoFit/>
          </a:bodyPr>
          <a:lstStyle/>
          <a:p>
            <a:r>
              <a:rPr lang="en-US">
                <a:solidFill>
                  <a:schemeClr val="bg1"/>
                </a:solidFill>
                <a:latin typeface="Calibri" pitchFamily="34" charset="0"/>
              </a:rPr>
              <a:t>E</a:t>
            </a:r>
          </a:p>
        </p:txBody>
      </p:sp>
      <p:sp>
        <p:nvSpPr>
          <p:cNvPr id="19" name="TextBox 20"/>
          <p:cNvSpPr txBox="1">
            <a:spLocks noChangeArrowheads="1"/>
          </p:cNvSpPr>
          <p:nvPr/>
        </p:nvSpPr>
        <p:spPr bwMode="auto">
          <a:xfrm>
            <a:off x="2522538" y="4343400"/>
            <a:ext cx="290512" cy="369888"/>
          </a:xfrm>
          <a:prstGeom prst="rect">
            <a:avLst/>
          </a:prstGeom>
          <a:noFill/>
          <a:ln w="9525">
            <a:noFill/>
            <a:miter lim="800000"/>
            <a:headEnd/>
            <a:tailEnd/>
          </a:ln>
        </p:spPr>
        <p:txBody>
          <a:bodyPr wrap="none">
            <a:spAutoFit/>
          </a:bodyPr>
          <a:lstStyle/>
          <a:p>
            <a:r>
              <a:rPr lang="en-US">
                <a:solidFill>
                  <a:schemeClr val="bg1"/>
                </a:solidFill>
                <a:latin typeface="Calibri" pitchFamily="34" charset="0"/>
              </a:rPr>
              <a:t>F</a:t>
            </a:r>
          </a:p>
        </p:txBody>
      </p:sp>
      <p:sp>
        <p:nvSpPr>
          <p:cNvPr id="20" name="TextBox 21"/>
          <p:cNvSpPr txBox="1">
            <a:spLocks noChangeArrowheads="1"/>
          </p:cNvSpPr>
          <p:nvPr/>
        </p:nvSpPr>
        <p:spPr bwMode="auto">
          <a:xfrm>
            <a:off x="4510088" y="4343400"/>
            <a:ext cx="330200" cy="369888"/>
          </a:xfrm>
          <a:prstGeom prst="rect">
            <a:avLst/>
          </a:prstGeom>
          <a:noFill/>
          <a:ln w="9525">
            <a:noFill/>
            <a:miter lim="800000"/>
            <a:headEnd/>
            <a:tailEnd/>
          </a:ln>
        </p:spPr>
        <p:txBody>
          <a:bodyPr wrap="none">
            <a:spAutoFit/>
          </a:bodyPr>
          <a:lstStyle/>
          <a:p>
            <a:r>
              <a:rPr lang="en-US">
                <a:solidFill>
                  <a:schemeClr val="bg1"/>
                </a:solidFill>
                <a:latin typeface="Calibri" pitchFamily="34" charset="0"/>
              </a:rPr>
              <a:t>G</a:t>
            </a:r>
          </a:p>
        </p:txBody>
      </p:sp>
      <p:sp>
        <p:nvSpPr>
          <p:cNvPr id="21" name="TextBox 22"/>
          <p:cNvSpPr txBox="1">
            <a:spLocks noChangeArrowheads="1"/>
          </p:cNvSpPr>
          <p:nvPr/>
        </p:nvSpPr>
        <p:spPr bwMode="auto">
          <a:xfrm>
            <a:off x="6553200" y="4343400"/>
            <a:ext cx="328613" cy="369888"/>
          </a:xfrm>
          <a:prstGeom prst="rect">
            <a:avLst/>
          </a:prstGeom>
          <a:noFill/>
          <a:ln w="9525">
            <a:noFill/>
            <a:miter lim="800000"/>
            <a:headEnd/>
            <a:tailEnd/>
          </a:ln>
        </p:spPr>
        <p:txBody>
          <a:bodyPr wrap="none">
            <a:spAutoFit/>
          </a:bodyPr>
          <a:lstStyle/>
          <a:p>
            <a:r>
              <a:rPr lang="en-US">
                <a:solidFill>
                  <a:schemeClr val="bg1"/>
                </a:solidFill>
                <a:latin typeface="Calibri" pitchFamily="34" charset="0"/>
              </a:rPr>
              <a:t>H</a:t>
            </a:r>
          </a:p>
        </p:txBody>
      </p:sp>
      <p:cxnSp>
        <p:nvCxnSpPr>
          <p:cNvPr id="22" name="Straight Arrow Connector 21"/>
          <p:cNvCxnSpPr/>
          <p:nvPr/>
        </p:nvCxnSpPr>
        <p:spPr>
          <a:xfrm flipH="1">
            <a:off x="2743200" y="2819400"/>
            <a:ext cx="152400" cy="304800"/>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lumMod val="95000"/>
                  </a:schemeClr>
                </a:solidFill>
              </a:rPr>
              <a:t>Observations</a:t>
            </a:r>
          </a:p>
        </p:txBody>
      </p:sp>
      <p:sp>
        <p:nvSpPr>
          <p:cNvPr id="3" name="Content Placeholder 2"/>
          <p:cNvSpPr>
            <a:spLocks noGrp="1"/>
          </p:cNvSpPr>
          <p:nvPr>
            <p:ph idx="1"/>
          </p:nvPr>
        </p:nvSpPr>
        <p:spPr>
          <a:xfrm>
            <a:off x="457200" y="1371600"/>
            <a:ext cx="8229600" cy="5334000"/>
          </a:xfrm>
        </p:spPr>
        <p:txBody>
          <a:bodyPr>
            <a:normAutofit/>
          </a:bodyPr>
          <a:lstStyle/>
          <a:p>
            <a:r>
              <a:rPr lang="en-US" dirty="0">
                <a:solidFill>
                  <a:schemeClr val="bg1">
                    <a:lumMod val="95000"/>
                  </a:schemeClr>
                </a:solidFill>
              </a:rPr>
              <a:t>Loss of deep &gt; superficial plexus vessels</a:t>
            </a:r>
          </a:p>
          <a:p>
            <a:r>
              <a:rPr lang="en-US" dirty="0">
                <a:solidFill>
                  <a:schemeClr val="bg1">
                    <a:lumMod val="95000"/>
                  </a:schemeClr>
                </a:solidFill>
              </a:rPr>
              <a:t>Correlates to area of retinal thinning</a:t>
            </a:r>
          </a:p>
          <a:p>
            <a:r>
              <a:rPr lang="en-US" dirty="0">
                <a:solidFill>
                  <a:schemeClr val="bg1">
                    <a:lumMod val="95000"/>
                  </a:schemeClr>
                </a:solidFill>
              </a:rPr>
              <a:t>Not well visualized on fluorescein angiogram</a:t>
            </a:r>
          </a:p>
          <a:p>
            <a:r>
              <a:rPr lang="en-US" dirty="0">
                <a:solidFill>
                  <a:schemeClr val="bg1">
                    <a:lumMod val="95000"/>
                  </a:schemeClr>
                </a:solidFill>
              </a:rPr>
              <a:t>Patient is asymptomatic</a:t>
            </a:r>
          </a:p>
          <a:p>
            <a:pPr>
              <a:buNone/>
            </a:pPr>
            <a:endParaRPr lang="en-US" dirty="0">
              <a:solidFill>
                <a:schemeClr val="bg1">
                  <a:lumMod val="95000"/>
                </a:schemeClr>
              </a:solidFill>
            </a:endParaRPr>
          </a:p>
          <a:p>
            <a:endParaRPr lang="en-US" dirty="0">
              <a:solidFill>
                <a:schemeClr val="bg1">
                  <a:lumMod val="95000"/>
                </a:schemeClr>
              </a:solidFill>
            </a:endParaRPr>
          </a:p>
        </p:txBody>
      </p:sp>
    </p:spTree>
    <p:extLst>
      <p:ext uri="{BB962C8B-B14F-4D97-AF65-F5344CB8AC3E}">
        <p14:creationId xmlns:p14="http://schemas.microsoft.com/office/powerpoint/2010/main" val="13716321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7200" y="228600"/>
            <a:ext cx="8534400" cy="6248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874" name="Picture 2"/>
          <p:cNvPicPr>
            <a:picLocks noChangeAspect="1" noChangeArrowheads="1"/>
          </p:cNvPicPr>
          <p:nvPr/>
        </p:nvPicPr>
        <p:blipFill>
          <a:blip r:embed="rId3" cstate="email"/>
          <a:srcRect/>
          <a:stretch>
            <a:fillRect/>
          </a:stretch>
        </p:blipFill>
        <p:spPr bwMode="auto">
          <a:xfrm>
            <a:off x="533400" y="287376"/>
            <a:ext cx="8382000" cy="1916657"/>
          </a:xfrm>
          <a:prstGeom prst="rect">
            <a:avLst/>
          </a:prstGeom>
          <a:noFill/>
          <a:ln w="9525">
            <a:noFill/>
            <a:miter lim="800000"/>
            <a:headEnd/>
            <a:tailEnd/>
          </a:ln>
          <a:effectLst/>
        </p:spPr>
      </p:pic>
      <p:pic>
        <p:nvPicPr>
          <p:cNvPr id="79875" name="Picture 3"/>
          <p:cNvPicPr>
            <a:picLocks noChangeAspect="1" noChangeArrowheads="1"/>
          </p:cNvPicPr>
          <p:nvPr/>
        </p:nvPicPr>
        <p:blipFill>
          <a:blip r:embed="rId4" cstate="email"/>
          <a:srcRect/>
          <a:stretch>
            <a:fillRect/>
          </a:stretch>
        </p:blipFill>
        <p:spPr bwMode="auto">
          <a:xfrm>
            <a:off x="4648200" y="2209800"/>
            <a:ext cx="4281449" cy="2514600"/>
          </a:xfrm>
          <a:prstGeom prst="rect">
            <a:avLst/>
          </a:prstGeom>
          <a:noFill/>
          <a:ln w="9525">
            <a:noFill/>
            <a:miter lim="800000"/>
            <a:headEnd/>
            <a:tailEnd/>
          </a:ln>
          <a:effectLst/>
        </p:spPr>
      </p:pic>
      <p:pic>
        <p:nvPicPr>
          <p:cNvPr id="6" name="Picture 3"/>
          <p:cNvPicPr>
            <a:picLocks noChangeAspect="1" noChangeArrowheads="1"/>
          </p:cNvPicPr>
          <p:nvPr/>
        </p:nvPicPr>
        <p:blipFill>
          <a:blip r:embed="rId5" cstate="email"/>
          <a:srcRect/>
          <a:stretch>
            <a:fillRect/>
          </a:stretch>
        </p:blipFill>
        <p:spPr bwMode="auto">
          <a:xfrm>
            <a:off x="533400" y="2209800"/>
            <a:ext cx="4281449" cy="3860162"/>
          </a:xfrm>
          <a:prstGeom prst="rect">
            <a:avLst/>
          </a:prstGeom>
          <a:noFill/>
          <a:ln w="9525">
            <a:noFill/>
            <a:miter lim="800000"/>
            <a:headEnd/>
            <a:tailEnd/>
          </a:ln>
          <a:effectLst/>
        </p:spPr>
      </p:pic>
      <p:pic>
        <p:nvPicPr>
          <p:cNvPr id="79876" name="Picture 4"/>
          <p:cNvPicPr>
            <a:picLocks noChangeAspect="1" noChangeArrowheads="1"/>
          </p:cNvPicPr>
          <p:nvPr/>
        </p:nvPicPr>
        <p:blipFill>
          <a:blip r:embed="rId6" cstate="email"/>
          <a:srcRect b="-17470"/>
          <a:stretch>
            <a:fillRect/>
          </a:stretch>
        </p:blipFill>
        <p:spPr bwMode="auto">
          <a:xfrm>
            <a:off x="5715000" y="5181600"/>
            <a:ext cx="2743200" cy="304800"/>
          </a:xfrm>
          <a:prstGeom prst="rect">
            <a:avLst/>
          </a:prstGeom>
          <a:noFill/>
          <a:ln w="9525">
            <a:noFill/>
            <a:miter lim="800000"/>
            <a:headEnd/>
            <a:tailEnd/>
          </a:ln>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cstate="email"/>
          <a:srcRect/>
          <a:stretch>
            <a:fillRect/>
          </a:stretch>
        </p:blipFill>
        <p:spPr bwMode="auto">
          <a:xfrm>
            <a:off x="253135" y="838200"/>
            <a:ext cx="8759386" cy="5257800"/>
          </a:xfrm>
          <a:prstGeom prst="rect">
            <a:avLst/>
          </a:prstGeom>
          <a:noFill/>
          <a:ln w="9525">
            <a:noFill/>
            <a:miter lim="800000"/>
            <a:headEnd/>
            <a:tailEnd/>
          </a:ln>
          <a:effec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228600"/>
            <a:ext cx="7696200" cy="6248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22" name="Picture 2"/>
          <p:cNvPicPr>
            <a:picLocks noChangeAspect="1" noChangeArrowheads="1"/>
          </p:cNvPicPr>
          <p:nvPr/>
        </p:nvPicPr>
        <p:blipFill>
          <a:blip r:embed="rId2" cstate="email"/>
          <a:srcRect/>
          <a:stretch>
            <a:fillRect/>
          </a:stretch>
        </p:blipFill>
        <p:spPr bwMode="auto">
          <a:xfrm>
            <a:off x="685800" y="533401"/>
            <a:ext cx="7252992" cy="1828799"/>
          </a:xfrm>
          <a:prstGeom prst="rect">
            <a:avLst/>
          </a:prstGeom>
          <a:noFill/>
          <a:ln w="9525">
            <a:noFill/>
            <a:miter lim="800000"/>
            <a:headEnd/>
            <a:tailEnd/>
          </a:ln>
          <a:effectLst/>
        </p:spPr>
      </p:pic>
      <p:pic>
        <p:nvPicPr>
          <p:cNvPr id="81923" name="Picture 3"/>
          <p:cNvPicPr>
            <a:picLocks noChangeAspect="1" noChangeArrowheads="1"/>
          </p:cNvPicPr>
          <p:nvPr/>
        </p:nvPicPr>
        <p:blipFill>
          <a:blip r:embed="rId3" cstate="email"/>
          <a:srcRect/>
          <a:stretch>
            <a:fillRect/>
          </a:stretch>
        </p:blipFill>
        <p:spPr bwMode="auto">
          <a:xfrm>
            <a:off x="685800" y="2362200"/>
            <a:ext cx="3629267" cy="3657600"/>
          </a:xfrm>
          <a:prstGeom prst="rect">
            <a:avLst/>
          </a:prstGeom>
          <a:noFill/>
          <a:ln w="9525">
            <a:noFill/>
            <a:miter lim="800000"/>
            <a:headEnd/>
            <a:tailEnd/>
          </a:ln>
          <a:effectLst/>
        </p:spPr>
      </p:pic>
      <p:pic>
        <p:nvPicPr>
          <p:cNvPr id="4" name="Picture 3"/>
          <p:cNvPicPr>
            <a:picLocks noChangeAspect="1" noChangeArrowheads="1"/>
          </p:cNvPicPr>
          <p:nvPr/>
        </p:nvPicPr>
        <p:blipFill>
          <a:blip r:embed="rId4" cstate="email"/>
          <a:srcRect/>
          <a:stretch>
            <a:fillRect/>
          </a:stretch>
        </p:blipFill>
        <p:spPr bwMode="auto">
          <a:xfrm>
            <a:off x="4267200" y="2362200"/>
            <a:ext cx="3629267" cy="2895600"/>
          </a:xfrm>
          <a:prstGeom prst="rect">
            <a:avLst/>
          </a:prstGeom>
          <a:noFill/>
          <a:ln w="9525">
            <a:noFill/>
            <a:miter lim="800000"/>
            <a:headEnd/>
            <a:tailEnd/>
          </a:ln>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cstate="email"/>
          <a:srcRect/>
          <a:stretch>
            <a:fillRect/>
          </a:stretch>
        </p:blipFill>
        <p:spPr bwMode="auto">
          <a:xfrm>
            <a:off x="1752600" y="381000"/>
            <a:ext cx="6172200" cy="5873200"/>
          </a:xfrm>
          <a:prstGeom prst="rect">
            <a:avLst/>
          </a:prstGeom>
          <a:noFill/>
          <a:ln w="9525">
            <a:noFill/>
            <a:miter lim="800000"/>
            <a:headEnd/>
            <a:tailEnd/>
          </a:ln>
          <a:effec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lumMod val="95000"/>
                  </a:schemeClr>
                </a:solidFill>
              </a:rPr>
              <a:t>Cause of macular thinning?</a:t>
            </a:r>
          </a:p>
        </p:txBody>
      </p:sp>
      <p:sp>
        <p:nvSpPr>
          <p:cNvPr id="3" name="Content Placeholder 2"/>
          <p:cNvSpPr>
            <a:spLocks noGrp="1"/>
          </p:cNvSpPr>
          <p:nvPr>
            <p:ph idx="1"/>
          </p:nvPr>
        </p:nvSpPr>
        <p:spPr>
          <a:xfrm>
            <a:off x="457200" y="1371600"/>
            <a:ext cx="8229600" cy="5334000"/>
          </a:xfrm>
        </p:spPr>
        <p:txBody>
          <a:bodyPr>
            <a:normAutofit/>
          </a:bodyPr>
          <a:lstStyle/>
          <a:p>
            <a:r>
              <a:rPr lang="en-US" dirty="0">
                <a:solidFill>
                  <a:schemeClr val="bg1">
                    <a:lumMod val="95000"/>
                  </a:schemeClr>
                </a:solidFill>
              </a:rPr>
              <a:t>Areas of thinning likely represent ischemia</a:t>
            </a:r>
          </a:p>
          <a:p>
            <a:r>
              <a:rPr lang="en-US" dirty="0">
                <a:solidFill>
                  <a:schemeClr val="bg1">
                    <a:lumMod val="95000"/>
                  </a:schemeClr>
                </a:solidFill>
              </a:rPr>
              <a:t>Vascular abnormalities not always readily apparent</a:t>
            </a:r>
          </a:p>
          <a:p>
            <a:r>
              <a:rPr lang="en-US" dirty="0">
                <a:solidFill>
                  <a:schemeClr val="bg1">
                    <a:lumMod val="95000"/>
                  </a:schemeClr>
                </a:solidFill>
              </a:rPr>
              <a:t>Recent association with primary acute middle </a:t>
            </a:r>
            <a:r>
              <a:rPr lang="en-US" dirty="0" err="1">
                <a:solidFill>
                  <a:schemeClr val="bg1">
                    <a:lumMod val="95000"/>
                  </a:schemeClr>
                </a:solidFill>
              </a:rPr>
              <a:t>maculopathy</a:t>
            </a:r>
            <a:endParaRPr lang="en-US" dirty="0">
              <a:solidFill>
                <a:schemeClr val="bg1">
                  <a:lumMod val="95000"/>
                </a:schemeClr>
              </a:solidFill>
            </a:endParaRPr>
          </a:p>
          <a:p>
            <a:r>
              <a:rPr lang="en-US" dirty="0">
                <a:solidFill>
                  <a:schemeClr val="bg1">
                    <a:lumMod val="95000"/>
                  </a:schemeClr>
                </a:solidFill>
              </a:rPr>
              <a:t>Suspicion for deep capillary plexus as area of ischemia</a:t>
            </a:r>
          </a:p>
        </p:txBody>
      </p:sp>
    </p:spTree>
    <p:extLst>
      <p:ext uri="{BB962C8B-B14F-4D97-AF65-F5344CB8AC3E}">
        <p14:creationId xmlns:p14="http://schemas.microsoft.com/office/powerpoint/2010/main" val="137163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lumMod val="95000"/>
                  </a:schemeClr>
                </a:solidFill>
              </a:rPr>
              <a:t>OCT Angiography</a:t>
            </a:r>
          </a:p>
        </p:txBody>
      </p:sp>
      <p:sp>
        <p:nvSpPr>
          <p:cNvPr id="3" name="Content Placeholder 2"/>
          <p:cNvSpPr>
            <a:spLocks noGrp="1"/>
          </p:cNvSpPr>
          <p:nvPr>
            <p:ph idx="1"/>
          </p:nvPr>
        </p:nvSpPr>
        <p:spPr>
          <a:xfrm>
            <a:off x="457200" y="1371600"/>
            <a:ext cx="8229600" cy="5334000"/>
          </a:xfrm>
        </p:spPr>
        <p:txBody>
          <a:bodyPr>
            <a:normAutofit/>
          </a:bodyPr>
          <a:lstStyle/>
          <a:p>
            <a:r>
              <a:rPr lang="en-US" dirty="0">
                <a:solidFill>
                  <a:schemeClr val="bg1">
                    <a:lumMod val="95000"/>
                  </a:schemeClr>
                </a:solidFill>
              </a:rPr>
              <a:t>Advantages over FA</a:t>
            </a:r>
          </a:p>
          <a:p>
            <a:pPr lvl="1"/>
            <a:r>
              <a:rPr lang="en-US" dirty="0">
                <a:solidFill>
                  <a:schemeClr val="bg1">
                    <a:lumMod val="95000"/>
                  </a:schemeClr>
                </a:solidFill>
              </a:rPr>
              <a:t>Avoids hassle (e.g. starting IV) and risks (nausea, hives, anaphylaxis) of fluorescein dye</a:t>
            </a:r>
          </a:p>
          <a:p>
            <a:pPr lvl="1"/>
            <a:r>
              <a:rPr lang="en-US" dirty="0">
                <a:solidFill>
                  <a:schemeClr val="bg1">
                    <a:lumMod val="95000"/>
                  </a:schemeClr>
                </a:solidFill>
              </a:rPr>
              <a:t>Greater resolution of retinal vasculature</a:t>
            </a:r>
          </a:p>
          <a:p>
            <a:pPr lvl="1"/>
            <a:r>
              <a:rPr lang="en-US" dirty="0">
                <a:solidFill>
                  <a:schemeClr val="bg1">
                    <a:lumMod val="95000"/>
                  </a:schemeClr>
                </a:solidFill>
              </a:rPr>
              <a:t>Faster image acquisition overall (few seconds per scan vs. 5-15 minutes for FA)</a:t>
            </a:r>
          </a:p>
          <a:p>
            <a:pPr lvl="1"/>
            <a:r>
              <a:rPr lang="en-US" dirty="0">
                <a:solidFill>
                  <a:schemeClr val="bg1">
                    <a:lumMod val="95000"/>
                  </a:schemeClr>
                </a:solidFill>
              </a:rPr>
              <a:t>Ability to digitally segment vasculature of retinal layers</a:t>
            </a:r>
          </a:p>
          <a:p>
            <a:pPr lvl="1"/>
            <a:r>
              <a:rPr lang="en-US" dirty="0">
                <a:solidFill>
                  <a:schemeClr val="bg1">
                    <a:lumMod val="95000"/>
                  </a:schemeClr>
                </a:solidFill>
              </a:rPr>
              <a:t>Visualizes radial </a:t>
            </a:r>
            <a:r>
              <a:rPr lang="en-US" dirty="0" err="1">
                <a:solidFill>
                  <a:schemeClr val="bg1">
                    <a:lumMod val="95000"/>
                  </a:schemeClr>
                </a:solidFill>
              </a:rPr>
              <a:t>peripapillary</a:t>
            </a:r>
            <a:r>
              <a:rPr lang="en-US" dirty="0">
                <a:solidFill>
                  <a:schemeClr val="bg1">
                    <a:lumMod val="95000"/>
                  </a:schemeClr>
                </a:solidFill>
              </a:rPr>
              <a:t> capillary network and deep retinal plexus better</a:t>
            </a:r>
          </a:p>
          <a:p>
            <a:endParaRPr lang="en-US" dirty="0">
              <a:solidFill>
                <a:schemeClr val="bg1">
                  <a:lumMod val="95000"/>
                </a:schemeClr>
              </a:solidFill>
            </a:endParaRPr>
          </a:p>
          <a:p>
            <a:endParaRPr lang="en-US" dirty="0">
              <a:solidFill>
                <a:schemeClr val="bg1">
                  <a:lumMod val="95000"/>
                </a:schemeClr>
              </a:solidFill>
            </a:endParaRPr>
          </a:p>
        </p:txBody>
      </p:sp>
    </p:spTree>
    <p:extLst>
      <p:ext uri="{BB962C8B-B14F-4D97-AF65-F5344CB8AC3E}">
        <p14:creationId xmlns:p14="http://schemas.microsoft.com/office/powerpoint/2010/main" val="137163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85775" y="2457451"/>
            <a:ext cx="4514850" cy="3394472"/>
          </a:xfrm>
        </p:spPr>
        <p:txBody>
          <a:bodyPr>
            <a:normAutofit fontScale="85000" lnSpcReduction="10000"/>
          </a:bodyPr>
          <a:lstStyle/>
          <a:p>
            <a:r>
              <a:rPr lang="en-US" dirty="0">
                <a:solidFill>
                  <a:schemeClr val="bg1"/>
                </a:solidFill>
                <a:latin typeface="Arial" panose="020B0604020202020204" pitchFamily="34" charset="0"/>
                <a:cs typeface="Arial" panose="020B0604020202020204" pitchFamily="34" charset="0"/>
              </a:rPr>
              <a:t>Goldberg staging (AJO 1971)</a:t>
            </a:r>
          </a:p>
          <a:p>
            <a:pPr lvl="1"/>
            <a:r>
              <a:rPr lang="en-US" dirty="0">
                <a:solidFill>
                  <a:schemeClr val="bg1"/>
                </a:solidFill>
                <a:latin typeface="Arial" panose="020B0604020202020204" pitchFamily="34" charset="0"/>
                <a:cs typeface="Arial" panose="020B0604020202020204" pitchFamily="34" charset="0"/>
              </a:rPr>
              <a:t>Stage I: peripheral arteriolar occlusions</a:t>
            </a:r>
          </a:p>
          <a:p>
            <a:pPr lvl="1"/>
            <a:r>
              <a:rPr lang="en-US" dirty="0">
                <a:solidFill>
                  <a:schemeClr val="bg1"/>
                </a:solidFill>
                <a:latin typeface="Arial" panose="020B0604020202020204" pitchFamily="34" charset="0"/>
                <a:cs typeface="Arial" panose="020B0604020202020204" pitchFamily="34" charset="0"/>
              </a:rPr>
              <a:t>Stage II: peripheral arteriolar-</a:t>
            </a:r>
            <a:r>
              <a:rPr lang="en-US" dirty="0" err="1">
                <a:solidFill>
                  <a:schemeClr val="bg1"/>
                </a:solidFill>
                <a:latin typeface="Arial" panose="020B0604020202020204" pitchFamily="34" charset="0"/>
                <a:cs typeface="Arial" panose="020B0604020202020204" pitchFamily="34" charset="0"/>
              </a:rPr>
              <a:t>venular</a:t>
            </a:r>
            <a:r>
              <a:rPr lang="en-US" dirty="0">
                <a:solidFill>
                  <a:schemeClr val="bg1"/>
                </a:solidFill>
                <a:latin typeface="Arial" panose="020B0604020202020204" pitchFamily="34" charset="0"/>
                <a:cs typeface="Arial" panose="020B0604020202020204" pitchFamily="34" charset="0"/>
              </a:rPr>
              <a:t> anastomoses</a:t>
            </a:r>
          </a:p>
          <a:p>
            <a:pPr lvl="1"/>
            <a:r>
              <a:rPr lang="en-US" dirty="0">
                <a:solidFill>
                  <a:schemeClr val="bg1"/>
                </a:solidFill>
                <a:latin typeface="Arial" panose="020B0604020202020204" pitchFamily="34" charset="0"/>
                <a:cs typeface="Arial" panose="020B0604020202020204" pitchFamily="34" charset="0"/>
              </a:rPr>
              <a:t>Stage III: </a:t>
            </a:r>
            <a:r>
              <a:rPr lang="en-US" dirty="0" err="1">
                <a:solidFill>
                  <a:schemeClr val="bg1"/>
                </a:solidFill>
                <a:latin typeface="Arial" panose="020B0604020202020204" pitchFamily="34" charset="0"/>
                <a:cs typeface="Arial" panose="020B0604020202020204" pitchFamily="34" charset="0"/>
              </a:rPr>
              <a:t>neovascular</a:t>
            </a:r>
            <a:r>
              <a:rPr lang="en-US" dirty="0">
                <a:solidFill>
                  <a:schemeClr val="bg1"/>
                </a:solidFill>
                <a:latin typeface="Arial" panose="020B0604020202020204" pitchFamily="34" charset="0"/>
                <a:cs typeface="Arial" panose="020B0604020202020204" pitchFamily="34" charset="0"/>
              </a:rPr>
              <a:t> and fibrous proliferation</a:t>
            </a:r>
          </a:p>
          <a:p>
            <a:pPr lvl="1"/>
            <a:r>
              <a:rPr lang="en-US" dirty="0">
                <a:solidFill>
                  <a:schemeClr val="bg1"/>
                </a:solidFill>
                <a:latin typeface="Arial" panose="020B0604020202020204" pitchFamily="34" charset="0"/>
                <a:cs typeface="Arial" panose="020B0604020202020204" pitchFamily="34" charset="0"/>
              </a:rPr>
              <a:t>Stage IV: vitreous hemorrhage</a:t>
            </a:r>
          </a:p>
          <a:p>
            <a:pPr lvl="1"/>
            <a:r>
              <a:rPr lang="en-US" dirty="0">
                <a:solidFill>
                  <a:schemeClr val="bg1"/>
                </a:solidFill>
                <a:latin typeface="Arial" panose="020B0604020202020204" pitchFamily="34" charset="0"/>
                <a:cs typeface="Arial" panose="020B0604020202020204" pitchFamily="34" charset="0"/>
              </a:rPr>
              <a:t>Stage V: retinal detachment</a:t>
            </a:r>
          </a:p>
          <a:p>
            <a:endParaRPr lang="en-US" dirty="0">
              <a:latin typeface="Arial" panose="020B0604020202020204" pitchFamily="34" charset="0"/>
              <a:cs typeface="Arial" panose="020B0604020202020204" pitchFamily="34" charset="0"/>
            </a:endParaRPr>
          </a:p>
        </p:txBody>
      </p:sp>
      <p:sp>
        <p:nvSpPr>
          <p:cNvPr id="6" name="Rectangle 5"/>
          <p:cNvSpPr/>
          <p:nvPr/>
        </p:nvSpPr>
        <p:spPr>
          <a:xfrm>
            <a:off x="0" y="1108471"/>
            <a:ext cx="9144000" cy="83462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rgbClr val="E4C44E"/>
                </a:solidFill>
                <a:latin typeface="Arial" panose="020B0604020202020204" pitchFamily="34" charset="0"/>
                <a:cs typeface="Arial" panose="020B0604020202020204" pitchFamily="34" charset="0"/>
              </a:rPr>
              <a:t>Sickle Cell Retinopathy</a:t>
            </a:r>
          </a:p>
        </p:txBody>
      </p:sp>
      <p:pic>
        <p:nvPicPr>
          <p:cNvPr id="4" name="Picture 3" descr="A coral in the water&#10;&#10;Description generated with high confidence">
            <a:extLst>
              <a:ext uri="{FF2B5EF4-FFF2-40B4-BE49-F238E27FC236}">
                <a16:creationId xmlns:a16="http://schemas.microsoft.com/office/drawing/2014/main" id="{68E2FE8D-2BBC-4200-99E2-9C729BF5A3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5672" y="1943101"/>
            <a:ext cx="1748329" cy="2075504"/>
          </a:xfrm>
          <a:prstGeom prst="rect">
            <a:avLst/>
          </a:prstGeom>
        </p:spPr>
      </p:pic>
      <p:pic>
        <p:nvPicPr>
          <p:cNvPr id="11" name="Picture 10" descr="A picture containing outdoor&#10;&#10;Description generated with high confidence">
            <a:extLst>
              <a:ext uri="{FF2B5EF4-FFF2-40B4-BE49-F238E27FC236}">
                <a16:creationId xmlns:a16="http://schemas.microsoft.com/office/drawing/2014/main" id="{BAD8E55C-1C00-406A-B775-907A5B1FCE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319" y="4154687"/>
            <a:ext cx="2287174" cy="1630105"/>
          </a:xfrm>
          <a:prstGeom prst="rect">
            <a:avLst/>
          </a:prstGeom>
        </p:spPr>
      </p:pic>
    </p:spTree>
    <p:extLst>
      <p:ext uri="{BB962C8B-B14F-4D97-AF65-F5344CB8AC3E}">
        <p14:creationId xmlns:p14="http://schemas.microsoft.com/office/powerpoint/2010/main" val="42019560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lumMod val="95000"/>
                  </a:schemeClr>
                </a:solidFill>
              </a:rPr>
              <a:t>OCT Angiography</a:t>
            </a:r>
          </a:p>
        </p:txBody>
      </p:sp>
      <p:sp>
        <p:nvSpPr>
          <p:cNvPr id="3" name="Content Placeholder 2"/>
          <p:cNvSpPr>
            <a:spLocks noGrp="1"/>
          </p:cNvSpPr>
          <p:nvPr>
            <p:ph idx="1"/>
          </p:nvPr>
        </p:nvSpPr>
        <p:spPr>
          <a:xfrm>
            <a:off x="457200" y="1371600"/>
            <a:ext cx="8229600" cy="5334000"/>
          </a:xfrm>
        </p:spPr>
        <p:txBody>
          <a:bodyPr>
            <a:normAutofit lnSpcReduction="10000"/>
          </a:bodyPr>
          <a:lstStyle/>
          <a:p>
            <a:r>
              <a:rPr lang="en-US" dirty="0">
                <a:solidFill>
                  <a:schemeClr val="bg1">
                    <a:lumMod val="95000"/>
                  </a:schemeClr>
                </a:solidFill>
              </a:rPr>
              <a:t>Disadvantages versus FA</a:t>
            </a:r>
          </a:p>
          <a:p>
            <a:pPr lvl="1"/>
            <a:r>
              <a:rPr lang="en-US" dirty="0">
                <a:solidFill>
                  <a:schemeClr val="bg1">
                    <a:lumMod val="95000"/>
                  </a:schemeClr>
                </a:solidFill>
              </a:rPr>
              <a:t>Subject to artifact, especially motion artifact</a:t>
            </a:r>
          </a:p>
          <a:p>
            <a:pPr lvl="1"/>
            <a:r>
              <a:rPr lang="en-US" dirty="0">
                <a:solidFill>
                  <a:schemeClr val="bg1">
                    <a:lumMod val="95000"/>
                  </a:schemeClr>
                </a:solidFill>
              </a:rPr>
              <a:t>Possibly more susceptible to media opacity</a:t>
            </a:r>
          </a:p>
          <a:p>
            <a:pPr lvl="1"/>
            <a:r>
              <a:rPr lang="en-US" dirty="0">
                <a:solidFill>
                  <a:schemeClr val="bg1">
                    <a:lumMod val="95000"/>
                  </a:schemeClr>
                </a:solidFill>
              </a:rPr>
              <a:t>Scans take several seconds (vs. fraction of a second for an individual frame of FA)</a:t>
            </a:r>
          </a:p>
          <a:p>
            <a:pPr lvl="1"/>
            <a:r>
              <a:rPr lang="en-US" dirty="0">
                <a:solidFill>
                  <a:schemeClr val="bg1">
                    <a:lumMod val="95000"/>
                  </a:schemeClr>
                </a:solidFill>
              </a:rPr>
              <a:t>Does not include information regarding flow (e.g. does not evaluate filling times)</a:t>
            </a:r>
          </a:p>
          <a:p>
            <a:pPr lvl="1"/>
            <a:r>
              <a:rPr lang="en-US" dirty="0">
                <a:solidFill>
                  <a:schemeClr val="bg1">
                    <a:lumMod val="95000"/>
                  </a:schemeClr>
                </a:solidFill>
              </a:rPr>
              <a:t>Does not evaluate leakage</a:t>
            </a:r>
          </a:p>
          <a:p>
            <a:pPr lvl="1"/>
            <a:r>
              <a:rPr lang="en-US" dirty="0">
                <a:solidFill>
                  <a:schemeClr val="bg1">
                    <a:lumMod val="95000"/>
                  </a:schemeClr>
                </a:solidFill>
              </a:rPr>
              <a:t>Several current limitations to OCT-A, including compromise between noise vs. resolution, detail vs. scan area</a:t>
            </a:r>
          </a:p>
        </p:txBody>
      </p:sp>
    </p:spTree>
    <p:extLst>
      <p:ext uri="{BB962C8B-B14F-4D97-AF65-F5344CB8AC3E}">
        <p14:creationId xmlns:p14="http://schemas.microsoft.com/office/powerpoint/2010/main" val="137163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209800" y="1066800"/>
            <a:ext cx="6400800" cy="4191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C:\Users\ihan5\Documents\Research\Sickle\Dr Scott-4.30.15\Brittney Ibeawuchi\72187312_Ibeawuchi_Brittney_T_5893_Angio Retina_OD_2015-04-21_14-28-34_F_1985-11-05_Enface_304x304_Superficial.png"/>
          <p:cNvPicPr>
            <a:picLocks noChangeAspect="1" noChangeArrowheads="1"/>
          </p:cNvPicPr>
          <p:nvPr/>
        </p:nvPicPr>
        <p:blipFill>
          <a:blip r:embed="rId2" cstate="email"/>
          <a:srcRect/>
          <a:stretch>
            <a:fillRect/>
          </a:stretch>
        </p:blipFill>
        <p:spPr bwMode="auto">
          <a:xfrm>
            <a:off x="2286000" y="3200400"/>
            <a:ext cx="1981200" cy="1981200"/>
          </a:xfrm>
          <a:prstGeom prst="rect">
            <a:avLst/>
          </a:prstGeom>
          <a:noFill/>
          <a:ln w="9525">
            <a:noFill/>
            <a:miter lim="800000"/>
            <a:headEnd/>
            <a:tailEnd/>
          </a:ln>
        </p:spPr>
      </p:pic>
      <p:pic>
        <p:nvPicPr>
          <p:cNvPr id="5" name="Picture 5" descr="C:\Users\ihan5\Documents\Research\Sickle\Dr Scott-4.30.15\Brittney Ibeawuchi\72187312_Ibeawuchi_Brittney_T_5893_Angio Retina_OD_2015-04-21_14-30-18_F_1985-11-05_Enface_304x304_Choroid Cap.png"/>
          <p:cNvPicPr>
            <a:picLocks noChangeAspect="1" noChangeArrowheads="1"/>
          </p:cNvPicPr>
          <p:nvPr/>
        </p:nvPicPr>
        <p:blipFill>
          <a:blip r:embed="rId3" cstate="email"/>
          <a:srcRect/>
          <a:stretch>
            <a:fillRect/>
          </a:stretch>
        </p:blipFill>
        <p:spPr bwMode="auto">
          <a:xfrm>
            <a:off x="6553200" y="3200400"/>
            <a:ext cx="1981200" cy="1981200"/>
          </a:xfrm>
          <a:prstGeom prst="rect">
            <a:avLst/>
          </a:prstGeom>
          <a:noFill/>
          <a:ln w="9525">
            <a:noFill/>
            <a:miter lim="800000"/>
            <a:headEnd/>
            <a:tailEnd/>
          </a:ln>
        </p:spPr>
      </p:pic>
      <p:pic>
        <p:nvPicPr>
          <p:cNvPr id="6" name="Picture 6" descr="C:\Users\ihan5\Documents\Research\Sickle\Dr Scott-4.30.15\Brittney Ibeawuchi\72187312_Ibeawuchi_Brittney_T_5893_Angio Retina_OD_2015-04-21_14-28-34_F_1985-11-05_Enface_304x304_Deep.png"/>
          <p:cNvPicPr>
            <a:picLocks noChangeAspect="1" noChangeArrowheads="1"/>
          </p:cNvPicPr>
          <p:nvPr/>
        </p:nvPicPr>
        <p:blipFill>
          <a:blip r:embed="rId4" cstate="email"/>
          <a:srcRect/>
          <a:stretch>
            <a:fillRect/>
          </a:stretch>
        </p:blipFill>
        <p:spPr bwMode="auto">
          <a:xfrm>
            <a:off x="4419600" y="3200400"/>
            <a:ext cx="1981200" cy="1981200"/>
          </a:xfrm>
          <a:prstGeom prst="rect">
            <a:avLst/>
          </a:prstGeom>
          <a:noFill/>
          <a:ln w="9525">
            <a:noFill/>
            <a:miter lim="800000"/>
            <a:headEnd/>
            <a:tailEnd/>
          </a:ln>
        </p:spPr>
      </p:pic>
      <p:pic>
        <p:nvPicPr>
          <p:cNvPr id="7" name="Picture 2" descr="C:\Users\Ian\Documents\Wilmer\Research\Sickle Retinopathy\Dr Scott-5.1.15\2-Brittney Ibeawuchi\bi1od-nl.jpg"/>
          <p:cNvPicPr>
            <a:picLocks noChangeAspect="1" noChangeArrowheads="1"/>
          </p:cNvPicPr>
          <p:nvPr/>
        </p:nvPicPr>
        <p:blipFill>
          <a:blip r:embed="rId5" cstate="email"/>
          <a:srcRect/>
          <a:stretch>
            <a:fillRect/>
          </a:stretch>
        </p:blipFill>
        <p:spPr bwMode="auto">
          <a:xfrm>
            <a:off x="2286000" y="1143000"/>
            <a:ext cx="1981200" cy="1981200"/>
          </a:xfrm>
          <a:prstGeom prst="rect">
            <a:avLst/>
          </a:prstGeom>
          <a:noFill/>
          <a:ln w="9525">
            <a:noFill/>
            <a:miter lim="800000"/>
            <a:headEnd/>
            <a:tailEnd/>
          </a:ln>
        </p:spPr>
      </p:pic>
      <p:pic>
        <p:nvPicPr>
          <p:cNvPr id="8" name="Picture 2" descr="C:\Users\Ian\Documents\Wilmer\Research\Sickle Retinopathy\Dr Scott-5.1.15\2-Brittney Ibeawuchi\bi1od-nl.jpg"/>
          <p:cNvPicPr>
            <a:picLocks noChangeAspect="1" noChangeArrowheads="1"/>
          </p:cNvPicPr>
          <p:nvPr/>
        </p:nvPicPr>
        <p:blipFill>
          <a:blip r:embed="rId6" cstate="email"/>
          <a:srcRect/>
          <a:stretch>
            <a:fillRect/>
          </a:stretch>
        </p:blipFill>
        <p:spPr bwMode="auto">
          <a:xfrm>
            <a:off x="4419600" y="1219200"/>
            <a:ext cx="4114800" cy="1828800"/>
          </a:xfrm>
          <a:prstGeom prst="rect">
            <a:avLst/>
          </a:prstGeom>
          <a:noFill/>
          <a:ln w="9525">
            <a:noFill/>
            <a:miter lim="800000"/>
            <a:headEnd/>
            <a:tailEnd/>
          </a:ln>
        </p:spPr>
      </p:pic>
      <p:sp>
        <p:nvSpPr>
          <p:cNvPr id="9" name="TextBox 11"/>
          <p:cNvSpPr txBox="1">
            <a:spLocks noChangeArrowheads="1"/>
          </p:cNvSpPr>
          <p:nvPr/>
        </p:nvSpPr>
        <p:spPr bwMode="auto">
          <a:xfrm>
            <a:off x="3810000" y="1219200"/>
            <a:ext cx="317500" cy="369888"/>
          </a:xfrm>
          <a:prstGeom prst="rect">
            <a:avLst/>
          </a:prstGeom>
          <a:noFill/>
          <a:ln w="9525">
            <a:noFill/>
            <a:miter lim="800000"/>
            <a:headEnd/>
            <a:tailEnd/>
          </a:ln>
        </p:spPr>
        <p:txBody>
          <a:bodyPr wrap="none">
            <a:spAutoFit/>
          </a:bodyPr>
          <a:lstStyle/>
          <a:p>
            <a:r>
              <a:rPr lang="en-US">
                <a:solidFill>
                  <a:schemeClr val="bg1"/>
                </a:solidFill>
                <a:latin typeface="Calibri" pitchFamily="34" charset="0"/>
              </a:rPr>
              <a:t>A</a:t>
            </a:r>
          </a:p>
        </p:txBody>
      </p:sp>
      <p:sp>
        <p:nvSpPr>
          <p:cNvPr id="10" name="TextBox 12"/>
          <p:cNvSpPr txBox="1">
            <a:spLocks noChangeArrowheads="1"/>
          </p:cNvSpPr>
          <p:nvPr/>
        </p:nvSpPr>
        <p:spPr bwMode="auto">
          <a:xfrm>
            <a:off x="8153400" y="1219200"/>
            <a:ext cx="309563" cy="369888"/>
          </a:xfrm>
          <a:prstGeom prst="rect">
            <a:avLst/>
          </a:prstGeom>
          <a:noFill/>
          <a:ln w="9525">
            <a:noFill/>
            <a:miter lim="800000"/>
            <a:headEnd/>
            <a:tailEnd/>
          </a:ln>
        </p:spPr>
        <p:txBody>
          <a:bodyPr wrap="none">
            <a:spAutoFit/>
          </a:bodyPr>
          <a:lstStyle/>
          <a:p>
            <a:r>
              <a:rPr lang="en-US">
                <a:solidFill>
                  <a:schemeClr val="bg1"/>
                </a:solidFill>
                <a:latin typeface="Calibri" pitchFamily="34" charset="0"/>
              </a:rPr>
              <a:t>B</a:t>
            </a:r>
          </a:p>
        </p:txBody>
      </p:sp>
      <p:sp>
        <p:nvSpPr>
          <p:cNvPr id="11" name="TextBox 13"/>
          <p:cNvSpPr txBox="1">
            <a:spLocks noChangeArrowheads="1"/>
          </p:cNvSpPr>
          <p:nvPr/>
        </p:nvSpPr>
        <p:spPr bwMode="auto">
          <a:xfrm>
            <a:off x="3886200" y="3200400"/>
            <a:ext cx="307975" cy="369888"/>
          </a:xfrm>
          <a:prstGeom prst="rect">
            <a:avLst/>
          </a:prstGeom>
          <a:noFill/>
          <a:ln w="9525">
            <a:noFill/>
            <a:miter lim="800000"/>
            <a:headEnd/>
            <a:tailEnd/>
          </a:ln>
        </p:spPr>
        <p:txBody>
          <a:bodyPr wrap="none">
            <a:spAutoFit/>
          </a:bodyPr>
          <a:lstStyle/>
          <a:p>
            <a:r>
              <a:rPr lang="en-US">
                <a:solidFill>
                  <a:schemeClr val="bg1"/>
                </a:solidFill>
                <a:latin typeface="Calibri" pitchFamily="34" charset="0"/>
              </a:rPr>
              <a:t>C</a:t>
            </a:r>
          </a:p>
        </p:txBody>
      </p:sp>
      <p:sp>
        <p:nvSpPr>
          <p:cNvPr id="12" name="TextBox 14"/>
          <p:cNvSpPr txBox="1">
            <a:spLocks noChangeArrowheads="1"/>
          </p:cNvSpPr>
          <p:nvPr/>
        </p:nvSpPr>
        <p:spPr bwMode="auto">
          <a:xfrm>
            <a:off x="6019800" y="3200400"/>
            <a:ext cx="327025" cy="369888"/>
          </a:xfrm>
          <a:prstGeom prst="rect">
            <a:avLst/>
          </a:prstGeom>
          <a:noFill/>
          <a:ln w="9525">
            <a:noFill/>
            <a:miter lim="800000"/>
            <a:headEnd/>
            <a:tailEnd/>
          </a:ln>
        </p:spPr>
        <p:txBody>
          <a:bodyPr wrap="none">
            <a:spAutoFit/>
          </a:bodyPr>
          <a:lstStyle/>
          <a:p>
            <a:r>
              <a:rPr lang="en-US">
                <a:solidFill>
                  <a:schemeClr val="bg1"/>
                </a:solidFill>
                <a:latin typeface="Calibri" pitchFamily="34" charset="0"/>
              </a:rPr>
              <a:t>D</a:t>
            </a:r>
          </a:p>
        </p:txBody>
      </p:sp>
      <p:sp>
        <p:nvSpPr>
          <p:cNvPr id="13" name="TextBox 15"/>
          <p:cNvSpPr txBox="1">
            <a:spLocks noChangeArrowheads="1"/>
          </p:cNvSpPr>
          <p:nvPr/>
        </p:nvSpPr>
        <p:spPr bwMode="auto">
          <a:xfrm>
            <a:off x="8153400" y="3200400"/>
            <a:ext cx="296863" cy="369888"/>
          </a:xfrm>
          <a:prstGeom prst="rect">
            <a:avLst/>
          </a:prstGeom>
          <a:noFill/>
          <a:ln w="9525">
            <a:noFill/>
            <a:miter lim="800000"/>
            <a:headEnd/>
            <a:tailEnd/>
          </a:ln>
        </p:spPr>
        <p:txBody>
          <a:bodyPr wrap="none">
            <a:spAutoFit/>
          </a:bodyPr>
          <a:lstStyle/>
          <a:p>
            <a:r>
              <a:rPr lang="en-US">
                <a:solidFill>
                  <a:schemeClr val="bg1"/>
                </a:solidFill>
                <a:latin typeface="Calibri" pitchFamily="34" charset="0"/>
              </a:rPr>
              <a:t>E</a:t>
            </a:r>
          </a:p>
        </p:txBody>
      </p:sp>
      <p:sp>
        <p:nvSpPr>
          <p:cNvPr id="15" name="TextBox 14"/>
          <p:cNvSpPr txBox="1"/>
          <p:nvPr/>
        </p:nvSpPr>
        <p:spPr>
          <a:xfrm>
            <a:off x="76200" y="1066800"/>
            <a:ext cx="2140458" cy="1938992"/>
          </a:xfrm>
          <a:prstGeom prst="rect">
            <a:avLst/>
          </a:prstGeom>
          <a:noFill/>
        </p:spPr>
        <p:txBody>
          <a:bodyPr wrap="none" rtlCol="0">
            <a:spAutoFit/>
          </a:bodyPr>
          <a:lstStyle/>
          <a:p>
            <a:r>
              <a:rPr lang="en-US" sz="2400" u="sng" dirty="0">
                <a:solidFill>
                  <a:schemeClr val="bg1"/>
                </a:solidFill>
              </a:rPr>
              <a:t>Case 2</a:t>
            </a:r>
          </a:p>
          <a:p>
            <a:r>
              <a:rPr lang="en-US" sz="2400" dirty="0">
                <a:solidFill>
                  <a:schemeClr val="bg1"/>
                </a:solidFill>
              </a:rPr>
              <a:t>29F</a:t>
            </a:r>
          </a:p>
          <a:p>
            <a:r>
              <a:rPr lang="en-US" sz="2400" dirty="0" err="1">
                <a:solidFill>
                  <a:schemeClr val="bg1"/>
                </a:solidFill>
              </a:rPr>
              <a:t>Hb</a:t>
            </a:r>
            <a:r>
              <a:rPr lang="en-US" sz="2400" dirty="0">
                <a:solidFill>
                  <a:schemeClr val="bg1"/>
                </a:solidFill>
              </a:rPr>
              <a:t> SS</a:t>
            </a:r>
          </a:p>
          <a:p>
            <a:r>
              <a:rPr lang="en-US" sz="2400" dirty="0">
                <a:solidFill>
                  <a:schemeClr val="bg1"/>
                </a:solidFill>
              </a:rPr>
              <a:t>20/20 OU</a:t>
            </a:r>
          </a:p>
          <a:p>
            <a:r>
              <a:rPr lang="en-US" sz="2400" dirty="0">
                <a:solidFill>
                  <a:schemeClr val="bg1"/>
                </a:solidFill>
              </a:rPr>
              <a:t>No retinopathy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0"/>
            <a:ext cx="3886200" cy="6818313"/>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 name="Picture 2" descr="C:\Users\Ian\Documents\Wilmer\Research\Sickle Retinopathy\Dr Scott-5.1.15\3-Daniel Oliver\do3od-nl.jpg"/>
          <p:cNvPicPr>
            <a:picLocks noChangeAspect="1" noChangeArrowheads="1"/>
          </p:cNvPicPr>
          <p:nvPr/>
        </p:nvPicPr>
        <p:blipFill>
          <a:blip r:embed="rId2" cstate="email"/>
          <a:srcRect/>
          <a:stretch>
            <a:fillRect/>
          </a:stretch>
        </p:blipFill>
        <p:spPr bwMode="auto">
          <a:xfrm>
            <a:off x="3124200" y="66675"/>
            <a:ext cx="1600200" cy="1600200"/>
          </a:xfrm>
          <a:prstGeom prst="rect">
            <a:avLst/>
          </a:prstGeom>
          <a:noFill/>
          <a:ln w="9525">
            <a:noFill/>
            <a:miter lim="800000"/>
            <a:headEnd/>
            <a:tailEnd/>
          </a:ln>
        </p:spPr>
      </p:pic>
      <p:pic>
        <p:nvPicPr>
          <p:cNvPr id="4" name="Picture 3" descr="C:\Users\ihan5\Documents\Research\Sickle\Dr Scott-4.30.15\Daniel Oliver\32491856_Oliver_Daniel_P_5890_Angio Retina_OD_2015-03-31_15-35-59_M_1990-12-17_Enface_304x304_Superficial.png"/>
          <p:cNvPicPr>
            <a:picLocks noChangeAspect="1" noChangeArrowheads="1"/>
          </p:cNvPicPr>
          <p:nvPr/>
        </p:nvPicPr>
        <p:blipFill>
          <a:blip r:embed="rId3" cstate="email"/>
          <a:srcRect/>
          <a:stretch>
            <a:fillRect/>
          </a:stretch>
        </p:blipFill>
        <p:spPr bwMode="auto">
          <a:xfrm>
            <a:off x="3124200" y="1743075"/>
            <a:ext cx="1600200" cy="1600200"/>
          </a:xfrm>
          <a:prstGeom prst="rect">
            <a:avLst/>
          </a:prstGeom>
          <a:noFill/>
          <a:ln w="9525">
            <a:noFill/>
            <a:miter lim="800000"/>
            <a:headEnd/>
            <a:tailEnd/>
          </a:ln>
        </p:spPr>
      </p:pic>
      <p:pic>
        <p:nvPicPr>
          <p:cNvPr id="5" name="Picture 4" descr="C:\Users\ihan5\Documents\Research\Sickle\Dr Scott-4.30.15\Daniel Oliver\32491856_Oliver_Daniel_P_5890_Angio Retina_OD_2015-03-31_15-35-59_M_1990-12-17_Enface_304x304_Choroid Cap.png"/>
          <p:cNvPicPr>
            <a:picLocks noChangeAspect="1" noChangeArrowheads="1"/>
          </p:cNvPicPr>
          <p:nvPr/>
        </p:nvPicPr>
        <p:blipFill>
          <a:blip r:embed="rId4" cstate="email"/>
          <a:srcRect/>
          <a:stretch>
            <a:fillRect/>
          </a:stretch>
        </p:blipFill>
        <p:spPr bwMode="auto">
          <a:xfrm>
            <a:off x="3124200" y="5095875"/>
            <a:ext cx="1600200" cy="1600200"/>
          </a:xfrm>
          <a:prstGeom prst="rect">
            <a:avLst/>
          </a:prstGeom>
          <a:noFill/>
          <a:ln w="9525">
            <a:noFill/>
            <a:miter lim="800000"/>
            <a:headEnd/>
            <a:tailEnd/>
          </a:ln>
        </p:spPr>
      </p:pic>
      <p:pic>
        <p:nvPicPr>
          <p:cNvPr id="6" name="Picture 5" descr="C:\Users\ihan5\Documents\Research\Sickle\Dr Scott-4.30.15\Daniel Oliver\32491856_Oliver_Daniel_P_5890_Angio Retina_OD_2015-03-31_15-35-59_M_1990-12-17_Enface_304x304_Deep.png"/>
          <p:cNvPicPr>
            <a:picLocks noChangeAspect="1" noChangeArrowheads="1"/>
          </p:cNvPicPr>
          <p:nvPr/>
        </p:nvPicPr>
        <p:blipFill>
          <a:blip r:embed="rId5" cstate="email"/>
          <a:srcRect/>
          <a:stretch>
            <a:fillRect/>
          </a:stretch>
        </p:blipFill>
        <p:spPr bwMode="auto">
          <a:xfrm>
            <a:off x="3124200" y="3419475"/>
            <a:ext cx="1600200" cy="1600200"/>
          </a:xfrm>
          <a:prstGeom prst="rect">
            <a:avLst/>
          </a:prstGeom>
          <a:noFill/>
          <a:ln w="9525">
            <a:noFill/>
            <a:miter lim="800000"/>
            <a:headEnd/>
            <a:tailEnd/>
          </a:ln>
        </p:spPr>
      </p:pic>
      <p:sp>
        <p:nvSpPr>
          <p:cNvPr id="7" name="TextBox 1"/>
          <p:cNvSpPr txBox="1">
            <a:spLocks noChangeArrowheads="1"/>
          </p:cNvSpPr>
          <p:nvPr/>
        </p:nvSpPr>
        <p:spPr bwMode="auto">
          <a:xfrm>
            <a:off x="4244975" y="66675"/>
            <a:ext cx="479425" cy="369888"/>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OD</a:t>
            </a:r>
          </a:p>
        </p:txBody>
      </p:sp>
      <p:pic>
        <p:nvPicPr>
          <p:cNvPr id="8" name="Picture 3" descr="C:\Users\ihan5\Documents\Research\Sickle\Dr Scott-4.30.15\Daniel Oliver\32491856_Oliver_Daniel_P_5890_Angio Retina_OS_2015-03-31_15-37-15_M_1990-12-17_Enface_304x304_Superficial.png"/>
          <p:cNvPicPr>
            <a:picLocks noChangeAspect="1" noChangeArrowheads="1"/>
          </p:cNvPicPr>
          <p:nvPr/>
        </p:nvPicPr>
        <p:blipFill>
          <a:blip r:embed="rId6" cstate="email"/>
          <a:srcRect/>
          <a:stretch>
            <a:fillRect/>
          </a:stretch>
        </p:blipFill>
        <p:spPr bwMode="auto">
          <a:xfrm>
            <a:off x="4800600" y="1743075"/>
            <a:ext cx="1600200" cy="1600200"/>
          </a:xfrm>
          <a:prstGeom prst="rect">
            <a:avLst/>
          </a:prstGeom>
          <a:noFill/>
          <a:ln w="9525">
            <a:noFill/>
            <a:miter lim="800000"/>
            <a:headEnd/>
            <a:tailEnd/>
          </a:ln>
        </p:spPr>
      </p:pic>
      <p:pic>
        <p:nvPicPr>
          <p:cNvPr id="9" name="Picture 4" descr="C:\Users\ihan5\Documents\Research\Sickle\Dr Scott-4.30.15\Daniel Oliver\32491856_Oliver_Daniel_P_5890_Angio Retina_OS_2015-03-31_15-37-15_M_1990-12-17_Enface_304x304_Choroid Cap.png"/>
          <p:cNvPicPr>
            <a:picLocks noChangeAspect="1" noChangeArrowheads="1"/>
          </p:cNvPicPr>
          <p:nvPr/>
        </p:nvPicPr>
        <p:blipFill>
          <a:blip r:embed="rId7" cstate="email"/>
          <a:srcRect/>
          <a:stretch>
            <a:fillRect/>
          </a:stretch>
        </p:blipFill>
        <p:spPr bwMode="auto">
          <a:xfrm>
            <a:off x="4800600" y="5095875"/>
            <a:ext cx="1600200" cy="1600200"/>
          </a:xfrm>
          <a:prstGeom prst="rect">
            <a:avLst/>
          </a:prstGeom>
          <a:noFill/>
          <a:ln w="9525">
            <a:noFill/>
            <a:miter lim="800000"/>
            <a:headEnd/>
            <a:tailEnd/>
          </a:ln>
        </p:spPr>
      </p:pic>
      <p:pic>
        <p:nvPicPr>
          <p:cNvPr id="10" name="Picture 5" descr="C:\Users\ihan5\Documents\Research\Sickle\Dr Scott-4.30.15\Daniel Oliver\32491856_Oliver_Daniel_P_5890_Angio Retina_OS_2015-03-31_15-37-15_M_1990-12-17_Enface_304x304_Deep.png"/>
          <p:cNvPicPr>
            <a:picLocks noChangeAspect="1" noChangeArrowheads="1"/>
          </p:cNvPicPr>
          <p:nvPr/>
        </p:nvPicPr>
        <p:blipFill>
          <a:blip r:embed="rId8" cstate="email"/>
          <a:srcRect/>
          <a:stretch>
            <a:fillRect/>
          </a:stretch>
        </p:blipFill>
        <p:spPr bwMode="auto">
          <a:xfrm>
            <a:off x="4800600" y="3419475"/>
            <a:ext cx="1600200" cy="1600200"/>
          </a:xfrm>
          <a:prstGeom prst="rect">
            <a:avLst/>
          </a:prstGeom>
          <a:noFill/>
          <a:ln w="9525">
            <a:noFill/>
            <a:miter lim="800000"/>
            <a:headEnd/>
            <a:tailEnd/>
          </a:ln>
        </p:spPr>
      </p:pic>
      <p:pic>
        <p:nvPicPr>
          <p:cNvPr id="11" name="Picture 2" descr="C:\Users\Ian\Documents\Wilmer\Research\Sickle Retinopathy\Dr Scott-5.1.15\3-Daniel Oliver\do1os-nl.jpg"/>
          <p:cNvPicPr>
            <a:picLocks noChangeAspect="1" noChangeArrowheads="1"/>
          </p:cNvPicPr>
          <p:nvPr/>
        </p:nvPicPr>
        <p:blipFill>
          <a:blip r:embed="rId9" cstate="email"/>
          <a:srcRect/>
          <a:stretch>
            <a:fillRect/>
          </a:stretch>
        </p:blipFill>
        <p:spPr bwMode="auto">
          <a:xfrm>
            <a:off x="4800600" y="66675"/>
            <a:ext cx="1600200" cy="1600200"/>
          </a:xfrm>
          <a:prstGeom prst="rect">
            <a:avLst/>
          </a:prstGeom>
          <a:noFill/>
          <a:ln w="9525">
            <a:noFill/>
            <a:miter lim="800000"/>
            <a:headEnd/>
            <a:tailEnd/>
          </a:ln>
        </p:spPr>
      </p:pic>
      <p:sp>
        <p:nvSpPr>
          <p:cNvPr id="12" name="TextBox 15"/>
          <p:cNvSpPr txBox="1">
            <a:spLocks noChangeArrowheads="1"/>
          </p:cNvSpPr>
          <p:nvPr/>
        </p:nvSpPr>
        <p:spPr bwMode="auto">
          <a:xfrm>
            <a:off x="2671763" y="77788"/>
            <a:ext cx="317500" cy="369887"/>
          </a:xfrm>
          <a:prstGeom prst="rect">
            <a:avLst/>
          </a:prstGeom>
          <a:noFill/>
          <a:ln w="9525">
            <a:noFill/>
            <a:miter lim="800000"/>
            <a:headEnd/>
            <a:tailEnd/>
          </a:ln>
        </p:spPr>
        <p:txBody>
          <a:bodyPr wrap="none">
            <a:spAutoFit/>
          </a:bodyPr>
          <a:lstStyle/>
          <a:p>
            <a:r>
              <a:rPr lang="en-US">
                <a:solidFill>
                  <a:schemeClr val="bg1"/>
                </a:solidFill>
                <a:latin typeface="Calibri" pitchFamily="34" charset="0"/>
              </a:rPr>
              <a:t>A</a:t>
            </a:r>
          </a:p>
        </p:txBody>
      </p:sp>
      <p:sp>
        <p:nvSpPr>
          <p:cNvPr id="13" name="TextBox 17"/>
          <p:cNvSpPr txBox="1">
            <a:spLocks noChangeArrowheads="1"/>
          </p:cNvSpPr>
          <p:nvPr/>
        </p:nvSpPr>
        <p:spPr bwMode="auto">
          <a:xfrm>
            <a:off x="2681288" y="1743075"/>
            <a:ext cx="309562" cy="369888"/>
          </a:xfrm>
          <a:prstGeom prst="rect">
            <a:avLst/>
          </a:prstGeom>
          <a:noFill/>
          <a:ln w="9525">
            <a:noFill/>
            <a:miter lim="800000"/>
            <a:headEnd/>
            <a:tailEnd/>
          </a:ln>
        </p:spPr>
        <p:txBody>
          <a:bodyPr wrap="none">
            <a:spAutoFit/>
          </a:bodyPr>
          <a:lstStyle/>
          <a:p>
            <a:r>
              <a:rPr lang="en-US">
                <a:solidFill>
                  <a:schemeClr val="bg1"/>
                </a:solidFill>
                <a:latin typeface="Calibri" pitchFamily="34" charset="0"/>
              </a:rPr>
              <a:t>B</a:t>
            </a:r>
          </a:p>
        </p:txBody>
      </p:sp>
      <p:sp>
        <p:nvSpPr>
          <p:cNvPr id="14" name="TextBox 18"/>
          <p:cNvSpPr txBox="1">
            <a:spLocks noChangeArrowheads="1"/>
          </p:cNvSpPr>
          <p:nvPr/>
        </p:nvSpPr>
        <p:spPr bwMode="auto">
          <a:xfrm>
            <a:off x="2667000" y="3429000"/>
            <a:ext cx="307975" cy="369888"/>
          </a:xfrm>
          <a:prstGeom prst="rect">
            <a:avLst/>
          </a:prstGeom>
          <a:noFill/>
          <a:ln w="9525">
            <a:noFill/>
            <a:miter lim="800000"/>
            <a:headEnd/>
            <a:tailEnd/>
          </a:ln>
        </p:spPr>
        <p:txBody>
          <a:bodyPr wrap="none">
            <a:spAutoFit/>
          </a:bodyPr>
          <a:lstStyle/>
          <a:p>
            <a:r>
              <a:rPr lang="en-US">
                <a:solidFill>
                  <a:schemeClr val="bg1"/>
                </a:solidFill>
                <a:latin typeface="Calibri" pitchFamily="34" charset="0"/>
              </a:rPr>
              <a:t>C</a:t>
            </a:r>
          </a:p>
        </p:txBody>
      </p:sp>
      <p:sp>
        <p:nvSpPr>
          <p:cNvPr id="15" name="TextBox 19"/>
          <p:cNvSpPr txBox="1">
            <a:spLocks noChangeArrowheads="1"/>
          </p:cNvSpPr>
          <p:nvPr/>
        </p:nvSpPr>
        <p:spPr bwMode="auto">
          <a:xfrm>
            <a:off x="2667000" y="5172075"/>
            <a:ext cx="327025" cy="369888"/>
          </a:xfrm>
          <a:prstGeom prst="rect">
            <a:avLst/>
          </a:prstGeom>
          <a:noFill/>
          <a:ln w="9525">
            <a:noFill/>
            <a:miter lim="800000"/>
            <a:headEnd/>
            <a:tailEnd/>
          </a:ln>
        </p:spPr>
        <p:txBody>
          <a:bodyPr wrap="none">
            <a:spAutoFit/>
          </a:bodyPr>
          <a:lstStyle/>
          <a:p>
            <a:r>
              <a:rPr lang="en-US">
                <a:solidFill>
                  <a:schemeClr val="bg1"/>
                </a:solidFill>
                <a:latin typeface="Calibri" pitchFamily="34" charset="0"/>
              </a:rPr>
              <a:t>D</a:t>
            </a:r>
          </a:p>
        </p:txBody>
      </p:sp>
      <p:sp>
        <p:nvSpPr>
          <p:cNvPr id="16" name="TextBox 20"/>
          <p:cNvSpPr txBox="1">
            <a:spLocks noChangeArrowheads="1"/>
          </p:cNvSpPr>
          <p:nvPr/>
        </p:nvSpPr>
        <p:spPr bwMode="auto">
          <a:xfrm>
            <a:off x="5867400" y="66675"/>
            <a:ext cx="442913" cy="369888"/>
          </a:xfrm>
          <a:prstGeom prst="rect">
            <a:avLst/>
          </a:prstGeom>
          <a:noFill/>
          <a:ln w="9525">
            <a:noFill/>
            <a:miter lim="800000"/>
            <a:headEnd/>
            <a:tailEnd/>
          </a:ln>
        </p:spPr>
        <p:txBody>
          <a:bodyPr wrap="none">
            <a:spAutoFit/>
          </a:bodyPr>
          <a:lstStyle/>
          <a:p>
            <a:r>
              <a:rPr lang="en-US">
                <a:solidFill>
                  <a:schemeClr val="bg1"/>
                </a:solidFill>
                <a:latin typeface="Calibri" pitchFamily="34" charset="0"/>
              </a:rPr>
              <a:t>OS</a:t>
            </a:r>
          </a:p>
        </p:txBody>
      </p:sp>
      <p:cxnSp>
        <p:nvCxnSpPr>
          <p:cNvPr id="17" name="Straight Connector 16"/>
          <p:cNvCxnSpPr/>
          <p:nvPr/>
        </p:nvCxnSpPr>
        <p:spPr>
          <a:xfrm>
            <a:off x="2667000" y="1697038"/>
            <a:ext cx="3886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674938" y="3381375"/>
            <a:ext cx="3886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663825" y="5054600"/>
            <a:ext cx="3886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665413" y="3381375"/>
            <a:ext cx="3886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33400" y="533400"/>
            <a:ext cx="1637051" cy="1938992"/>
          </a:xfrm>
          <a:prstGeom prst="rect">
            <a:avLst/>
          </a:prstGeom>
          <a:noFill/>
        </p:spPr>
        <p:txBody>
          <a:bodyPr wrap="none" rtlCol="0">
            <a:spAutoFit/>
          </a:bodyPr>
          <a:lstStyle/>
          <a:p>
            <a:r>
              <a:rPr lang="en-US" sz="2400" u="sng" dirty="0">
                <a:solidFill>
                  <a:schemeClr val="bg1"/>
                </a:solidFill>
              </a:rPr>
              <a:t>Case 3</a:t>
            </a:r>
          </a:p>
          <a:p>
            <a:r>
              <a:rPr lang="en-US" sz="2400" dirty="0">
                <a:solidFill>
                  <a:schemeClr val="bg1"/>
                </a:solidFill>
              </a:rPr>
              <a:t>24M</a:t>
            </a:r>
          </a:p>
          <a:p>
            <a:r>
              <a:rPr lang="en-US" sz="2400" dirty="0" err="1">
                <a:solidFill>
                  <a:schemeClr val="bg1"/>
                </a:solidFill>
              </a:rPr>
              <a:t>Hb</a:t>
            </a:r>
            <a:r>
              <a:rPr lang="en-US" sz="2400" dirty="0">
                <a:solidFill>
                  <a:schemeClr val="bg1"/>
                </a:solidFill>
              </a:rPr>
              <a:t> SS</a:t>
            </a:r>
          </a:p>
          <a:p>
            <a:r>
              <a:rPr lang="en-US" sz="2400" dirty="0">
                <a:solidFill>
                  <a:schemeClr val="bg1"/>
                </a:solidFill>
              </a:rPr>
              <a:t>20/20 OU</a:t>
            </a:r>
          </a:p>
          <a:p>
            <a:r>
              <a:rPr lang="en-US" sz="2400" dirty="0">
                <a:solidFill>
                  <a:schemeClr val="bg1"/>
                </a:solidFill>
              </a:rPr>
              <a:t>Stage III OU</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lumMod val="95000"/>
                  </a:schemeClr>
                </a:solidFill>
              </a:rPr>
              <a:t>Take Home Points</a:t>
            </a:r>
          </a:p>
        </p:txBody>
      </p:sp>
      <p:sp>
        <p:nvSpPr>
          <p:cNvPr id="3" name="Content Placeholder 2"/>
          <p:cNvSpPr>
            <a:spLocks noGrp="1"/>
          </p:cNvSpPr>
          <p:nvPr>
            <p:ph idx="1"/>
          </p:nvPr>
        </p:nvSpPr>
        <p:spPr>
          <a:xfrm>
            <a:off x="457200" y="1371600"/>
            <a:ext cx="8229600" cy="5334000"/>
          </a:xfrm>
        </p:spPr>
        <p:txBody>
          <a:bodyPr>
            <a:normAutofit fontScale="77500" lnSpcReduction="20000"/>
          </a:bodyPr>
          <a:lstStyle/>
          <a:p>
            <a:r>
              <a:rPr lang="en-US" dirty="0">
                <a:solidFill>
                  <a:schemeClr val="bg1">
                    <a:lumMod val="95000"/>
                  </a:schemeClr>
                </a:solidFill>
              </a:rPr>
              <a:t>Macular vascular abnormalities occur relatively frequently in sickle cell disease patients</a:t>
            </a:r>
          </a:p>
          <a:p>
            <a:r>
              <a:rPr lang="en-US" dirty="0">
                <a:solidFill>
                  <a:schemeClr val="bg1">
                    <a:lumMod val="95000"/>
                  </a:schemeClr>
                </a:solidFill>
              </a:rPr>
              <a:t>Macular thinning is common (44%) on SD-OCT of sickle cell patients</a:t>
            </a:r>
          </a:p>
          <a:p>
            <a:r>
              <a:rPr lang="en-US" dirty="0">
                <a:solidFill>
                  <a:schemeClr val="bg1">
                    <a:lumMod val="95000"/>
                  </a:schemeClr>
                </a:solidFill>
              </a:rPr>
              <a:t>Clinical exam or FA may not visualize vascular abnormalities in areas of thinning</a:t>
            </a:r>
          </a:p>
          <a:p>
            <a:r>
              <a:rPr lang="en-US" dirty="0">
                <a:solidFill>
                  <a:schemeClr val="bg1">
                    <a:lumMod val="95000"/>
                  </a:schemeClr>
                </a:solidFill>
              </a:rPr>
              <a:t>OCT-A shows dropout of the deep retinal plexus corresponding to areas of macular thinning</a:t>
            </a:r>
          </a:p>
          <a:p>
            <a:r>
              <a:rPr lang="en-US" dirty="0">
                <a:solidFill>
                  <a:schemeClr val="bg1">
                    <a:lumMod val="95000"/>
                  </a:schemeClr>
                </a:solidFill>
              </a:rPr>
              <a:t>OCT-A visualizes the deep retinal plexus better than FA and may provide a more sensitive method of identifying macular vascular abnormalities in sickle cell patients</a:t>
            </a:r>
          </a:p>
          <a:p>
            <a:r>
              <a:rPr lang="en-US" dirty="0">
                <a:solidFill>
                  <a:schemeClr val="bg1">
                    <a:lumMod val="95000"/>
                  </a:schemeClr>
                </a:solidFill>
              </a:rPr>
              <a:t>Further study is needed to determine the clinical significance of these findings and their relationship to sickle cell genotype, degree of systemic disease, severity of retinopathy</a:t>
            </a:r>
          </a:p>
          <a:p>
            <a:pPr>
              <a:buNone/>
            </a:pPr>
            <a:endParaRPr lang="en-US" dirty="0">
              <a:solidFill>
                <a:schemeClr val="bg1">
                  <a:lumMod val="95000"/>
                </a:schemeClr>
              </a:solidFill>
            </a:endParaRPr>
          </a:p>
          <a:p>
            <a:endParaRPr lang="en-US" dirty="0">
              <a:solidFill>
                <a:schemeClr val="bg1">
                  <a:lumMod val="95000"/>
                </a:schemeClr>
              </a:solidFill>
            </a:endParaRPr>
          </a:p>
        </p:txBody>
      </p:sp>
    </p:spTree>
    <p:extLst>
      <p:ext uri="{BB962C8B-B14F-4D97-AF65-F5344CB8AC3E}">
        <p14:creationId xmlns:p14="http://schemas.microsoft.com/office/powerpoint/2010/main" val="137163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905000"/>
            <a:ext cx="8229600" cy="4525963"/>
          </a:xfrm>
        </p:spPr>
        <p:txBody>
          <a:bodyPr/>
          <a:lstStyle/>
          <a:p>
            <a:pPr marL="0" indent="0" algn="ctr">
              <a:buNone/>
            </a:pPr>
            <a:r>
              <a:rPr lang="en-US" dirty="0">
                <a:solidFill>
                  <a:schemeClr val="bg1"/>
                </a:solidFill>
              </a:rPr>
              <a:t>Who will get sickle cell retinopathy? What systemic findings are associated with sickle cell retinopathy?</a:t>
            </a:r>
          </a:p>
        </p:txBody>
      </p:sp>
      <p:sp>
        <p:nvSpPr>
          <p:cNvPr id="5" name="Rectangle 4"/>
          <p:cNvSpPr/>
          <p:nvPr/>
        </p:nvSpPr>
        <p:spPr>
          <a:xfrm>
            <a:off x="8792" y="304800"/>
            <a:ext cx="9144000" cy="1096962"/>
          </a:xfrm>
          <a:prstGeom prst="rect">
            <a:avLst/>
          </a:prstGeom>
          <a:solidFill>
            <a:srgbClr val="671B13"/>
          </a:solidFill>
          <a:ln>
            <a:solidFill>
              <a:srgbClr val="662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Candara" pitchFamily="34" charset="0"/>
              </a:rPr>
              <a:t>Prevalence of Retinopathy in Patients with Sickle Cell Disease Study</a:t>
            </a:r>
          </a:p>
        </p:txBody>
      </p:sp>
      <p:sp>
        <p:nvSpPr>
          <p:cNvPr id="6" name="Rectangle 5"/>
          <p:cNvSpPr/>
          <p:nvPr/>
        </p:nvSpPr>
        <p:spPr>
          <a:xfrm>
            <a:off x="1066800" y="4267200"/>
            <a:ext cx="7467600" cy="1569660"/>
          </a:xfrm>
          <a:prstGeom prst="rect">
            <a:avLst/>
          </a:prstGeom>
        </p:spPr>
        <p:txBody>
          <a:bodyPr wrap="square">
            <a:spAutoFit/>
          </a:bodyPr>
          <a:lstStyle/>
          <a:p>
            <a:pPr algn="ctr"/>
            <a:r>
              <a:rPr lang="en-US" sz="2400" dirty="0">
                <a:solidFill>
                  <a:schemeClr val="bg1">
                    <a:lumMod val="95000"/>
                  </a:schemeClr>
                </a:solidFill>
              </a:rPr>
              <a:t>Study: Single center, retrospective, chart review of patients with known sickle cell disease diagnosis seen at the Johns Hopkins Sickle Cell Center for Adults (SCCA) from 2003 to 2015</a:t>
            </a:r>
          </a:p>
        </p:txBody>
      </p:sp>
    </p:spTree>
    <p:extLst>
      <p:ext uri="{BB962C8B-B14F-4D97-AF65-F5344CB8AC3E}">
        <p14:creationId xmlns:p14="http://schemas.microsoft.com/office/powerpoint/2010/main" val="35466933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329" t="8064" b="61042"/>
          <a:stretch/>
        </p:blipFill>
        <p:spPr>
          <a:xfrm>
            <a:off x="246842" y="1063229"/>
            <a:ext cx="8650316" cy="2228850"/>
          </a:xfrm>
        </p:spPr>
      </p:pic>
      <p:sp>
        <p:nvSpPr>
          <p:cNvPr id="5" name="Content Placeholder 2"/>
          <p:cNvSpPr txBox="1">
            <a:spLocks/>
          </p:cNvSpPr>
          <p:nvPr/>
        </p:nvSpPr>
        <p:spPr>
          <a:xfrm>
            <a:off x="228600" y="3371850"/>
            <a:ext cx="8686800" cy="3486150"/>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solidFill>
                  <a:schemeClr val="bg1">
                    <a:lumMod val="95000"/>
                  </a:schemeClr>
                </a:solidFill>
              </a:rPr>
              <a:t>Retrospective study in African-descent population in Paris, France</a:t>
            </a:r>
          </a:p>
          <a:p>
            <a:endParaRPr lang="en-US" sz="2400" dirty="0">
              <a:solidFill>
                <a:schemeClr val="bg1">
                  <a:lumMod val="95000"/>
                </a:schemeClr>
              </a:solidFill>
            </a:endParaRPr>
          </a:p>
          <a:p>
            <a:r>
              <a:rPr lang="en-US" sz="2400" dirty="0">
                <a:solidFill>
                  <a:schemeClr val="bg1">
                    <a:lumMod val="95000"/>
                  </a:schemeClr>
                </a:solidFill>
              </a:rPr>
              <a:t>Severity of retinopathy associated with SC genotype, low fetal hemoglobin, high hemoglobin, pulmonary and </a:t>
            </a:r>
            <a:r>
              <a:rPr lang="en-US" sz="2400" dirty="0" err="1">
                <a:solidFill>
                  <a:schemeClr val="bg1">
                    <a:lumMod val="95000"/>
                  </a:schemeClr>
                </a:solidFill>
              </a:rPr>
              <a:t>otic</a:t>
            </a:r>
            <a:r>
              <a:rPr lang="en-US" sz="2400" dirty="0">
                <a:solidFill>
                  <a:schemeClr val="bg1">
                    <a:lumMod val="95000"/>
                  </a:schemeClr>
                </a:solidFill>
              </a:rPr>
              <a:t> involvement</a:t>
            </a:r>
          </a:p>
          <a:p>
            <a:endParaRPr lang="en-US" sz="2400" dirty="0">
              <a:solidFill>
                <a:schemeClr val="bg1">
                  <a:lumMod val="95000"/>
                </a:schemeClr>
              </a:solidFill>
            </a:endParaRPr>
          </a:p>
          <a:p>
            <a:r>
              <a:rPr lang="en-US" sz="2400" dirty="0">
                <a:solidFill>
                  <a:schemeClr val="bg1">
                    <a:lumMod val="95000"/>
                  </a:schemeClr>
                </a:solidFill>
              </a:rPr>
              <a:t>Similar studies in Miami, FL; Kingston, Jamaica; Bamako, Mali</a:t>
            </a:r>
          </a:p>
        </p:txBody>
      </p:sp>
    </p:spTree>
    <p:extLst>
      <p:ext uri="{BB962C8B-B14F-4D97-AF65-F5344CB8AC3E}">
        <p14:creationId xmlns:p14="http://schemas.microsoft.com/office/powerpoint/2010/main" val="27728901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0"/>
            <a:ext cx="8686800" cy="3486150"/>
          </a:xfrm>
        </p:spPr>
        <p:txBody>
          <a:bodyPr>
            <a:normAutofit fontScale="85000" lnSpcReduction="20000"/>
          </a:bodyPr>
          <a:lstStyle/>
          <a:p>
            <a:r>
              <a:rPr lang="en-US" dirty="0">
                <a:solidFill>
                  <a:schemeClr val="bg1">
                    <a:lumMod val="95000"/>
                  </a:schemeClr>
                </a:solidFill>
              </a:rPr>
              <a:t>Single center, retrospective, chart review</a:t>
            </a:r>
          </a:p>
          <a:p>
            <a:r>
              <a:rPr lang="en-US" dirty="0">
                <a:solidFill>
                  <a:schemeClr val="bg1">
                    <a:lumMod val="95000"/>
                  </a:schemeClr>
                </a:solidFill>
              </a:rPr>
              <a:t>Patients with known sickle cell disease diagnosis seen at the Johns Hopkins Sickle Cell Center for Adults (SCCA)</a:t>
            </a:r>
          </a:p>
          <a:p>
            <a:pPr lvl="1"/>
            <a:r>
              <a:rPr lang="en-US" dirty="0">
                <a:solidFill>
                  <a:schemeClr val="bg1">
                    <a:lumMod val="95000"/>
                  </a:schemeClr>
                </a:solidFill>
              </a:rPr>
              <a:t>Patient list generated from SCCA </a:t>
            </a:r>
            <a:r>
              <a:rPr lang="en-US" dirty="0" err="1">
                <a:solidFill>
                  <a:schemeClr val="bg1">
                    <a:lumMod val="95000"/>
                  </a:schemeClr>
                </a:solidFill>
              </a:rPr>
              <a:t>REDCap</a:t>
            </a:r>
            <a:r>
              <a:rPr lang="en-US" dirty="0">
                <a:solidFill>
                  <a:schemeClr val="bg1">
                    <a:lumMod val="95000"/>
                  </a:schemeClr>
                </a:solidFill>
              </a:rPr>
              <a:t> database</a:t>
            </a:r>
          </a:p>
          <a:p>
            <a:pPr lvl="1"/>
            <a:r>
              <a:rPr lang="en-US" dirty="0">
                <a:solidFill>
                  <a:schemeClr val="bg1">
                    <a:lumMod val="95000"/>
                  </a:schemeClr>
                </a:solidFill>
              </a:rPr>
              <a:t>Of those, patients with baseline hematology visit between 1/1/2003 and 12/31/2015 (n = 1810)</a:t>
            </a:r>
          </a:p>
          <a:p>
            <a:pPr lvl="1"/>
            <a:r>
              <a:rPr lang="en-US" dirty="0">
                <a:solidFill>
                  <a:schemeClr val="bg1">
                    <a:lumMod val="95000"/>
                  </a:schemeClr>
                </a:solidFill>
              </a:rPr>
              <a:t>Of those, patients with a retina visit prior to 12/31/2015 (n = 296)</a:t>
            </a:r>
          </a:p>
          <a:p>
            <a:pPr lvl="1"/>
            <a:r>
              <a:rPr lang="en-US" dirty="0">
                <a:solidFill>
                  <a:schemeClr val="bg1">
                    <a:lumMod val="95000"/>
                  </a:schemeClr>
                </a:solidFill>
              </a:rPr>
              <a:t>Retina visit must be within one year of a hematology visit</a:t>
            </a:r>
          </a:p>
        </p:txBody>
      </p:sp>
      <p:sp>
        <p:nvSpPr>
          <p:cNvPr id="5" name="Rectangle 4"/>
          <p:cNvSpPr/>
          <p:nvPr/>
        </p:nvSpPr>
        <p:spPr>
          <a:xfrm>
            <a:off x="0" y="1108471"/>
            <a:ext cx="9144000" cy="834629"/>
          </a:xfrm>
          <a:prstGeom prst="rect">
            <a:avLst/>
          </a:prstGeom>
          <a:pattFill prst="sphere">
            <a:fgClr>
              <a:schemeClr val="accent1">
                <a:lumMod val="50000"/>
              </a:schemeClr>
            </a:fgClr>
            <a:bgClr>
              <a:schemeClr val="tx2">
                <a:lumMod val="75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rgbClr val="E4C44E"/>
                </a:solidFill>
                <a:latin typeface="Candara" pitchFamily="34" charset="0"/>
              </a:rPr>
              <a:t>Methods</a:t>
            </a:r>
          </a:p>
        </p:txBody>
      </p:sp>
    </p:spTree>
    <p:extLst>
      <p:ext uri="{BB962C8B-B14F-4D97-AF65-F5344CB8AC3E}">
        <p14:creationId xmlns:p14="http://schemas.microsoft.com/office/powerpoint/2010/main" val="35442547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0"/>
            <a:ext cx="8686800" cy="3486150"/>
          </a:xfrm>
        </p:spPr>
        <p:txBody>
          <a:bodyPr>
            <a:normAutofit fontScale="85000" lnSpcReduction="20000"/>
          </a:bodyPr>
          <a:lstStyle/>
          <a:p>
            <a:r>
              <a:rPr lang="en-US" dirty="0">
                <a:solidFill>
                  <a:schemeClr val="bg1">
                    <a:lumMod val="95000"/>
                  </a:schemeClr>
                </a:solidFill>
              </a:rPr>
              <a:t>Patient demographic information</a:t>
            </a:r>
          </a:p>
          <a:p>
            <a:r>
              <a:rPr lang="en-US" dirty="0">
                <a:solidFill>
                  <a:schemeClr val="bg1">
                    <a:lumMod val="95000"/>
                  </a:schemeClr>
                </a:solidFill>
              </a:rPr>
              <a:t>Findings from most recent retina specialist visit: visual acuity, visual symptoms, exam description</a:t>
            </a:r>
          </a:p>
          <a:p>
            <a:r>
              <a:rPr lang="en-US" dirty="0">
                <a:solidFill>
                  <a:schemeClr val="bg1">
                    <a:lumMod val="95000"/>
                  </a:schemeClr>
                </a:solidFill>
              </a:rPr>
              <a:t>Medical history relevant to sickle cell retinopathy as suggested by literature:</a:t>
            </a:r>
          </a:p>
          <a:p>
            <a:pPr lvl="1"/>
            <a:r>
              <a:rPr lang="en-US" dirty="0">
                <a:solidFill>
                  <a:schemeClr val="bg1">
                    <a:lumMod val="95000"/>
                  </a:schemeClr>
                </a:solidFill>
              </a:rPr>
              <a:t>Lab results: genotype, Hemoglobin, Fetal hemoglobin</a:t>
            </a:r>
          </a:p>
          <a:p>
            <a:pPr lvl="1"/>
            <a:r>
              <a:rPr lang="en-US" dirty="0">
                <a:solidFill>
                  <a:schemeClr val="bg1">
                    <a:lumMod val="95000"/>
                  </a:schemeClr>
                </a:solidFill>
              </a:rPr>
              <a:t>History of systemic sickle cell disease symptoms and complications</a:t>
            </a:r>
          </a:p>
          <a:p>
            <a:pPr lvl="1"/>
            <a:r>
              <a:rPr lang="en-US" dirty="0">
                <a:solidFill>
                  <a:schemeClr val="bg1">
                    <a:lumMod val="95000"/>
                  </a:schemeClr>
                </a:solidFill>
              </a:rPr>
              <a:t>Treatments: </a:t>
            </a:r>
            <a:r>
              <a:rPr lang="en-US" dirty="0" err="1">
                <a:solidFill>
                  <a:schemeClr val="bg1">
                    <a:lumMod val="95000"/>
                  </a:schemeClr>
                </a:solidFill>
              </a:rPr>
              <a:t>Hydroxyurea</a:t>
            </a:r>
            <a:r>
              <a:rPr lang="en-US" dirty="0">
                <a:solidFill>
                  <a:schemeClr val="bg1">
                    <a:lumMod val="95000"/>
                  </a:schemeClr>
                </a:solidFill>
              </a:rPr>
              <a:t>, transfusion, anticoagulants</a:t>
            </a:r>
          </a:p>
        </p:txBody>
      </p:sp>
      <p:sp>
        <p:nvSpPr>
          <p:cNvPr id="5" name="Rectangle 4"/>
          <p:cNvSpPr/>
          <p:nvPr/>
        </p:nvSpPr>
        <p:spPr>
          <a:xfrm>
            <a:off x="0" y="1108471"/>
            <a:ext cx="9144000" cy="834629"/>
          </a:xfrm>
          <a:prstGeom prst="rect">
            <a:avLst/>
          </a:prstGeom>
          <a:pattFill prst="sphere">
            <a:fgClr>
              <a:schemeClr val="accent1">
                <a:lumMod val="50000"/>
              </a:schemeClr>
            </a:fgClr>
            <a:bgClr>
              <a:schemeClr val="tx2">
                <a:lumMod val="75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rgbClr val="E4C44E"/>
                </a:solidFill>
                <a:latin typeface="Candara" pitchFamily="34" charset="0"/>
              </a:rPr>
              <a:t>Methods</a:t>
            </a:r>
          </a:p>
        </p:txBody>
      </p:sp>
    </p:spTree>
    <p:extLst>
      <p:ext uri="{BB962C8B-B14F-4D97-AF65-F5344CB8AC3E}">
        <p14:creationId xmlns:p14="http://schemas.microsoft.com/office/powerpoint/2010/main" val="28582783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514600" y="2343150"/>
            <a:ext cx="4171950" cy="3314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p:cNvSpPr/>
          <p:nvPr/>
        </p:nvSpPr>
        <p:spPr>
          <a:xfrm>
            <a:off x="0" y="1108471"/>
            <a:ext cx="9144000" cy="834629"/>
          </a:xfrm>
          <a:prstGeom prst="rect">
            <a:avLst/>
          </a:prstGeom>
          <a:pattFill prst="sphere">
            <a:fgClr>
              <a:schemeClr val="accent1">
                <a:lumMod val="50000"/>
              </a:schemeClr>
            </a:fgClr>
            <a:bgClr>
              <a:schemeClr val="tx2">
                <a:lumMod val="75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rgbClr val="E4C44E"/>
                </a:solidFill>
                <a:latin typeface="Candara" pitchFamily="34" charset="0"/>
              </a:rPr>
              <a:t>Patient Population Characteristics</a:t>
            </a:r>
          </a:p>
        </p:txBody>
      </p:sp>
      <p:graphicFrame>
        <p:nvGraphicFramePr>
          <p:cNvPr id="2" name="Table 1"/>
          <p:cNvGraphicFramePr>
            <a:graphicFrameLocks noGrp="1"/>
          </p:cNvGraphicFramePr>
          <p:nvPr>
            <p:extLst/>
          </p:nvPr>
        </p:nvGraphicFramePr>
        <p:xfrm>
          <a:off x="2743200" y="2457450"/>
          <a:ext cx="3771901" cy="3028952"/>
        </p:xfrm>
        <a:graphic>
          <a:graphicData uri="http://schemas.openxmlformats.org/drawingml/2006/table">
            <a:tbl>
              <a:tblPr>
                <a:tableStyleId>{2D5ABB26-0587-4C30-8999-92F81FD0307C}</a:tableStyleId>
              </a:tblPr>
              <a:tblGrid>
                <a:gridCol w="2528888">
                  <a:extLst>
                    <a:ext uri="{9D8B030D-6E8A-4147-A177-3AD203B41FA5}">
                      <a16:colId xmlns:a16="http://schemas.microsoft.com/office/drawing/2014/main" val="1248468664"/>
                    </a:ext>
                  </a:extLst>
                </a:gridCol>
                <a:gridCol w="1243013">
                  <a:extLst>
                    <a:ext uri="{9D8B030D-6E8A-4147-A177-3AD203B41FA5}">
                      <a16:colId xmlns:a16="http://schemas.microsoft.com/office/drawing/2014/main" val="2285441659"/>
                    </a:ext>
                  </a:extLst>
                </a:gridCol>
              </a:tblGrid>
              <a:tr h="378619">
                <a:tc>
                  <a:txBody>
                    <a:bodyPr/>
                    <a:lstStyle/>
                    <a:p>
                      <a:pPr algn="l" fontAlgn="b"/>
                      <a:r>
                        <a:rPr lang="en-US" sz="1500" b="1" u="none" strike="noStrike" dirty="0">
                          <a:effectLst/>
                        </a:rPr>
                        <a:t>Number of patients</a:t>
                      </a:r>
                      <a:endParaRPr lang="en-US" sz="1500" b="1" i="0" u="none" strike="noStrike" dirty="0">
                        <a:solidFill>
                          <a:srgbClr val="000000"/>
                        </a:solidFill>
                        <a:effectLst/>
                        <a:latin typeface="+mn-lt"/>
                      </a:endParaRPr>
                    </a:p>
                  </a:txBody>
                  <a:tcPr marL="7144" marR="7144" marT="7144" marB="0" anchor="b"/>
                </a:tc>
                <a:tc>
                  <a:txBody>
                    <a:bodyPr/>
                    <a:lstStyle/>
                    <a:p>
                      <a:pPr algn="r" fontAlgn="b"/>
                      <a:r>
                        <a:rPr lang="en-US" sz="1500" b="1" u="none" strike="noStrike">
                          <a:effectLst/>
                        </a:rPr>
                        <a:t>296</a:t>
                      </a:r>
                      <a:endParaRPr lang="en-US" sz="1500" b="1" i="0" u="none" strike="noStrike">
                        <a:solidFill>
                          <a:srgbClr val="000000"/>
                        </a:solidFill>
                        <a:effectLst/>
                        <a:latin typeface="+mn-lt"/>
                      </a:endParaRPr>
                    </a:p>
                  </a:txBody>
                  <a:tcPr marL="7144" marR="7144" marT="7144" marB="0" anchor="b"/>
                </a:tc>
                <a:extLst>
                  <a:ext uri="{0D108BD9-81ED-4DB2-BD59-A6C34878D82A}">
                    <a16:rowId xmlns:a16="http://schemas.microsoft.com/office/drawing/2014/main" val="518634969"/>
                  </a:ext>
                </a:extLst>
              </a:tr>
              <a:tr h="378619">
                <a:tc>
                  <a:txBody>
                    <a:bodyPr/>
                    <a:lstStyle/>
                    <a:p>
                      <a:pPr algn="l" fontAlgn="b"/>
                      <a:r>
                        <a:rPr lang="en-US" sz="1500" b="1" u="none" strike="noStrike" dirty="0">
                          <a:effectLst/>
                        </a:rPr>
                        <a:t>Age (years), mean (SD)</a:t>
                      </a:r>
                      <a:endParaRPr lang="en-US" sz="1500" b="1" i="0" u="none" strike="noStrike" dirty="0">
                        <a:solidFill>
                          <a:srgbClr val="000000"/>
                        </a:solidFill>
                        <a:effectLst/>
                        <a:latin typeface="+mn-lt"/>
                      </a:endParaRPr>
                    </a:p>
                  </a:txBody>
                  <a:tcPr marL="7144" marR="7144" marT="7144" marB="0" anchor="b"/>
                </a:tc>
                <a:tc>
                  <a:txBody>
                    <a:bodyPr/>
                    <a:lstStyle/>
                    <a:p>
                      <a:pPr algn="r" fontAlgn="b"/>
                      <a:r>
                        <a:rPr lang="en-US" sz="1500" b="1" u="none" strike="noStrike" dirty="0">
                          <a:effectLst/>
                        </a:rPr>
                        <a:t>34.1 (12.2)</a:t>
                      </a:r>
                      <a:endParaRPr lang="en-US" sz="1500" b="1" i="0" u="none" strike="noStrike" dirty="0">
                        <a:solidFill>
                          <a:srgbClr val="000000"/>
                        </a:solidFill>
                        <a:effectLst/>
                        <a:latin typeface="+mn-lt"/>
                      </a:endParaRPr>
                    </a:p>
                  </a:txBody>
                  <a:tcPr marL="7144" marR="7144" marT="7144" marB="0" anchor="b"/>
                </a:tc>
                <a:extLst>
                  <a:ext uri="{0D108BD9-81ED-4DB2-BD59-A6C34878D82A}">
                    <a16:rowId xmlns:a16="http://schemas.microsoft.com/office/drawing/2014/main" val="4111979738"/>
                  </a:ext>
                </a:extLst>
              </a:tr>
              <a:tr h="378619">
                <a:tc>
                  <a:txBody>
                    <a:bodyPr/>
                    <a:lstStyle/>
                    <a:p>
                      <a:pPr algn="l" fontAlgn="b"/>
                      <a:r>
                        <a:rPr lang="en-US" sz="1500" b="1" u="none" strike="noStrike" dirty="0">
                          <a:effectLst/>
                        </a:rPr>
                        <a:t>Female sex, no (%)</a:t>
                      </a:r>
                      <a:endParaRPr lang="en-US" sz="1500" b="1" i="0" u="none" strike="noStrike" dirty="0">
                        <a:solidFill>
                          <a:srgbClr val="000000"/>
                        </a:solidFill>
                        <a:effectLst/>
                        <a:latin typeface="+mn-lt"/>
                      </a:endParaRPr>
                    </a:p>
                  </a:txBody>
                  <a:tcPr marL="7144" marR="7144" marT="7144" marB="0" anchor="b"/>
                </a:tc>
                <a:tc>
                  <a:txBody>
                    <a:bodyPr/>
                    <a:lstStyle/>
                    <a:p>
                      <a:pPr algn="r" fontAlgn="b"/>
                      <a:r>
                        <a:rPr lang="en-US" sz="1500" b="1" u="none" strike="noStrike" dirty="0">
                          <a:effectLst/>
                        </a:rPr>
                        <a:t>161 (54.4%)</a:t>
                      </a:r>
                      <a:endParaRPr lang="en-US" sz="1500" b="1" i="0" u="none" strike="noStrike" dirty="0">
                        <a:solidFill>
                          <a:srgbClr val="000000"/>
                        </a:solidFill>
                        <a:effectLst/>
                        <a:latin typeface="+mn-lt"/>
                      </a:endParaRPr>
                    </a:p>
                  </a:txBody>
                  <a:tcPr marL="7144" marR="7144" marT="7144" marB="0" anchor="b"/>
                </a:tc>
                <a:extLst>
                  <a:ext uri="{0D108BD9-81ED-4DB2-BD59-A6C34878D82A}">
                    <a16:rowId xmlns:a16="http://schemas.microsoft.com/office/drawing/2014/main" val="2817931049"/>
                  </a:ext>
                </a:extLst>
              </a:tr>
              <a:tr h="378619">
                <a:tc>
                  <a:txBody>
                    <a:bodyPr/>
                    <a:lstStyle/>
                    <a:p>
                      <a:pPr algn="l" fontAlgn="b"/>
                      <a:r>
                        <a:rPr lang="en-US" sz="1500" b="1" u="none" strike="noStrike" dirty="0">
                          <a:effectLst/>
                        </a:rPr>
                        <a:t>Sickle genotype, no (%)</a:t>
                      </a:r>
                      <a:endParaRPr lang="en-US" sz="1500" b="1" i="0" u="none" strike="noStrike" dirty="0">
                        <a:solidFill>
                          <a:srgbClr val="000000"/>
                        </a:solidFill>
                        <a:effectLst/>
                        <a:latin typeface="+mn-lt"/>
                      </a:endParaRPr>
                    </a:p>
                  </a:txBody>
                  <a:tcPr marL="7144" marR="7144" marT="7144" marB="0" anchor="b"/>
                </a:tc>
                <a:tc>
                  <a:txBody>
                    <a:bodyPr/>
                    <a:lstStyle/>
                    <a:p>
                      <a:pPr algn="r" fontAlgn="b"/>
                      <a:endParaRPr lang="en-US" sz="1500" b="1" i="0" u="none" strike="noStrike" dirty="0">
                        <a:solidFill>
                          <a:srgbClr val="000000"/>
                        </a:solidFill>
                        <a:effectLst/>
                        <a:latin typeface="+mn-lt"/>
                      </a:endParaRPr>
                    </a:p>
                  </a:txBody>
                  <a:tcPr marL="7144" marR="7144" marT="7144" marB="0" anchor="b"/>
                </a:tc>
                <a:extLst>
                  <a:ext uri="{0D108BD9-81ED-4DB2-BD59-A6C34878D82A}">
                    <a16:rowId xmlns:a16="http://schemas.microsoft.com/office/drawing/2014/main" val="3181988122"/>
                  </a:ext>
                </a:extLst>
              </a:tr>
              <a:tr h="378619">
                <a:tc>
                  <a:txBody>
                    <a:bodyPr/>
                    <a:lstStyle/>
                    <a:p>
                      <a:pPr algn="l" fontAlgn="b"/>
                      <a:r>
                        <a:rPr lang="en-US" sz="1500" b="1" u="none" strike="noStrike" dirty="0">
                          <a:effectLst/>
                        </a:rPr>
                        <a:t>    SS</a:t>
                      </a:r>
                      <a:endParaRPr lang="en-US" sz="1500" b="1" i="0" u="none" strike="noStrike" dirty="0">
                        <a:solidFill>
                          <a:srgbClr val="000000"/>
                        </a:solidFill>
                        <a:effectLst/>
                        <a:latin typeface="+mn-lt"/>
                      </a:endParaRPr>
                    </a:p>
                  </a:txBody>
                  <a:tcPr marL="7144" marR="7144" marT="7144" marB="0" anchor="b"/>
                </a:tc>
                <a:tc>
                  <a:txBody>
                    <a:bodyPr/>
                    <a:lstStyle/>
                    <a:p>
                      <a:pPr algn="r" fontAlgn="b"/>
                      <a:r>
                        <a:rPr lang="en-US" sz="1500" b="1" u="none" strike="noStrike" dirty="0">
                          <a:effectLst/>
                        </a:rPr>
                        <a:t>202 (68.2)</a:t>
                      </a:r>
                      <a:endParaRPr lang="en-US" sz="1500" b="1" i="0" u="none" strike="noStrike" dirty="0">
                        <a:solidFill>
                          <a:srgbClr val="000000"/>
                        </a:solidFill>
                        <a:effectLst/>
                        <a:latin typeface="+mn-lt"/>
                      </a:endParaRPr>
                    </a:p>
                  </a:txBody>
                  <a:tcPr marL="7144" marR="7144" marT="7144" marB="0" anchor="b"/>
                </a:tc>
                <a:extLst>
                  <a:ext uri="{0D108BD9-81ED-4DB2-BD59-A6C34878D82A}">
                    <a16:rowId xmlns:a16="http://schemas.microsoft.com/office/drawing/2014/main" val="1930695080"/>
                  </a:ext>
                </a:extLst>
              </a:tr>
              <a:tr h="378619">
                <a:tc>
                  <a:txBody>
                    <a:bodyPr/>
                    <a:lstStyle/>
                    <a:p>
                      <a:pPr algn="l" fontAlgn="b"/>
                      <a:r>
                        <a:rPr lang="en-US" sz="1500" b="1" u="none" strike="noStrike" dirty="0">
                          <a:effectLst/>
                        </a:rPr>
                        <a:t>    SC</a:t>
                      </a:r>
                      <a:endParaRPr lang="en-US" sz="1500" b="1" i="0" u="none" strike="noStrike" dirty="0">
                        <a:solidFill>
                          <a:srgbClr val="000000"/>
                        </a:solidFill>
                        <a:effectLst/>
                        <a:latin typeface="+mn-lt"/>
                      </a:endParaRPr>
                    </a:p>
                  </a:txBody>
                  <a:tcPr marL="7144" marR="7144" marT="7144" marB="0" anchor="b"/>
                </a:tc>
                <a:tc>
                  <a:txBody>
                    <a:bodyPr/>
                    <a:lstStyle/>
                    <a:p>
                      <a:pPr algn="r" fontAlgn="b"/>
                      <a:r>
                        <a:rPr lang="en-US" sz="1500" b="1" u="none" strike="noStrike" dirty="0">
                          <a:effectLst/>
                        </a:rPr>
                        <a:t>66 (22.3)</a:t>
                      </a:r>
                      <a:endParaRPr lang="en-US" sz="1500" b="1" i="0" u="none" strike="noStrike" dirty="0">
                        <a:solidFill>
                          <a:srgbClr val="000000"/>
                        </a:solidFill>
                        <a:effectLst/>
                        <a:latin typeface="+mn-lt"/>
                      </a:endParaRPr>
                    </a:p>
                  </a:txBody>
                  <a:tcPr marL="7144" marR="7144" marT="7144" marB="0" anchor="b"/>
                </a:tc>
                <a:extLst>
                  <a:ext uri="{0D108BD9-81ED-4DB2-BD59-A6C34878D82A}">
                    <a16:rowId xmlns:a16="http://schemas.microsoft.com/office/drawing/2014/main" val="24960695"/>
                  </a:ext>
                </a:extLst>
              </a:tr>
              <a:tr h="378619">
                <a:tc>
                  <a:txBody>
                    <a:bodyPr/>
                    <a:lstStyle/>
                    <a:p>
                      <a:pPr algn="l" fontAlgn="b"/>
                      <a:r>
                        <a:rPr lang="en-US" sz="1500" b="1" u="none" strike="noStrike" dirty="0">
                          <a:effectLst/>
                        </a:rPr>
                        <a:t>    B-</a:t>
                      </a:r>
                      <a:r>
                        <a:rPr lang="en-US" sz="1500" b="1" u="none" strike="noStrike" dirty="0" err="1">
                          <a:effectLst/>
                        </a:rPr>
                        <a:t>thal</a:t>
                      </a:r>
                      <a:endParaRPr lang="en-US" sz="1500" b="1" i="0" u="none" strike="noStrike" dirty="0">
                        <a:solidFill>
                          <a:srgbClr val="000000"/>
                        </a:solidFill>
                        <a:effectLst/>
                        <a:latin typeface="+mn-lt"/>
                      </a:endParaRPr>
                    </a:p>
                  </a:txBody>
                  <a:tcPr marL="7144" marR="7144" marT="7144" marB="0" anchor="b"/>
                </a:tc>
                <a:tc>
                  <a:txBody>
                    <a:bodyPr/>
                    <a:lstStyle/>
                    <a:p>
                      <a:pPr algn="r" fontAlgn="b"/>
                      <a:r>
                        <a:rPr lang="en-US" sz="1500" b="1" u="none" strike="noStrike" dirty="0">
                          <a:effectLst/>
                        </a:rPr>
                        <a:t>19 (6.4)</a:t>
                      </a:r>
                      <a:endParaRPr lang="en-US" sz="1500" b="1" i="0" u="none" strike="noStrike" dirty="0">
                        <a:solidFill>
                          <a:srgbClr val="000000"/>
                        </a:solidFill>
                        <a:effectLst/>
                        <a:latin typeface="+mn-lt"/>
                      </a:endParaRPr>
                    </a:p>
                  </a:txBody>
                  <a:tcPr marL="7144" marR="7144" marT="7144" marB="0" anchor="b"/>
                </a:tc>
                <a:extLst>
                  <a:ext uri="{0D108BD9-81ED-4DB2-BD59-A6C34878D82A}">
                    <a16:rowId xmlns:a16="http://schemas.microsoft.com/office/drawing/2014/main" val="3580225336"/>
                  </a:ext>
                </a:extLst>
              </a:tr>
              <a:tr h="378619">
                <a:tc>
                  <a:txBody>
                    <a:bodyPr/>
                    <a:lstStyle/>
                    <a:p>
                      <a:pPr algn="l" fontAlgn="b"/>
                      <a:r>
                        <a:rPr lang="en-US" sz="1500" b="1" u="none" strike="noStrike" dirty="0">
                          <a:effectLst/>
                        </a:rPr>
                        <a:t>    Other</a:t>
                      </a:r>
                      <a:endParaRPr lang="en-US" sz="1500" b="1" i="0" u="none" strike="noStrike" dirty="0">
                        <a:solidFill>
                          <a:srgbClr val="000000"/>
                        </a:solidFill>
                        <a:effectLst/>
                        <a:latin typeface="+mn-lt"/>
                      </a:endParaRPr>
                    </a:p>
                  </a:txBody>
                  <a:tcPr marL="7144" marR="7144" marT="7144" marB="0" anchor="b"/>
                </a:tc>
                <a:tc>
                  <a:txBody>
                    <a:bodyPr/>
                    <a:lstStyle/>
                    <a:p>
                      <a:pPr algn="r" fontAlgn="b"/>
                      <a:r>
                        <a:rPr lang="en-US" sz="1500" b="1" u="none" strike="noStrike" dirty="0">
                          <a:effectLst/>
                        </a:rPr>
                        <a:t>9 (3.0)</a:t>
                      </a:r>
                      <a:endParaRPr lang="en-US" sz="1500" b="1" i="0" u="none" strike="noStrike" dirty="0">
                        <a:solidFill>
                          <a:srgbClr val="000000"/>
                        </a:solidFill>
                        <a:effectLst/>
                        <a:latin typeface="+mn-lt"/>
                      </a:endParaRPr>
                    </a:p>
                  </a:txBody>
                  <a:tcPr marL="7144" marR="7144" marT="7144" marB="0" anchor="b"/>
                </a:tc>
                <a:extLst>
                  <a:ext uri="{0D108BD9-81ED-4DB2-BD59-A6C34878D82A}">
                    <a16:rowId xmlns:a16="http://schemas.microsoft.com/office/drawing/2014/main" val="2295136800"/>
                  </a:ext>
                </a:extLst>
              </a:tr>
            </a:tbl>
          </a:graphicData>
        </a:graphic>
      </p:graphicFrame>
    </p:spTree>
    <p:extLst>
      <p:ext uri="{BB962C8B-B14F-4D97-AF65-F5344CB8AC3E}">
        <p14:creationId xmlns:p14="http://schemas.microsoft.com/office/powerpoint/2010/main" val="24764994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57350" y="2343150"/>
            <a:ext cx="5886450" cy="3314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p:cNvSpPr/>
          <p:nvPr/>
        </p:nvSpPr>
        <p:spPr>
          <a:xfrm>
            <a:off x="0" y="1108471"/>
            <a:ext cx="9144000" cy="834629"/>
          </a:xfrm>
          <a:prstGeom prst="rect">
            <a:avLst/>
          </a:prstGeom>
          <a:pattFill prst="sphere">
            <a:fgClr>
              <a:schemeClr val="accent1">
                <a:lumMod val="50000"/>
              </a:schemeClr>
            </a:fgClr>
            <a:bgClr>
              <a:schemeClr val="tx2">
                <a:lumMod val="75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rgbClr val="E4C44E"/>
                </a:solidFill>
                <a:latin typeface="Candara" pitchFamily="34" charset="0"/>
              </a:rPr>
              <a:t>Disease Prevalence by Genotype</a:t>
            </a:r>
          </a:p>
        </p:txBody>
      </p:sp>
      <p:graphicFrame>
        <p:nvGraphicFramePr>
          <p:cNvPr id="2" name="Table 1"/>
          <p:cNvGraphicFramePr>
            <a:graphicFrameLocks noGrp="1"/>
          </p:cNvGraphicFramePr>
          <p:nvPr>
            <p:extLst/>
          </p:nvPr>
        </p:nvGraphicFramePr>
        <p:xfrm>
          <a:off x="2085976" y="2514601"/>
          <a:ext cx="5029200" cy="2971800"/>
        </p:xfrm>
        <a:graphic>
          <a:graphicData uri="http://schemas.openxmlformats.org/drawingml/2006/table">
            <a:tbl>
              <a:tblPr>
                <a:tableStyleId>{2D5ABB26-0587-4C30-8999-92F81FD0307C}</a:tableStyleId>
              </a:tblPr>
              <a:tblGrid>
                <a:gridCol w="2159597">
                  <a:extLst>
                    <a:ext uri="{9D8B030D-6E8A-4147-A177-3AD203B41FA5}">
                      <a16:colId xmlns:a16="http://schemas.microsoft.com/office/drawing/2014/main" val="1520648646"/>
                    </a:ext>
                  </a:extLst>
                </a:gridCol>
                <a:gridCol w="710005">
                  <a:extLst>
                    <a:ext uri="{9D8B030D-6E8A-4147-A177-3AD203B41FA5}">
                      <a16:colId xmlns:a16="http://schemas.microsoft.com/office/drawing/2014/main" val="4154600141"/>
                    </a:ext>
                  </a:extLst>
                </a:gridCol>
                <a:gridCol w="710005">
                  <a:extLst>
                    <a:ext uri="{9D8B030D-6E8A-4147-A177-3AD203B41FA5}">
                      <a16:colId xmlns:a16="http://schemas.microsoft.com/office/drawing/2014/main" val="1673704389"/>
                    </a:ext>
                  </a:extLst>
                </a:gridCol>
                <a:gridCol w="769172">
                  <a:extLst>
                    <a:ext uri="{9D8B030D-6E8A-4147-A177-3AD203B41FA5}">
                      <a16:colId xmlns:a16="http://schemas.microsoft.com/office/drawing/2014/main" val="2755085465"/>
                    </a:ext>
                  </a:extLst>
                </a:gridCol>
                <a:gridCol w="680421">
                  <a:extLst>
                    <a:ext uri="{9D8B030D-6E8A-4147-A177-3AD203B41FA5}">
                      <a16:colId xmlns:a16="http://schemas.microsoft.com/office/drawing/2014/main" val="576006213"/>
                    </a:ext>
                  </a:extLst>
                </a:gridCol>
              </a:tblGrid>
              <a:tr h="268126">
                <a:tc>
                  <a:txBody>
                    <a:bodyPr/>
                    <a:lstStyle/>
                    <a:p>
                      <a:pPr algn="l" fontAlgn="b"/>
                      <a:endParaRPr lang="en-US" sz="1200" b="1" i="0" u="none" strike="noStrike" dirty="0">
                        <a:solidFill>
                          <a:srgbClr val="000000"/>
                        </a:solidFill>
                        <a:effectLst/>
                        <a:latin typeface="Calibri" panose="020F0502020204030204" pitchFamily="34" charset="0"/>
                      </a:endParaRPr>
                    </a:p>
                  </a:txBody>
                  <a:tcPr marL="7144" marR="7144" marT="7144" marB="0" anchor="b">
                    <a:lnR w="12700" cap="flat" cmpd="sng" algn="ctr">
                      <a:solidFill>
                        <a:schemeClr val="tx1"/>
                      </a:solidFill>
                      <a:prstDash val="solid"/>
                      <a:round/>
                      <a:headEnd type="none" w="med" len="med"/>
                      <a:tailEnd type="none" w="med" len="med"/>
                    </a:lnR>
                  </a:tcPr>
                </a:tc>
                <a:tc>
                  <a:txBody>
                    <a:bodyPr/>
                    <a:lstStyle/>
                    <a:p>
                      <a:pPr algn="ctr" fontAlgn="b"/>
                      <a:r>
                        <a:rPr lang="en-US" sz="1400" b="1" u="none" strike="noStrike" dirty="0">
                          <a:effectLst/>
                        </a:rPr>
                        <a:t>Total</a:t>
                      </a:r>
                      <a:endParaRPr lang="en-US" sz="1400" b="1" i="0" u="none" strike="noStrike" dirty="0">
                        <a:solidFill>
                          <a:srgbClr val="000000"/>
                        </a:solidFill>
                        <a:effectLst/>
                        <a:latin typeface="Calibri" panose="020F0502020204030204" pitchFamily="34" charset="0"/>
                      </a:endParaRPr>
                    </a:p>
                  </a:txBody>
                  <a:tcPr marL="7144" marR="7144" marT="7144" marB="0" anchor="b">
                    <a:lnL w="12700" cap="flat" cmpd="sng" algn="ctr">
                      <a:solidFill>
                        <a:schemeClr val="tx1"/>
                      </a:solidFill>
                      <a:prstDash val="solid"/>
                      <a:round/>
                      <a:headEnd type="none" w="med" len="med"/>
                      <a:tailEnd type="none" w="med" len="med"/>
                    </a:lnL>
                  </a:tcPr>
                </a:tc>
                <a:tc>
                  <a:txBody>
                    <a:bodyPr/>
                    <a:lstStyle/>
                    <a:p>
                      <a:pPr algn="ctr" fontAlgn="b"/>
                      <a:r>
                        <a:rPr lang="en-US" sz="1400" b="1" u="none" strike="noStrike" dirty="0">
                          <a:effectLst/>
                        </a:rPr>
                        <a:t>ND</a:t>
                      </a:r>
                      <a:endParaRPr lang="en-US" sz="1400" b="1"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1400" b="1" u="none" strike="noStrike">
                          <a:effectLst/>
                        </a:rPr>
                        <a:t>NSR</a:t>
                      </a:r>
                      <a:endParaRPr lang="en-US" sz="1400" b="1"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r>
                        <a:rPr lang="en-US" sz="1400" b="1" u="none" strike="noStrike">
                          <a:effectLst/>
                        </a:rPr>
                        <a:t>PSR</a:t>
                      </a:r>
                      <a:endParaRPr lang="en-US" sz="1400" b="1"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432497875"/>
                  </a:ext>
                </a:extLst>
              </a:tr>
              <a:tr h="268126">
                <a:tc>
                  <a:txBody>
                    <a:bodyPr/>
                    <a:lstStyle/>
                    <a:p>
                      <a:pPr algn="l" fontAlgn="b"/>
                      <a:endParaRPr lang="en-US" sz="1200" b="1" i="0" u="none" strike="noStrike" dirty="0">
                        <a:solidFill>
                          <a:srgbClr val="000000"/>
                        </a:solidFill>
                        <a:effectLst/>
                        <a:latin typeface="Calibri" panose="020F0502020204030204" pitchFamily="34" charset="0"/>
                      </a:endParaRPr>
                    </a:p>
                  </a:txBody>
                  <a:tcPr marL="7144" marR="7144" marT="7144"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dirty="0">
                          <a:effectLst/>
                        </a:rPr>
                        <a:t>No. (%)</a:t>
                      </a:r>
                      <a:endParaRPr lang="en-US" sz="1400" b="1" i="0" u="none" strike="noStrike" dirty="0">
                        <a:solidFill>
                          <a:srgbClr val="000000"/>
                        </a:solidFill>
                        <a:effectLst/>
                        <a:latin typeface="Calibri" panose="020F0502020204030204" pitchFamily="34" charset="0"/>
                      </a:endParaRPr>
                    </a:p>
                  </a:txBody>
                  <a:tcPr marL="7144" marR="7144" marT="7144"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dirty="0">
                          <a:effectLst/>
                        </a:rPr>
                        <a:t>No. (%)</a:t>
                      </a:r>
                      <a:endParaRPr lang="en-US" sz="1400" b="1" i="0" u="none" strike="noStrike" dirty="0">
                        <a:solidFill>
                          <a:srgbClr val="000000"/>
                        </a:solidFill>
                        <a:effectLst/>
                        <a:latin typeface="Calibri" panose="020F0502020204030204" pitchFamily="34" charset="0"/>
                      </a:endParaRPr>
                    </a:p>
                  </a:txBody>
                  <a:tcPr marL="7144" marR="7144" marT="7144" marB="0" anchor="b">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dirty="0">
                          <a:effectLst/>
                        </a:rPr>
                        <a:t>No. (%)</a:t>
                      </a:r>
                      <a:endParaRPr lang="en-US" sz="1400" b="1" i="0" u="none" strike="noStrike" dirty="0">
                        <a:solidFill>
                          <a:srgbClr val="000000"/>
                        </a:solidFill>
                        <a:effectLst/>
                        <a:latin typeface="Calibri" panose="020F0502020204030204" pitchFamily="34" charset="0"/>
                      </a:endParaRPr>
                    </a:p>
                  </a:txBody>
                  <a:tcPr marL="7144" marR="7144" marT="7144" marB="0" anchor="b">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dirty="0">
                          <a:effectLst/>
                        </a:rPr>
                        <a:t>No. (%)</a:t>
                      </a:r>
                      <a:endParaRPr lang="en-US" sz="1400" b="1" i="0" u="none" strike="noStrike" dirty="0">
                        <a:solidFill>
                          <a:srgbClr val="000000"/>
                        </a:solidFill>
                        <a:effectLst/>
                        <a:latin typeface="Calibri" panose="020F0502020204030204" pitchFamily="34" charset="0"/>
                      </a:endParaRPr>
                    </a:p>
                  </a:txBody>
                  <a:tcPr marL="7144" marR="7144" marT="7144"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6339801"/>
                  </a:ext>
                </a:extLst>
              </a:tr>
              <a:tr h="268126">
                <a:tc>
                  <a:txBody>
                    <a:bodyPr/>
                    <a:lstStyle/>
                    <a:p>
                      <a:pPr algn="l" fontAlgn="b"/>
                      <a:r>
                        <a:rPr lang="en-US" sz="1400" b="1" u="none" strike="noStrike" dirty="0">
                          <a:effectLst/>
                        </a:rPr>
                        <a:t>Cohort</a:t>
                      </a:r>
                      <a:endParaRPr lang="en-US" sz="1400" b="1" i="0" u="none" strike="noStrike" dirty="0">
                        <a:solidFill>
                          <a:srgbClr val="000000"/>
                        </a:solidFill>
                        <a:effectLst/>
                        <a:latin typeface="Calibri" panose="020F0502020204030204" pitchFamily="34" charset="0"/>
                      </a:endParaRPr>
                    </a:p>
                  </a:txBody>
                  <a:tcPr marL="7144" marR="7144" marT="7144"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l" fontAlgn="b"/>
                      <a:r>
                        <a:rPr lang="en-US" sz="1100" b="1" u="none" strike="noStrike" dirty="0">
                          <a:effectLst/>
                        </a:rPr>
                        <a:t>296 (100)</a:t>
                      </a:r>
                    </a:p>
                  </a:txBody>
                  <a:tcPr marL="7144" marR="7144" marT="714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b"/>
                      <a:r>
                        <a:rPr lang="en-US" sz="1100" b="1" u="none" strike="noStrike">
                          <a:effectLst/>
                        </a:rPr>
                        <a:t>77 (26.0)</a:t>
                      </a:r>
                      <a:endParaRPr lang="en-US" sz="1100" b="1" i="0" u="none" strike="noStrike">
                        <a:solidFill>
                          <a:srgbClr val="000000"/>
                        </a:solidFill>
                        <a:effectLst/>
                        <a:latin typeface="Calibri" panose="020F0502020204030204" pitchFamily="34" charset="0"/>
                      </a:endParaRPr>
                    </a:p>
                  </a:txBody>
                  <a:tcPr marL="7144" marR="7144" marT="7144" marB="0" anchor="b">
                    <a:lnT w="12700" cap="flat" cmpd="sng" algn="ctr">
                      <a:solidFill>
                        <a:schemeClr val="tx1"/>
                      </a:solidFill>
                      <a:prstDash val="solid"/>
                      <a:round/>
                      <a:headEnd type="none" w="med" len="med"/>
                      <a:tailEnd type="none" w="med" len="med"/>
                    </a:lnT>
                  </a:tcPr>
                </a:tc>
                <a:tc>
                  <a:txBody>
                    <a:bodyPr/>
                    <a:lstStyle/>
                    <a:p>
                      <a:pPr algn="l" fontAlgn="b"/>
                      <a:r>
                        <a:rPr lang="en-US" sz="1100" b="1" u="none" strike="noStrike">
                          <a:effectLst/>
                        </a:rPr>
                        <a:t>131 (44.3)</a:t>
                      </a:r>
                      <a:endParaRPr lang="en-US" sz="1100" b="1" i="0" u="none" strike="noStrike">
                        <a:solidFill>
                          <a:srgbClr val="000000"/>
                        </a:solidFill>
                        <a:effectLst/>
                        <a:latin typeface="Calibri" panose="020F0502020204030204" pitchFamily="34" charset="0"/>
                      </a:endParaRPr>
                    </a:p>
                  </a:txBody>
                  <a:tcPr marL="7144" marR="7144" marT="7144" marB="0" anchor="b">
                    <a:lnT w="12700" cap="flat" cmpd="sng" algn="ctr">
                      <a:solidFill>
                        <a:schemeClr val="tx1"/>
                      </a:solidFill>
                      <a:prstDash val="solid"/>
                      <a:round/>
                      <a:headEnd type="none" w="med" len="med"/>
                      <a:tailEnd type="none" w="med" len="med"/>
                    </a:lnT>
                  </a:tcPr>
                </a:tc>
                <a:tc>
                  <a:txBody>
                    <a:bodyPr/>
                    <a:lstStyle/>
                    <a:p>
                      <a:pPr algn="l" fontAlgn="b"/>
                      <a:r>
                        <a:rPr lang="en-US" sz="1100" b="1" u="none" strike="noStrike">
                          <a:effectLst/>
                        </a:rPr>
                        <a:t>88 (29.7)</a:t>
                      </a:r>
                      <a:endParaRPr lang="en-US" sz="1100" b="1" i="0" u="none" strike="noStrike">
                        <a:solidFill>
                          <a:srgbClr val="000000"/>
                        </a:solidFill>
                        <a:effectLst/>
                        <a:latin typeface="Calibri" panose="020F0502020204030204" pitchFamily="34" charset="0"/>
                      </a:endParaRPr>
                    </a:p>
                  </a:txBody>
                  <a:tcPr marL="7144" marR="7144" marT="7144"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850457404"/>
                  </a:ext>
                </a:extLst>
              </a:tr>
              <a:tr h="268126">
                <a:tc>
                  <a:txBody>
                    <a:bodyPr/>
                    <a:lstStyle/>
                    <a:p>
                      <a:pPr algn="l" fontAlgn="b"/>
                      <a:r>
                        <a:rPr lang="en-US" sz="1400" b="1" u="none" strike="noStrike" dirty="0">
                          <a:effectLst/>
                        </a:rPr>
                        <a:t>SS</a:t>
                      </a:r>
                      <a:endParaRPr lang="en-US" sz="1400" b="1" i="0" u="none" strike="noStrike" dirty="0">
                        <a:solidFill>
                          <a:srgbClr val="000000"/>
                        </a:solidFill>
                        <a:effectLst/>
                        <a:latin typeface="Calibri" panose="020F0502020204030204" pitchFamily="34" charset="0"/>
                      </a:endParaRPr>
                    </a:p>
                  </a:txBody>
                  <a:tcPr marL="7144" marR="7144" marT="7144" marB="0" anchor="b">
                    <a:lnR w="12700" cap="flat" cmpd="sng" algn="ctr">
                      <a:solidFill>
                        <a:schemeClr val="tx1"/>
                      </a:solidFill>
                      <a:prstDash val="solid"/>
                      <a:round/>
                      <a:headEnd type="none" w="med" len="med"/>
                      <a:tailEnd type="none" w="med" len="med"/>
                    </a:lnR>
                  </a:tcPr>
                </a:tc>
                <a:tc>
                  <a:txBody>
                    <a:bodyPr/>
                    <a:lstStyle/>
                    <a:p>
                      <a:pPr algn="l" fontAlgn="b"/>
                      <a:r>
                        <a:rPr lang="en-US" sz="1100" b="1" u="none" strike="noStrike" dirty="0">
                          <a:effectLst/>
                        </a:rPr>
                        <a:t>202 (68.2)</a:t>
                      </a:r>
                      <a:endParaRPr lang="en-US" sz="1100" b="1" i="0" u="none" strike="noStrike" dirty="0">
                        <a:solidFill>
                          <a:srgbClr val="000000"/>
                        </a:solidFill>
                        <a:effectLst/>
                        <a:latin typeface="Calibri" panose="020F0502020204030204" pitchFamily="34" charset="0"/>
                      </a:endParaRPr>
                    </a:p>
                  </a:txBody>
                  <a:tcPr marL="7144" marR="7144" marT="7144" marB="0" anchor="b">
                    <a:lnL w="12700" cap="flat" cmpd="sng" algn="ctr">
                      <a:solidFill>
                        <a:schemeClr val="tx1"/>
                      </a:solidFill>
                      <a:prstDash val="solid"/>
                      <a:round/>
                      <a:headEnd type="none" w="med" len="med"/>
                      <a:tailEnd type="none" w="med" len="med"/>
                    </a:lnL>
                  </a:tcPr>
                </a:tc>
                <a:tc>
                  <a:txBody>
                    <a:bodyPr/>
                    <a:lstStyle/>
                    <a:p>
                      <a:pPr algn="l" fontAlgn="b"/>
                      <a:r>
                        <a:rPr lang="en-US" sz="1100" b="1" u="none" strike="noStrike" dirty="0">
                          <a:effectLst/>
                        </a:rPr>
                        <a:t>56 (27.7)</a:t>
                      </a:r>
                      <a:endParaRPr lang="en-US" sz="11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100" b="1" u="none" strike="noStrike">
                          <a:effectLst/>
                        </a:rPr>
                        <a:t>100 (49.5)</a:t>
                      </a:r>
                      <a:endParaRPr lang="en-US" sz="1100" b="1" i="0" u="none" strike="noStrike">
                        <a:solidFill>
                          <a:srgbClr val="000000"/>
                        </a:solidFill>
                        <a:effectLst/>
                        <a:latin typeface="Calibri" panose="020F0502020204030204" pitchFamily="34" charset="0"/>
                      </a:endParaRPr>
                    </a:p>
                  </a:txBody>
                  <a:tcPr marL="7144" marR="7144" marT="7144" marB="0" anchor="b"/>
                </a:tc>
                <a:tc>
                  <a:txBody>
                    <a:bodyPr/>
                    <a:lstStyle/>
                    <a:p>
                      <a:pPr algn="l" fontAlgn="b"/>
                      <a:r>
                        <a:rPr lang="en-US" sz="1100" b="1" u="none" strike="noStrike">
                          <a:effectLst/>
                        </a:rPr>
                        <a:t>46 (22.8)</a:t>
                      </a:r>
                      <a:endParaRPr lang="en-US" sz="1100" b="1"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33082492"/>
                  </a:ext>
                </a:extLst>
              </a:tr>
              <a:tr h="268126">
                <a:tc>
                  <a:txBody>
                    <a:bodyPr/>
                    <a:lstStyle/>
                    <a:p>
                      <a:pPr algn="l" fontAlgn="b"/>
                      <a:r>
                        <a:rPr lang="en-US" sz="1400" b="1" u="none" strike="noStrike" dirty="0">
                          <a:effectLst/>
                        </a:rPr>
                        <a:t>SC</a:t>
                      </a:r>
                      <a:endParaRPr lang="en-US" sz="1400" b="1" i="0" u="none" strike="noStrike" dirty="0">
                        <a:solidFill>
                          <a:srgbClr val="000000"/>
                        </a:solidFill>
                        <a:effectLst/>
                        <a:latin typeface="Calibri" panose="020F0502020204030204" pitchFamily="34" charset="0"/>
                      </a:endParaRPr>
                    </a:p>
                  </a:txBody>
                  <a:tcPr marL="7144" marR="7144" marT="7144" marB="0" anchor="b">
                    <a:lnR w="12700" cap="flat" cmpd="sng" algn="ctr">
                      <a:solidFill>
                        <a:schemeClr val="tx1"/>
                      </a:solidFill>
                      <a:prstDash val="solid"/>
                      <a:round/>
                      <a:headEnd type="none" w="med" len="med"/>
                      <a:tailEnd type="none" w="med" len="med"/>
                    </a:lnR>
                  </a:tcPr>
                </a:tc>
                <a:tc>
                  <a:txBody>
                    <a:bodyPr/>
                    <a:lstStyle/>
                    <a:p>
                      <a:pPr algn="l" fontAlgn="b"/>
                      <a:r>
                        <a:rPr lang="en-US" sz="1100" b="1" u="none" strike="noStrike" dirty="0">
                          <a:effectLst/>
                        </a:rPr>
                        <a:t>67 (22.6)</a:t>
                      </a:r>
                      <a:endParaRPr lang="en-US" sz="1100" b="1" i="0" u="none" strike="noStrike" dirty="0">
                        <a:solidFill>
                          <a:srgbClr val="000000"/>
                        </a:solidFill>
                        <a:effectLst/>
                        <a:latin typeface="Calibri" panose="020F0502020204030204" pitchFamily="34" charset="0"/>
                      </a:endParaRPr>
                    </a:p>
                  </a:txBody>
                  <a:tcPr marL="7144" marR="7144" marT="7144" marB="0" anchor="b">
                    <a:lnL w="12700" cap="flat" cmpd="sng" algn="ctr">
                      <a:solidFill>
                        <a:schemeClr val="tx1"/>
                      </a:solidFill>
                      <a:prstDash val="solid"/>
                      <a:round/>
                      <a:headEnd type="none" w="med" len="med"/>
                      <a:tailEnd type="none" w="med" len="med"/>
                    </a:lnL>
                  </a:tcPr>
                </a:tc>
                <a:tc>
                  <a:txBody>
                    <a:bodyPr/>
                    <a:lstStyle/>
                    <a:p>
                      <a:pPr algn="l" fontAlgn="b"/>
                      <a:r>
                        <a:rPr lang="en-US" sz="1100" b="1" u="none" strike="noStrike" dirty="0">
                          <a:effectLst/>
                        </a:rPr>
                        <a:t>13 (19.4)</a:t>
                      </a:r>
                      <a:endParaRPr lang="en-US" sz="11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100" b="1" u="none" strike="noStrike">
                          <a:effectLst/>
                        </a:rPr>
                        <a:t>18 (26.9)</a:t>
                      </a:r>
                      <a:endParaRPr lang="en-US" sz="1100" b="1" i="0" u="none" strike="noStrike">
                        <a:solidFill>
                          <a:srgbClr val="000000"/>
                        </a:solidFill>
                        <a:effectLst/>
                        <a:latin typeface="Calibri" panose="020F0502020204030204" pitchFamily="34" charset="0"/>
                      </a:endParaRPr>
                    </a:p>
                  </a:txBody>
                  <a:tcPr marL="7144" marR="7144" marT="7144" marB="0" anchor="b"/>
                </a:tc>
                <a:tc>
                  <a:txBody>
                    <a:bodyPr/>
                    <a:lstStyle/>
                    <a:p>
                      <a:pPr algn="l" fontAlgn="b"/>
                      <a:r>
                        <a:rPr lang="en-US" sz="1100" b="1" u="none" strike="noStrike">
                          <a:effectLst/>
                        </a:rPr>
                        <a:t>36 (53.7)</a:t>
                      </a:r>
                      <a:endParaRPr lang="en-US" sz="1100" b="1"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999783070"/>
                  </a:ext>
                </a:extLst>
              </a:tr>
              <a:tr h="267887">
                <a:tc>
                  <a:txBody>
                    <a:bodyPr/>
                    <a:lstStyle/>
                    <a:p>
                      <a:pPr algn="l" fontAlgn="b"/>
                      <a:r>
                        <a:rPr lang="en-US" sz="1400" b="1" u="none" strike="noStrike" dirty="0">
                          <a:effectLst/>
                        </a:rPr>
                        <a:t>S Beta 0 Thalassemia</a:t>
                      </a:r>
                      <a:endParaRPr lang="en-US" sz="1400" b="1" i="0" u="none" strike="noStrike" dirty="0">
                        <a:solidFill>
                          <a:srgbClr val="000000"/>
                        </a:solidFill>
                        <a:effectLst/>
                        <a:latin typeface="Calibri" panose="020F0502020204030204" pitchFamily="34" charset="0"/>
                      </a:endParaRPr>
                    </a:p>
                  </a:txBody>
                  <a:tcPr marL="7144" marR="7144" marT="7144" marB="0" anchor="b">
                    <a:lnR w="12700" cap="flat" cmpd="sng" algn="ctr">
                      <a:solidFill>
                        <a:schemeClr val="tx1"/>
                      </a:solidFill>
                      <a:prstDash val="solid"/>
                      <a:round/>
                      <a:headEnd type="none" w="med" len="med"/>
                      <a:tailEnd type="none" w="med" len="med"/>
                    </a:lnR>
                  </a:tcPr>
                </a:tc>
                <a:tc>
                  <a:txBody>
                    <a:bodyPr/>
                    <a:lstStyle/>
                    <a:p>
                      <a:pPr algn="l" fontAlgn="b"/>
                      <a:r>
                        <a:rPr lang="en-US" sz="1100" b="1" u="none" strike="noStrike" dirty="0">
                          <a:effectLst/>
                        </a:rPr>
                        <a:t>5 (1.7</a:t>
                      </a:r>
                      <a:endParaRPr lang="en-US" sz="1100" b="1" i="0" u="none" strike="noStrike" dirty="0">
                        <a:solidFill>
                          <a:srgbClr val="000000"/>
                        </a:solidFill>
                        <a:effectLst/>
                        <a:latin typeface="Calibri" panose="020F0502020204030204" pitchFamily="34" charset="0"/>
                      </a:endParaRPr>
                    </a:p>
                  </a:txBody>
                  <a:tcPr marL="7144" marR="7144" marT="7144" marB="0" anchor="b">
                    <a:lnL w="12700" cap="flat" cmpd="sng" algn="ctr">
                      <a:solidFill>
                        <a:schemeClr val="tx1"/>
                      </a:solidFill>
                      <a:prstDash val="solid"/>
                      <a:round/>
                      <a:headEnd type="none" w="med" len="med"/>
                      <a:tailEnd type="none" w="med" len="med"/>
                    </a:lnL>
                  </a:tcPr>
                </a:tc>
                <a:tc>
                  <a:txBody>
                    <a:bodyPr/>
                    <a:lstStyle/>
                    <a:p>
                      <a:pPr algn="l" fontAlgn="b"/>
                      <a:r>
                        <a:rPr lang="en-US" sz="1100" b="1" u="none" strike="noStrike" dirty="0">
                          <a:effectLst/>
                        </a:rPr>
                        <a:t>3 (60.0)</a:t>
                      </a:r>
                      <a:endParaRPr lang="en-US" sz="11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100" b="1" u="none" strike="noStrike">
                          <a:effectLst/>
                        </a:rPr>
                        <a:t>1 (20.0)</a:t>
                      </a:r>
                      <a:endParaRPr lang="en-US" sz="1100" b="1" i="0" u="none" strike="noStrike">
                        <a:solidFill>
                          <a:srgbClr val="000000"/>
                        </a:solidFill>
                        <a:effectLst/>
                        <a:latin typeface="Calibri" panose="020F0502020204030204" pitchFamily="34" charset="0"/>
                      </a:endParaRPr>
                    </a:p>
                  </a:txBody>
                  <a:tcPr marL="7144" marR="7144" marT="7144" marB="0" anchor="b"/>
                </a:tc>
                <a:tc>
                  <a:txBody>
                    <a:bodyPr/>
                    <a:lstStyle/>
                    <a:p>
                      <a:pPr algn="l" fontAlgn="b"/>
                      <a:r>
                        <a:rPr lang="en-US" sz="1100" b="1" u="none" strike="noStrike" dirty="0">
                          <a:effectLst/>
                        </a:rPr>
                        <a:t>1 (20.0)</a:t>
                      </a:r>
                      <a:endParaRPr lang="en-US" sz="1100" b="1"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295336630"/>
                  </a:ext>
                </a:extLst>
              </a:tr>
              <a:tr h="273789">
                <a:tc>
                  <a:txBody>
                    <a:bodyPr/>
                    <a:lstStyle/>
                    <a:p>
                      <a:pPr algn="l" fontAlgn="b"/>
                      <a:r>
                        <a:rPr lang="en-US" sz="1400" b="1" u="none" strike="noStrike" dirty="0">
                          <a:effectLst/>
                        </a:rPr>
                        <a:t>S Beta + Thalassemia</a:t>
                      </a:r>
                      <a:endParaRPr lang="en-US" sz="1400" b="1" i="0" u="none" strike="noStrike" dirty="0">
                        <a:solidFill>
                          <a:srgbClr val="000000"/>
                        </a:solidFill>
                        <a:effectLst/>
                        <a:latin typeface="Calibri" panose="020F0502020204030204" pitchFamily="34" charset="0"/>
                      </a:endParaRPr>
                    </a:p>
                  </a:txBody>
                  <a:tcPr marL="7144" marR="7144" marT="7144" marB="0" anchor="b">
                    <a:lnR w="12700" cap="flat" cmpd="sng" algn="ctr">
                      <a:solidFill>
                        <a:schemeClr val="tx1"/>
                      </a:solidFill>
                      <a:prstDash val="solid"/>
                      <a:round/>
                      <a:headEnd type="none" w="med" len="med"/>
                      <a:tailEnd type="none" w="med" len="med"/>
                    </a:lnR>
                  </a:tcPr>
                </a:tc>
                <a:tc>
                  <a:txBody>
                    <a:bodyPr/>
                    <a:lstStyle/>
                    <a:p>
                      <a:pPr algn="l" fontAlgn="b"/>
                      <a:r>
                        <a:rPr lang="en-US" sz="1100" b="1" u="none" strike="noStrike">
                          <a:effectLst/>
                        </a:rPr>
                        <a:t>14 (4.7)</a:t>
                      </a:r>
                      <a:endParaRPr lang="en-US" sz="1100" b="1" i="0" u="none" strike="noStrike">
                        <a:solidFill>
                          <a:srgbClr val="000000"/>
                        </a:solidFill>
                        <a:effectLst/>
                        <a:latin typeface="Calibri" panose="020F0502020204030204" pitchFamily="34" charset="0"/>
                      </a:endParaRPr>
                    </a:p>
                  </a:txBody>
                  <a:tcPr marL="7144" marR="7144" marT="7144" marB="0" anchor="b">
                    <a:lnL w="12700" cap="flat" cmpd="sng" algn="ctr">
                      <a:solidFill>
                        <a:schemeClr val="tx1"/>
                      </a:solidFill>
                      <a:prstDash val="solid"/>
                      <a:round/>
                      <a:headEnd type="none" w="med" len="med"/>
                      <a:tailEnd type="none" w="med" len="med"/>
                    </a:lnL>
                  </a:tcPr>
                </a:tc>
                <a:tc>
                  <a:txBody>
                    <a:bodyPr/>
                    <a:lstStyle/>
                    <a:p>
                      <a:pPr algn="l" fontAlgn="b"/>
                      <a:r>
                        <a:rPr lang="en-US" sz="1100" b="1" u="none" strike="noStrike" dirty="0">
                          <a:effectLst/>
                        </a:rPr>
                        <a:t>3 (21.4)</a:t>
                      </a:r>
                      <a:endParaRPr lang="en-US" sz="11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100" b="1" u="none" strike="noStrike" dirty="0">
                          <a:effectLst/>
                        </a:rPr>
                        <a:t>7 (50.0)</a:t>
                      </a:r>
                      <a:endParaRPr lang="en-US" sz="11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100" b="1" u="none" strike="noStrike" dirty="0">
                          <a:effectLst/>
                        </a:rPr>
                        <a:t>4 (28.6)</a:t>
                      </a:r>
                      <a:endParaRPr lang="en-US" sz="1100" b="1"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347042670"/>
                  </a:ext>
                </a:extLst>
              </a:tr>
              <a:tr h="268126">
                <a:tc>
                  <a:txBody>
                    <a:bodyPr/>
                    <a:lstStyle/>
                    <a:p>
                      <a:pPr algn="l" fontAlgn="b"/>
                      <a:r>
                        <a:rPr lang="en-US" sz="1400" b="1" u="none" strike="noStrike" dirty="0">
                          <a:effectLst/>
                        </a:rPr>
                        <a:t>SS with HPFH</a:t>
                      </a:r>
                      <a:endParaRPr lang="en-US" sz="1400" b="1" i="0" u="none" strike="noStrike" dirty="0">
                        <a:solidFill>
                          <a:srgbClr val="000000"/>
                        </a:solidFill>
                        <a:effectLst/>
                        <a:latin typeface="Calibri" panose="020F0502020204030204" pitchFamily="34" charset="0"/>
                      </a:endParaRPr>
                    </a:p>
                  </a:txBody>
                  <a:tcPr marL="7144" marR="7144" marT="7144" marB="0" anchor="b">
                    <a:lnR w="12700" cap="flat" cmpd="sng" algn="ctr">
                      <a:solidFill>
                        <a:schemeClr val="tx1"/>
                      </a:solidFill>
                      <a:prstDash val="solid"/>
                      <a:round/>
                      <a:headEnd type="none" w="med" len="med"/>
                      <a:tailEnd type="none" w="med" len="med"/>
                    </a:lnR>
                  </a:tcPr>
                </a:tc>
                <a:tc>
                  <a:txBody>
                    <a:bodyPr/>
                    <a:lstStyle/>
                    <a:p>
                      <a:pPr algn="l" fontAlgn="b"/>
                      <a:r>
                        <a:rPr lang="en-US" sz="1100" b="1" u="none" strike="noStrike">
                          <a:effectLst/>
                        </a:rPr>
                        <a:t>4 (1.4)</a:t>
                      </a:r>
                      <a:endParaRPr lang="en-US" sz="1100" b="1" i="0" u="none" strike="noStrike">
                        <a:solidFill>
                          <a:srgbClr val="000000"/>
                        </a:solidFill>
                        <a:effectLst/>
                        <a:latin typeface="Calibri" panose="020F0502020204030204" pitchFamily="34" charset="0"/>
                      </a:endParaRPr>
                    </a:p>
                  </a:txBody>
                  <a:tcPr marL="7144" marR="7144" marT="7144" marB="0" anchor="b">
                    <a:lnL w="12700" cap="flat" cmpd="sng" algn="ctr">
                      <a:solidFill>
                        <a:schemeClr val="tx1"/>
                      </a:solidFill>
                      <a:prstDash val="solid"/>
                      <a:round/>
                      <a:headEnd type="none" w="med" len="med"/>
                      <a:tailEnd type="none" w="med" len="med"/>
                    </a:lnL>
                  </a:tcPr>
                </a:tc>
                <a:tc>
                  <a:txBody>
                    <a:bodyPr/>
                    <a:lstStyle/>
                    <a:p>
                      <a:pPr algn="l" fontAlgn="b"/>
                      <a:r>
                        <a:rPr lang="en-US" sz="1100" b="1" u="none" strike="noStrike" dirty="0">
                          <a:effectLst/>
                        </a:rPr>
                        <a:t>2 (50.0)</a:t>
                      </a:r>
                      <a:endParaRPr lang="en-US" sz="11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100" b="1" u="none" strike="noStrike" dirty="0">
                          <a:effectLst/>
                        </a:rPr>
                        <a:t>2 (50.0)</a:t>
                      </a:r>
                      <a:endParaRPr lang="en-US" sz="11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100" b="1" u="none" strike="noStrike">
                          <a:effectLst/>
                        </a:rPr>
                        <a:t>0</a:t>
                      </a:r>
                      <a:endParaRPr lang="en-US" sz="1100" b="1"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035717364"/>
                  </a:ext>
                </a:extLst>
              </a:tr>
              <a:tr h="268126">
                <a:tc>
                  <a:txBody>
                    <a:bodyPr/>
                    <a:lstStyle/>
                    <a:p>
                      <a:pPr algn="l" fontAlgn="b"/>
                      <a:r>
                        <a:rPr lang="en-US" sz="1400" b="1" u="none" strike="noStrike" dirty="0">
                          <a:effectLst/>
                        </a:rPr>
                        <a:t>S </a:t>
                      </a:r>
                      <a:r>
                        <a:rPr lang="en-US" sz="1400" b="1" u="none" strike="noStrike" dirty="0" err="1">
                          <a:effectLst/>
                        </a:rPr>
                        <a:t>Leopore</a:t>
                      </a:r>
                      <a:endParaRPr lang="en-US" sz="1400" b="1" i="0" u="none" strike="noStrike" dirty="0">
                        <a:solidFill>
                          <a:srgbClr val="000000"/>
                        </a:solidFill>
                        <a:effectLst/>
                        <a:latin typeface="Calibri" panose="020F0502020204030204" pitchFamily="34" charset="0"/>
                      </a:endParaRPr>
                    </a:p>
                  </a:txBody>
                  <a:tcPr marL="7144" marR="7144" marT="7144" marB="0" anchor="b">
                    <a:lnR w="12700" cap="flat" cmpd="sng" algn="ctr">
                      <a:solidFill>
                        <a:schemeClr val="tx1"/>
                      </a:solidFill>
                      <a:prstDash val="solid"/>
                      <a:round/>
                      <a:headEnd type="none" w="med" len="med"/>
                      <a:tailEnd type="none" w="med" len="med"/>
                    </a:lnR>
                  </a:tcPr>
                </a:tc>
                <a:tc>
                  <a:txBody>
                    <a:bodyPr/>
                    <a:lstStyle/>
                    <a:p>
                      <a:pPr algn="l" fontAlgn="b"/>
                      <a:r>
                        <a:rPr lang="en-US" sz="1100" b="1" u="none" strike="noStrike">
                          <a:effectLst/>
                        </a:rPr>
                        <a:t>1 (0.3)</a:t>
                      </a:r>
                      <a:endParaRPr lang="en-US" sz="1100" b="1" i="0" u="none" strike="noStrike">
                        <a:solidFill>
                          <a:srgbClr val="000000"/>
                        </a:solidFill>
                        <a:effectLst/>
                        <a:latin typeface="Calibri" panose="020F0502020204030204" pitchFamily="34" charset="0"/>
                      </a:endParaRPr>
                    </a:p>
                  </a:txBody>
                  <a:tcPr marL="7144" marR="7144" marT="7144" marB="0" anchor="b">
                    <a:lnL w="12700" cap="flat" cmpd="sng" algn="ctr">
                      <a:solidFill>
                        <a:schemeClr val="tx1"/>
                      </a:solidFill>
                      <a:prstDash val="solid"/>
                      <a:round/>
                      <a:headEnd type="none" w="med" len="med"/>
                      <a:tailEnd type="none" w="med" len="med"/>
                    </a:lnL>
                  </a:tcPr>
                </a:tc>
                <a:tc>
                  <a:txBody>
                    <a:bodyPr/>
                    <a:lstStyle/>
                    <a:p>
                      <a:pPr algn="l" fontAlgn="b"/>
                      <a:r>
                        <a:rPr lang="en-US" sz="1100" b="1" u="none" strike="noStrike">
                          <a:effectLst/>
                        </a:rPr>
                        <a:t>0</a:t>
                      </a:r>
                      <a:endParaRPr lang="en-US" sz="1100" b="1" i="0" u="none" strike="noStrike">
                        <a:solidFill>
                          <a:srgbClr val="000000"/>
                        </a:solidFill>
                        <a:effectLst/>
                        <a:latin typeface="Calibri" panose="020F0502020204030204" pitchFamily="34" charset="0"/>
                      </a:endParaRPr>
                    </a:p>
                  </a:txBody>
                  <a:tcPr marL="7144" marR="7144" marT="7144" marB="0" anchor="b"/>
                </a:tc>
                <a:tc>
                  <a:txBody>
                    <a:bodyPr/>
                    <a:lstStyle/>
                    <a:p>
                      <a:pPr algn="l" fontAlgn="b"/>
                      <a:r>
                        <a:rPr lang="en-US" sz="1100" b="1" u="none" strike="noStrike" dirty="0">
                          <a:effectLst/>
                        </a:rPr>
                        <a:t>0</a:t>
                      </a:r>
                      <a:endParaRPr lang="en-US" sz="11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100" b="1" u="none" strike="noStrike">
                          <a:effectLst/>
                        </a:rPr>
                        <a:t> 1 (100)</a:t>
                      </a:r>
                      <a:endParaRPr lang="en-US" sz="1100" b="1"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428464704"/>
                  </a:ext>
                </a:extLst>
              </a:tr>
              <a:tr h="285116">
                <a:tc>
                  <a:txBody>
                    <a:bodyPr/>
                    <a:lstStyle/>
                    <a:p>
                      <a:pPr algn="l" fontAlgn="b"/>
                      <a:r>
                        <a:rPr lang="en-US" sz="1400" b="1" u="none" strike="noStrike" dirty="0">
                          <a:effectLst/>
                        </a:rPr>
                        <a:t>SS with Alpha Thalassemia</a:t>
                      </a:r>
                      <a:endParaRPr lang="en-US" sz="1400" b="1" i="0" u="none" strike="noStrike" dirty="0">
                        <a:solidFill>
                          <a:srgbClr val="000000"/>
                        </a:solidFill>
                        <a:effectLst/>
                        <a:latin typeface="Calibri" panose="020F0502020204030204" pitchFamily="34" charset="0"/>
                      </a:endParaRPr>
                    </a:p>
                  </a:txBody>
                  <a:tcPr marL="7144" marR="7144" marT="7144" marB="0" anchor="b">
                    <a:lnR w="12700" cap="flat" cmpd="sng" algn="ctr">
                      <a:solidFill>
                        <a:schemeClr val="tx1"/>
                      </a:solidFill>
                      <a:prstDash val="solid"/>
                      <a:round/>
                      <a:headEnd type="none" w="med" len="med"/>
                      <a:tailEnd type="none" w="med" len="med"/>
                    </a:lnR>
                  </a:tcPr>
                </a:tc>
                <a:tc>
                  <a:txBody>
                    <a:bodyPr/>
                    <a:lstStyle/>
                    <a:p>
                      <a:pPr algn="l" fontAlgn="b"/>
                      <a:r>
                        <a:rPr lang="en-US" sz="1100" b="1" u="none" strike="noStrike" dirty="0">
                          <a:effectLst/>
                        </a:rPr>
                        <a:t>1 (0.3)</a:t>
                      </a:r>
                      <a:endParaRPr lang="en-US" sz="1100" b="1" i="0" u="none" strike="noStrike" dirty="0">
                        <a:solidFill>
                          <a:srgbClr val="000000"/>
                        </a:solidFill>
                        <a:effectLst/>
                        <a:latin typeface="Calibri" panose="020F0502020204030204" pitchFamily="34" charset="0"/>
                      </a:endParaRPr>
                    </a:p>
                  </a:txBody>
                  <a:tcPr marL="7144" marR="7144" marT="7144" marB="0" anchor="b">
                    <a:lnL w="12700" cap="flat" cmpd="sng" algn="ctr">
                      <a:solidFill>
                        <a:schemeClr val="tx1"/>
                      </a:solidFill>
                      <a:prstDash val="solid"/>
                      <a:round/>
                      <a:headEnd type="none" w="med" len="med"/>
                      <a:tailEnd type="none" w="med" len="med"/>
                    </a:lnL>
                  </a:tcPr>
                </a:tc>
                <a:tc>
                  <a:txBody>
                    <a:bodyPr/>
                    <a:lstStyle/>
                    <a:p>
                      <a:pPr algn="l" fontAlgn="b"/>
                      <a:r>
                        <a:rPr lang="en-US" sz="1100" b="1" u="none" strike="noStrike">
                          <a:effectLst/>
                        </a:rPr>
                        <a:t>0</a:t>
                      </a:r>
                      <a:endParaRPr lang="en-US" sz="1100" b="1" i="0" u="none" strike="noStrike">
                        <a:solidFill>
                          <a:srgbClr val="000000"/>
                        </a:solidFill>
                        <a:effectLst/>
                        <a:latin typeface="Calibri" panose="020F0502020204030204" pitchFamily="34" charset="0"/>
                      </a:endParaRPr>
                    </a:p>
                  </a:txBody>
                  <a:tcPr marL="7144" marR="7144" marT="7144" marB="0" anchor="b"/>
                </a:tc>
                <a:tc>
                  <a:txBody>
                    <a:bodyPr/>
                    <a:lstStyle/>
                    <a:p>
                      <a:pPr algn="l" fontAlgn="b"/>
                      <a:r>
                        <a:rPr lang="en-US" sz="1100" b="1" u="none" strike="noStrike" dirty="0">
                          <a:effectLst/>
                        </a:rPr>
                        <a:t> 1 (100)</a:t>
                      </a:r>
                      <a:endParaRPr lang="en-US" sz="11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100" b="1" u="none" strike="noStrike" dirty="0">
                          <a:effectLst/>
                        </a:rPr>
                        <a:t>0</a:t>
                      </a:r>
                      <a:endParaRPr lang="en-US" sz="1100" b="1"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04292310"/>
                  </a:ext>
                </a:extLst>
              </a:tr>
              <a:tr h="268126">
                <a:tc>
                  <a:txBody>
                    <a:bodyPr/>
                    <a:lstStyle/>
                    <a:p>
                      <a:pPr algn="l" fontAlgn="b"/>
                      <a:r>
                        <a:rPr lang="en-US" sz="1400" b="1" u="none" strike="noStrike" dirty="0">
                          <a:effectLst/>
                        </a:rPr>
                        <a:t>Unknown</a:t>
                      </a:r>
                      <a:endParaRPr lang="en-US" sz="1400" b="1" i="0" u="none" strike="noStrike" dirty="0">
                        <a:solidFill>
                          <a:srgbClr val="000000"/>
                        </a:solidFill>
                        <a:effectLst/>
                        <a:latin typeface="Calibri" panose="020F0502020204030204" pitchFamily="34" charset="0"/>
                      </a:endParaRPr>
                    </a:p>
                  </a:txBody>
                  <a:tcPr marL="7144" marR="7144" marT="7144" marB="0" anchor="b">
                    <a:lnR w="12700" cap="flat" cmpd="sng" algn="ctr">
                      <a:solidFill>
                        <a:schemeClr val="tx1"/>
                      </a:solidFill>
                      <a:prstDash val="solid"/>
                      <a:round/>
                      <a:headEnd type="none" w="med" len="med"/>
                      <a:tailEnd type="none" w="med" len="med"/>
                    </a:lnR>
                  </a:tcPr>
                </a:tc>
                <a:tc>
                  <a:txBody>
                    <a:bodyPr/>
                    <a:lstStyle/>
                    <a:p>
                      <a:pPr algn="l" fontAlgn="b"/>
                      <a:r>
                        <a:rPr lang="en-US" sz="1100" b="1" u="none" strike="noStrike">
                          <a:effectLst/>
                        </a:rPr>
                        <a:t>2 (0.7)</a:t>
                      </a:r>
                      <a:endParaRPr lang="en-US" sz="1100" b="1" i="0" u="none" strike="noStrike">
                        <a:solidFill>
                          <a:srgbClr val="000000"/>
                        </a:solidFill>
                        <a:effectLst/>
                        <a:latin typeface="Calibri" panose="020F0502020204030204" pitchFamily="34" charset="0"/>
                      </a:endParaRPr>
                    </a:p>
                  </a:txBody>
                  <a:tcPr marL="7144" marR="7144" marT="7144" marB="0" anchor="b">
                    <a:lnL w="12700" cap="flat" cmpd="sng" algn="ctr">
                      <a:solidFill>
                        <a:schemeClr val="tx1"/>
                      </a:solidFill>
                      <a:prstDash val="solid"/>
                      <a:round/>
                      <a:headEnd type="none" w="med" len="med"/>
                      <a:tailEnd type="none" w="med" len="med"/>
                    </a:lnL>
                  </a:tcPr>
                </a:tc>
                <a:tc>
                  <a:txBody>
                    <a:bodyPr/>
                    <a:lstStyle/>
                    <a:p>
                      <a:pPr algn="l" fontAlgn="b"/>
                      <a:r>
                        <a:rPr lang="en-US" sz="1100" b="1" u="none" strike="noStrike">
                          <a:effectLst/>
                        </a:rPr>
                        <a:t>0</a:t>
                      </a:r>
                      <a:endParaRPr lang="en-US" sz="1100" b="1" i="0" u="none" strike="noStrike">
                        <a:solidFill>
                          <a:srgbClr val="000000"/>
                        </a:solidFill>
                        <a:effectLst/>
                        <a:latin typeface="Calibri" panose="020F0502020204030204" pitchFamily="34" charset="0"/>
                      </a:endParaRPr>
                    </a:p>
                  </a:txBody>
                  <a:tcPr marL="7144" marR="7144" marT="7144" marB="0" anchor="b"/>
                </a:tc>
                <a:tc>
                  <a:txBody>
                    <a:bodyPr/>
                    <a:lstStyle/>
                    <a:p>
                      <a:pPr algn="l" fontAlgn="b"/>
                      <a:r>
                        <a:rPr lang="en-US" sz="1100" b="1" u="none" strike="noStrike">
                          <a:effectLst/>
                        </a:rPr>
                        <a:t>2 (100)</a:t>
                      </a:r>
                      <a:endParaRPr lang="en-US" sz="1100" b="1" i="0" u="none" strike="noStrike">
                        <a:solidFill>
                          <a:srgbClr val="000000"/>
                        </a:solidFill>
                        <a:effectLst/>
                        <a:latin typeface="Calibri" panose="020F0502020204030204" pitchFamily="34" charset="0"/>
                      </a:endParaRPr>
                    </a:p>
                  </a:txBody>
                  <a:tcPr marL="7144" marR="7144" marT="7144" marB="0" anchor="b"/>
                </a:tc>
                <a:tc>
                  <a:txBody>
                    <a:bodyPr/>
                    <a:lstStyle/>
                    <a:p>
                      <a:pPr algn="l" fontAlgn="b"/>
                      <a:r>
                        <a:rPr lang="en-US" sz="1100" b="1" u="none" strike="noStrike" dirty="0">
                          <a:effectLst/>
                        </a:rPr>
                        <a:t>0</a:t>
                      </a:r>
                      <a:endParaRPr lang="en-US" sz="1100" b="1"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60500054"/>
                  </a:ext>
                </a:extLst>
              </a:tr>
            </a:tbl>
          </a:graphicData>
        </a:graphic>
      </p:graphicFrame>
    </p:spTree>
    <p:extLst>
      <p:ext uri="{BB962C8B-B14F-4D97-AF65-F5344CB8AC3E}">
        <p14:creationId xmlns:p14="http://schemas.microsoft.com/office/powerpoint/2010/main" val="234335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descr="Right-20150326@120043"/>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219075" y="0"/>
            <a:ext cx="8705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a:xfrm flipH="1">
            <a:off x="996950" y="3200400"/>
            <a:ext cx="603250" cy="144463"/>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919163" y="4343400"/>
            <a:ext cx="528637" cy="76200"/>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730750" y="304800"/>
            <a:ext cx="4254500" cy="400050"/>
          </a:xfrm>
          <a:prstGeom prst="rect">
            <a:avLst/>
          </a:prstGeom>
          <a:noFill/>
        </p:spPr>
        <p:txBody>
          <a:bodyPr wrap="none">
            <a:spAutoFit/>
          </a:bodyPr>
          <a:lstStyle/>
          <a:p>
            <a:pPr eaLnBrk="1" fontAlgn="auto" hangingPunct="1">
              <a:spcBef>
                <a:spcPts val="0"/>
              </a:spcBef>
              <a:spcAft>
                <a:spcPts val="0"/>
              </a:spcAft>
              <a:defRPr/>
            </a:pPr>
            <a:r>
              <a:rPr lang="en-US" sz="2000" dirty="0">
                <a:solidFill>
                  <a:prstClr val="white"/>
                </a:solidFill>
                <a:latin typeface="Calibri"/>
                <a:ea typeface="+mn-ea"/>
              </a:rPr>
              <a:t>Stage I: peripheral arteriolar occlusions</a:t>
            </a:r>
          </a:p>
        </p:txBody>
      </p:sp>
    </p:spTree>
    <p:extLst>
      <p:ext uri="{BB962C8B-B14F-4D97-AF65-F5344CB8AC3E}">
        <p14:creationId xmlns:p14="http://schemas.microsoft.com/office/powerpoint/2010/main" val="4053057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71450" y="2114550"/>
            <a:ext cx="8801100" cy="37719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p:cNvSpPr/>
          <p:nvPr/>
        </p:nvSpPr>
        <p:spPr>
          <a:xfrm>
            <a:off x="0" y="1108471"/>
            <a:ext cx="9144000" cy="834629"/>
          </a:xfrm>
          <a:prstGeom prst="rect">
            <a:avLst/>
          </a:prstGeom>
          <a:pattFill prst="sphere">
            <a:fgClr>
              <a:schemeClr val="accent1">
                <a:lumMod val="50000"/>
              </a:schemeClr>
            </a:fgClr>
            <a:bgClr>
              <a:schemeClr val="tx2">
                <a:lumMod val="75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rgbClr val="E4C44E"/>
                </a:solidFill>
                <a:latin typeface="Candara" pitchFamily="34" charset="0"/>
              </a:rPr>
              <a:t>Univariate Analysis</a:t>
            </a:r>
          </a:p>
        </p:txBody>
      </p:sp>
      <p:graphicFrame>
        <p:nvGraphicFramePr>
          <p:cNvPr id="4" name="Table 3"/>
          <p:cNvGraphicFramePr>
            <a:graphicFrameLocks noGrp="1"/>
          </p:cNvGraphicFramePr>
          <p:nvPr>
            <p:extLst/>
          </p:nvPr>
        </p:nvGraphicFramePr>
        <p:xfrm>
          <a:off x="285753" y="2228850"/>
          <a:ext cx="8572502" cy="3543303"/>
        </p:xfrm>
        <a:graphic>
          <a:graphicData uri="http://schemas.openxmlformats.org/drawingml/2006/table">
            <a:tbl>
              <a:tblPr>
                <a:tableStyleId>{2D5ABB26-0587-4C30-8999-92F81FD0307C}</a:tableStyleId>
              </a:tblPr>
              <a:tblGrid>
                <a:gridCol w="1428747">
                  <a:extLst>
                    <a:ext uri="{9D8B030D-6E8A-4147-A177-3AD203B41FA5}">
                      <a16:colId xmlns:a16="http://schemas.microsoft.com/office/drawing/2014/main" val="700358547"/>
                    </a:ext>
                  </a:extLst>
                </a:gridCol>
                <a:gridCol w="685800">
                  <a:extLst>
                    <a:ext uri="{9D8B030D-6E8A-4147-A177-3AD203B41FA5}">
                      <a16:colId xmlns:a16="http://schemas.microsoft.com/office/drawing/2014/main" val="3769324040"/>
                    </a:ext>
                  </a:extLst>
                </a:gridCol>
                <a:gridCol w="751902">
                  <a:extLst>
                    <a:ext uri="{9D8B030D-6E8A-4147-A177-3AD203B41FA5}">
                      <a16:colId xmlns:a16="http://schemas.microsoft.com/office/drawing/2014/main" val="2417489797"/>
                    </a:ext>
                  </a:extLst>
                </a:gridCol>
                <a:gridCol w="671300">
                  <a:extLst>
                    <a:ext uri="{9D8B030D-6E8A-4147-A177-3AD203B41FA5}">
                      <a16:colId xmlns:a16="http://schemas.microsoft.com/office/drawing/2014/main" val="921512772"/>
                    </a:ext>
                  </a:extLst>
                </a:gridCol>
                <a:gridCol w="405599">
                  <a:extLst>
                    <a:ext uri="{9D8B030D-6E8A-4147-A177-3AD203B41FA5}">
                      <a16:colId xmlns:a16="http://schemas.microsoft.com/office/drawing/2014/main" val="2257629062"/>
                    </a:ext>
                  </a:extLst>
                </a:gridCol>
                <a:gridCol w="601352">
                  <a:extLst>
                    <a:ext uri="{9D8B030D-6E8A-4147-A177-3AD203B41FA5}">
                      <a16:colId xmlns:a16="http://schemas.microsoft.com/office/drawing/2014/main" val="788792346"/>
                    </a:ext>
                  </a:extLst>
                </a:gridCol>
                <a:gridCol w="671300">
                  <a:extLst>
                    <a:ext uri="{9D8B030D-6E8A-4147-A177-3AD203B41FA5}">
                      <a16:colId xmlns:a16="http://schemas.microsoft.com/office/drawing/2014/main" val="1233244574"/>
                    </a:ext>
                  </a:extLst>
                </a:gridCol>
                <a:gridCol w="671300">
                  <a:extLst>
                    <a:ext uri="{9D8B030D-6E8A-4147-A177-3AD203B41FA5}">
                      <a16:colId xmlns:a16="http://schemas.microsoft.com/office/drawing/2014/main" val="3653268910"/>
                    </a:ext>
                  </a:extLst>
                </a:gridCol>
                <a:gridCol w="399200">
                  <a:extLst>
                    <a:ext uri="{9D8B030D-6E8A-4147-A177-3AD203B41FA5}">
                      <a16:colId xmlns:a16="http://schemas.microsoft.com/office/drawing/2014/main" val="190075591"/>
                    </a:ext>
                  </a:extLst>
                </a:gridCol>
                <a:gridCol w="607751">
                  <a:extLst>
                    <a:ext uri="{9D8B030D-6E8A-4147-A177-3AD203B41FA5}">
                      <a16:colId xmlns:a16="http://schemas.microsoft.com/office/drawing/2014/main" val="1162789268"/>
                    </a:ext>
                  </a:extLst>
                </a:gridCol>
                <a:gridCol w="671300">
                  <a:extLst>
                    <a:ext uri="{9D8B030D-6E8A-4147-A177-3AD203B41FA5}">
                      <a16:colId xmlns:a16="http://schemas.microsoft.com/office/drawing/2014/main" val="1369345393"/>
                    </a:ext>
                  </a:extLst>
                </a:gridCol>
                <a:gridCol w="671300">
                  <a:extLst>
                    <a:ext uri="{9D8B030D-6E8A-4147-A177-3AD203B41FA5}">
                      <a16:colId xmlns:a16="http://schemas.microsoft.com/office/drawing/2014/main" val="1202313248"/>
                    </a:ext>
                  </a:extLst>
                </a:gridCol>
                <a:gridCol w="335651">
                  <a:extLst>
                    <a:ext uri="{9D8B030D-6E8A-4147-A177-3AD203B41FA5}">
                      <a16:colId xmlns:a16="http://schemas.microsoft.com/office/drawing/2014/main" val="3463438587"/>
                    </a:ext>
                  </a:extLst>
                </a:gridCol>
              </a:tblGrid>
              <a:tr h="370264">
                <a:tc>
                  <a:txBody>
                    <a:bodyPr/>
                    <a:lstStyle/>
                    <a:p>
                      <a:pPr algn="l" fontAlgn="b"/>
                      <a:endParaRPr lang="en-US" sz="600" b="1" i="0" u="none" strike="noStrike" dirty="0">
                        <a:solidFill>
                          <a:srgbClr val="000000"/>
                        </a:solidFill>
                        <a:effectLst/>
                        <a:latin typeface="Calibri" panose="020F0502020204030204" pitchFamily="34" charset="0"/>
                      </a:endParaRPr>
                    </a:p>
                  </a:txBody>
                  <a:tcPr marL="4827" marR="4827" marT="4827" marB="0" anchor="b">
                    <a:lnR w="12700" cap="flat" cmpd="sng" algn="ctr">
                      <a:solidFill>
                        <a:schemeClr val="tx1"/>
                      </a:solidFill>
                      <a:prstDash val="solid"/>
                      <a:round/>
                      <a:headEnd type="none" w="med" len="med"/>
                      <a:tailEnd type="none" w="med" len="med"/>
                    </a:lnR>
                  </a:tcPr>
                </a:tc>
                <a:tc gridSpan="4">
                  <a:txBody>
                    <a:bodyPr/>
                    <a:lstStyle/>
                    <a:p>
                      <a:pPr algn="ctr" fontAlgn="b"/>
                      <a:r>
                        <a:rPr lang="en-US" sz="1500" b="1" u="none" strike="noStrike" dirty="0">
                          <a:effectLst/>
                        </a:rPr>
                        <a:t>Cohort (n = 296)</a:t>
                      </a:r>
                      <a:endParaRPr lang="en-US" sz="1500" b="1" i="0" u="none" strike="noStrike" dirty="0">
                        <a:solidFill>
                          <a:srgbClr val="000000"/>
                        </a:solidFill>
                        <a:effectLst/>
                        <a:latin typeface="Calibri" panose="020F0502020204030204" pitchFamily="34" charset="0"/>
                      </a:endParaRPr>
                    </a:p>
                  </a:txBody>
                  <a:tcPr marL="4827" marR="4827" marT="48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1500" b="1" u="none" strike="noStrike" dirty="0">
                          <a:effectLst/>
                        </a:rPr>
                        <a:t>SS (n = 202)</a:t>
                      </a:r>
                      <a:endParaRPr lang="en-US" sz="1500" b="1" i="0" u="none" strike="noStrike" dirty="0">
                        <a:solidFill>
                          <a:srgbClr val="000000"/>
                        </a:solidFill>
                        <a:effectLst/>
                        <a:latin typeface="Calibri" panose="020F0502020204030204" pitchFamily="34" charset="0"/>
                      </a:endParaRPr>
                    </a:p>
                  </a:txBody>
                  <a:tcPr marL="4827" marR="4827" marT="48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1500" b="1" u="none" strike="noStrike" dirty="0">
                          <a:effectLst/>
                        </a:rPr>
                        <a:t>SC (n = 67)</a:t>
                      </a:r>
                      <a:endParaRPr lang="en-US" sz="1500" b="1" i="0" u="none" strike="noStrike" dirty="0">
                        <a:solidFill>
                          <a:srgbClr val="000000"/>
                        </a:solidFill>
                        <a:effectLst/>
                        <a:latin typeface="Calibri" panose="020F0502020204030204" pitchFamily="34" charset="0"/>
                      </a:endParaRPr>
                    </a:p>
                  </a:txBody>
                  <a:tcPr marL="4827" marR="4827" marT="4827" marB="0" anchor="b">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07371490"/>
                  </a:ext>
                </a:extLst>
              </a:tr>
              <a:tr h="370264">
                <a:tc>
                  <a:txBody>
                    <a:bodyPr/>
                    <a:lstStyle/>
                    <a:p>
                      <a:pPr algn="l" fontAlgn="b"/>
                      <a:endParaRPr lang="en-US" sz="600" b="1" i="0" u="none" strike="noStrike" dirty="0">
                        <a:solidFill>
                          <a:srgbClr val="000000"/>
                        </a:solidFill>
                        <a:effectLst/>
                        <a:latin typeface="Calibri" panose="020F0502020204030204" pitchFamily="34" charset="0"/>
                      </a:endParaRPr>
                    </a:p>
                  </a:txBody>
                  <a:tcPr marL="4827" marR="4827" marT="4827" marB="0" anchor="b">
                    <a:lnR w="12700" cap="flat" cmpd="sng" algn="ctr">
                      <a:solidFill>
                        <a:schemeClr val="tx1"/>
                      </a:solidFill>
                      <a:prstDash val="solid"/>
                      <a:round/>
                      <a:headEnd type="none" w="med" len="med"/>
                      <a:tailEnd type="none" w="med" len="med"/>
                    </a:lnR>
                  </a:tcPr>
                </a:tc>
                <a:tc>
                  <a:txBody>
                    <a:bodyPr/>
                    <a:lstStyle/>
                    <a:p>
                      <a:pPr algn="ctr" fontAlgn="b"/>
                      <a:r>
                        <a:rPr lang="en-US" sz="900" b="1" u="none" strike="noStrike" dirty="0">
                          <a:effectLst/>
                        </a:rPr>
                        <a:t>ND (n = 77)</a:t>
                      </a:r>
                      <a:endParaRPr lang="en-US" sz="900" b="1" i="0" u="none" strike="noStrike" dirty="0">
                        <a:solidFill>
                          <a:srgbClr val="000000"/>
                        </a:solidFill>
                        <a:effectLst/>
                        <a:latin typeface="Calibri" panose="020F0502020204030204" pitchFamily="34" charset="0"/>
                      </a:endParaRPr>
                    </a:p>
                  </a:txBody>
                  <a:tcPr marL="4827" marR="4827" marT="4827" marB="0" anchor="b">
                    <a:lnL w="12700" cap="flat" cmpd="sng" algn="ctr">
                      <a:solidFill>
                        <a:schemeClr val="tx1"/>
                      </a:solidFill>
                      <a:prstDash val="solid"/>
                      <a:round/>
                      <a:headEnd type="none" w="med" len="med"/>
                      <a:tailEnd type="none" w="med" len="med"/>
                    </a:lnL>
                  </a:tcPr>
                </a:tc>
                <a:tc>
                  <a:txBody>
                    <a:bodyPr/>
                    <a:lstStyle/>
                    <a:p>
                      <a:pPr algn="ctr" fontAlgn="b"/>
                      <a:r>
                        <a:rPr lang="en-US" sz="900" b="1" u="none" strike="noStrike" dirty="0">
                          <a:effectLst/>
                        </a:rPr>
                        <a:t>NSR (n = 131)</a:t>
                      </a:r>
                      <a:endParaRPr lang="en-US" sz="900" b="1" i="0" u="none" strike="noStrike" dirty="0">
                        <a:solidFill>
                          <a:srgbClr val="000000"/>
                        </a:solidFill>
                        <a:effectLst/>
                        <a:latin typeface="Calibri" panose="020F0502020204030204" pitchFamily="34" charset="0"/>
                      </a:endParaRPr>
                    </a:p>
                  </a:txBody>
                  <a:tcPr marL="4827" marR="4827" marT="4827" marB="0" anchor="b"/>
                </a:tc>
                <a:tc>
                  <a:txBody>
                    <a:bodyPr/>
                    <a:lstStyle/>
                    <a:p>
                      <a:pPr algn="ctr" fontAlgn="b"/>
                      <a:r>
                        <a:rPr lang="en-US" sz="900" b="1" u="none" strike="noStrike" dirty="0">
                          <a:effectLst/>
                        </a:rPr>
                        <a:t>PSR (n = 88)</a:t>
                      </a:r>
                      <a:endParaRPr lang="en-US" sz="900" b="1" i="0" u="none" strike="noStrike" dirty="0">
                        <a:solidFill>
                          <a:srgbClr val="000000"/>
                        </a:solidFill>
                        <a:effectLst/>
                        <a:latin typeface="Calibri" panose="020F0502020204030204" pitchFamily="34" charset="0"/>
                      </a:endParaRPr>
                    </a:p>
                  </a:txBody>
                  <a:tcPr marL="4827" marR="4827" marT="4827" marB="0" anchor="b"/>
                </a:tc>
                <a:tc>
                  <a:txBody>
                    <a:bodyPr/>
                    <a:lstStyle/>
                    <a:p>
                      <a:pPr algn="ctr" fontAlgn="b"/>
                      <a:endParaRPr lang="en-US" sz="900" b="1" i="0" u="none" strike="noStrike" dirty="0">
                        <a:solidFill>
                          <a:srgbClr val="000000"/>
                        </a:solidFill>
                        <a:effectLst/>
                        <a:latin typeface="Calibri" panose="020F0502020204030204" pitchFamily="34" charset="0"/>
                      </a:endParaRPr>
                    </a:p>
                  </a:txBody>
                  <a:tcPr marL="4827" marR="4827" marT="4827" marB="0" anchor="b">
                    <a:lnR w="12700" cap="flat" cmpd="sng" algn="ctr">
                      <a:solidFill>
                        <a:schemeClr val="tx1"/>
                      </a:solidFill>
                      <a:prstDash val="solid"/>
                      <a:round/>
                      <a:headEnd type="none" w="med" len="med"/>
                      <a:tailEnd type="none" w="med" len="med"/>
                    </a:lnR>
                  </a:tcPr>
                </a:tc>
                <a:tc>
                  <a:txBody>
                    <a:bodyPr/>
                    <a:lstStyle/>
                    <a:p>
                      <a:pPr algn="ctr" fontAlgn="b"/>
                      <a:r>
                        <a:rPr lang="en-US" sz="900" b="1" u="none" strike="noStrike" dirty="0">
                          <a:effectLst/>
                        </a:rPr>
                        <a:t>ND (n = 56)</a:t>
                      </a:r>
                      <a:endParaRPr lang="en-US" sz="900" b="1" i="0" u="none" strike="noStrike" dirty="0">
                        <a:solidFill>
                          <a:srgbClr val="000000"/>
                        </a:solidFill>
                        <a:effectLst/>
                        <a:latin typeface="Calibri" panose="020F0502020204030204" pitchFamily="34" charset="0"/>
                      </a:endParaRPr>
                    </a:p>
                  </a:txBody>
                  <a:tcPr marL="4827" marR="4827" marT="4827" marB="0" anchor="b">
                    <a:lnL w="12700" cap="flat" cmpd="sng" algn="ctr">
                      <a:solidFill>
                        <a:schemeClr val="tx1"/>
                      </a:solidFill>
                      <a:prstDash val="solid"/>
                      <a:round/>
                      <a:headEnd type="none" w="med" len="med"/>
                      <a:tailEnd type="none" w="med" len="med"/>
                    </a:lnL>
                  </a:tcPr>
                </a:tc>
                <a:tc>
                  <a:txBody>
                    <a:bodyPr/>
                    <a:lstStyle/>
                    <a:p>
                      <a:pPr algn="ctr" fontAlgn="b"/>
                      <a:r>
                        <a:rPr lang="en-US" sz="900" b="1" u="none" strike="noStrike" dirty="0">
                          <a:effectLst/>
                        </a:rPr>
                        <a:t>NSR (n = 100)</a:t>
                      </a:r>
                      <a:endParaRPr lang="en-US" sz="900" b="1" i="0" u="none" strike="noStrike" dirty="0">
                        <a:solidFill>
                          <a:srgbClr val="000000"/>
                        </a:solidFill>
                        <a:effectLst/>
                        <a:latin typeface="Calibri" panose="020F0502020204030204" pitchFamily="34" charset="0"/>
                      </a:endParaRPr>
                    </a:p>
                  </a:txBody>
                  <a:tcPr marL="4827" marR="4827" marT="4827" marB="0" anchor="b"/>
                </a:tc>
                <a:tc>
                  <a:txBody>
                    <a:bodyPr/>
                    <a:lstStyle/>
                    <a:p>
                      <a:pPr algn="ctr" fontAlgn="b"/>
                      <a:r>
                        <a:rPr lang="en-US" sz="900" b="1" u="none" strike="noStrike" dirty="0">
                          <a:effectLst/>
                        </a:rPr>
                        <a:t>PSR (n = 46)</a:t>
                      </a:r>
                      <a:endParaRPr lang="en-US" sz="900" b="1" i="0" u="none" strike="noStrike" dirty="0">
                        <a:solidFill>
                          <a:srgbClr val="000000"/>
                        </a:solidFill>
                        <a:effectLst/>
                        <a:latin typeface="Calibri" panose="020F0502020204030204" pitchFamily="34" charset="0"/>
                      </a:endParaRPr>
                    </a:p>
                  </a:txBody>
                  <a:tcPr marL="4827" marR="4827" marT="4827" marB="0" anchor="b"/>
                </a:tc>
                <a:tc>
                  <a:txBody>
                    <a:bodyPr/>
                    <a:lstStyle/>
                    <a:p>
                      <a:pPr algn="ctr" fontAlgn="b"/>
                      <a:endParaRPr lang="en-US" sz="900" b="1" i="0" u="none" strike="noStrike" dirty="0">
                        <a:solidFill>
                          <a:srgbClr val="000000"/>
                        </a:solidFill>
                        <a:effectLst/>
                        <a:latin typeface="Calibri" panose="020F0502020204030204" pitchFamily="34" charset="0"/>
                      </a:endParaRPr>
                    </a:p>
                  </a:txBody>
                  <a:tcPr marL="4827" marR="4827" marT="4827" marB="0" anchor="b">
                    <a:lnR w="12700" cap="flat" cmpd="sng" algn="ctr">
                      <a:solidFill>
                        <a:schemeClr val="tx1"/>
                      </a:solidFill>
                      <a:prstDash val="solid"/>
                      <a:round/>
                      <a:headEnd type="none" w="med" len="med"/>
                      <a:tailEnd type="none" w="med" len="med"/>
                    </a:lnR>
                  </a:tcPr>
                </a:tc>
                <a:tc>
                  <a:txBody>
                    <a:bodyPr/>
                    <a:lstStyle/>
                    <a:p>
                      <a:pPr algn="ctr" fontAlgn="b"/>
                      <a:r>
                        <a:rPr lang="en-US" sz="900" b="1" u="none" strike="noStrike" dirty="0">
                          <a:effectLst/>
                        </a:rPr>
                        <a:t>ND (n = 13)</a:t>
                      </a:r>
                      <a:endParaRPr lang="en-US" sz="900" b="1" i="0" u="none" strike="noStrike" dirty="0">
                        <a:solidFill>
                          <a:srgbClr val="000000"/>
                        </a:solidFill>
                        <a:effectLst/>
                        <a:latin typeface="Calibri" panose="020F0502020204030204" pitchFamily="34" charset="0"/>
                      </a:endParaRPr>
                    </a:p>
                  </a:txBody>
                  <a:tcPr marL="4827" marR="4827" marT="4827" marB="0" anchor="b">
                    <a:lnL w="12700" cap="flat" cmpd="sng" algn="ctr">
                      <a:solidFill>
                        <a:schemeClr val="tx1"/>
                      </a:solidFill>
                      <a:prstDash val="solid"/>
                      <a:round/>
                      <a:headEnd type="none" w="med" len="med"/>
                      <a:tailEnd type="none" w="med" len="med"/>
                    </a:lnL>
                  </a:tcPr>
                </a:tc>
                <a:tc>
                  <a:txBody>
                    <a:bodyPr/>
                    <a:lstStyle/>
                    <a:p>
                      <a:pPr algn="ctr" fontAlgn="b"/>
                      <a:r>
                        <a:rPr lang="en-US" sz="900" b="1" u="none" strike="noStrike" dirty="0">
                          <a:effectLst/>
                        </a:rPr>
                        <a:t>NSR (n = 18)</a:t>
                      </a:r>
                      <a:endParaRPr lang="en-US" sz="900" b="1" i="0" u="none" strike="noStrike" dirty="0">
                        <a:solidFill>
                          <a:srgbClr val="000000"/>
                        </a:solidFill>
                        <a:effectLst/>
                        <a:latin typeface="Calibri" panose="020F0502020204030204" pitchFamily="34" charset="0"/>
                      </a:endParaRPr>
                    </a:p>
                  </a:txBody>
                  <a:tcPr marL="4827" marR="4827" marT="4827" marB="0" anchor="b"/>
                </a:tc>
                <a:tc>
                  <a:txBody>
                    <a:bodyPr/>
                    <a:lstStyle/>
                    <a:p>
                      <a:pPr algn="ctr" fontAlgn="b"/>
                      <a:r>
                        <a:rPr lang="en-US" sz="900" b="1" u="none" strike="noStrike" dirty="0">
                          <a:effectLst/>
                        </a:rPr>
                        <a:t>PSR (n = 36)</a:t>
                      </a:r>
                      <a:endParaRPr lang="en-US" sz="900" b="1" i="0" u="none" strike="noStrike" dirty="0">
                        <a:solidFill>
                          <a:srgbClr val="000000"/>
                        </a:solidFill>
                        <a:effectLst/>
                        <a:latin typeface="Calibri" panose="020F0502020204030204" pitchFamily="34" charset="0"/>
                      </a:endParaRPr>
                    </a:p>
                  </a:txBody>
                  <a:tcPr marL="4827" marR="4827" marT="4827" marB="0" anchor="b"/>
                </a:tc>
                <a:tc>
                  <a:txBody>
                    <a:bodyPr/>
                    <a:lstStyle/>
                    <a:p>
                      <a:pPr algn="ctr" fontAlgn="b"/>
                      <a:endParaRPr lang="en-US" sz="900" b="1" i="0" u="none" strike="noStrike" dirty="0">
                        <a:solidFill>
                          <a:srgbClr val="000000"/>
                        </a:solidFill>
                        <a:effectLst/>
                        <a:latin typeface="Calibri" panose="020F0502020204030204" pitchFamily="34" charset="0"/>
                      </a:endParaRPr>
                    </a:p>
                  </a:txBody>
                  <a:tcPr marL="4827" marR="4827" marT="4827" marB="0" anchor="b"/>
                </a:tc>
                <a:extLst>
                  <a:ext uri="{0D108BD9-81ED-4DB2-BD59-A6C34878D82A}">
                    <a16:rowId xmlns:a16="http://schemas.microsoft.com/office/drawing/2014/main" val="1969086927"/>
                  </a:ext>
                </a:extLst>
              </a:tr>
              <a:tr h="370264">
                <a:tc>
                  <a:txBody>
                    <a:bodyPr/>
                    <a:lstStyle/>
                    <a:p>
                      <a:pPr algn="l" fontAlgn="b"/>
                      <a:r>
                        <a:rPr lang="en-US" sz="1200" b="1" i="0" u="none" strike="noStrike" dirty="0">
                          <a:solidFill>
                            <a:srgbClr val="000000"/>
                          </a:solidFill>
                          <a:effectLst/>
                          <a:latin typeface="Calibri" panose="020F0502020204030204" pitchFamily="34" charset="0"/>
                        </a:rPr>
                        <a:t>Characteristic</a:t>
                      </a:r>
                      <a:endParaRPr lang="en-US" sz="800" b="1" i="0" u="none" strike="noStrike" dirty="0">
                        <a:solidFill>
                          <a:srgbClr val="000000"/>
                        </a:solidFill>
                        <a:effectLst/>
                        <a:latin typeface="Calibri" panose="020F0502020204030204" pitchFamily="34" charset="0"/>
                      </a:endParaRPr>
                    </a:p>
                  </a:txBody>
                  <a:tcPr marL="4827" marR="4827" marT="4827"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800" b="1" u="none" strike="noStrike" dirty="0">
                          <a:effectLst/>
                        </a:rPr>
                        <a:t>No. (%)</a:t>
                      </a:r>
                      <a:endParaRPr lang="en-US" sz="800" b="1" i="0" u="none" strike="noStrike" dirty="0">
                        <a:solidFill>
                          <a:srgbClr val="000000"/>
                        </a:solidFill>
                        <a:effectLst/>
                        <a:latin typeface="Calibri" panose="020F0502020204030204" pitchFamily="34" charset="0"/>
                      </a:endParaRPr>
                    </a:p>
                  </a:txBody>
                  <a:tcPr marL="4827" marR="4827" marT="4827"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800" b="1" u="none" strike="noStrike" dirty="0">
                          <a:effectLst/>
                        </a:rPr>
                        <a:t>No. (%)</a:t>
                      </a:r>
                      <a:endParaRPr lang="en-US" sz="800" b="1" i="0" u="none" strike="noStrike" dirty="0">
                        <a:solidFill>
                          <a:srgbClr val="000000"/>
                        </a:solidFill>
                        <a:effectLst/>
                        <a:latin typeface="Calibri" panose="020F0502020204030204" pitchFamily="34" charset="0"/>
                      </a:endParaRPr>
                    </a:p>
                  </a:txBody>
                  <a:tcPr marL="4827" marR="4827" marT="4827" marB="0" anchor="b">
                    <a:lnB w="12700" cap="flat" cmpd="sng" algn="ctr">
                      <a:solidFill>
                        <a:schemeClr val="tx1"/>
                      </a:solidFill>
                      <a:prstDash val="solid"/>
                      <a:round/>
                      <a:headEnd type="none" w="med" len="med"/>
                      <a:tailEnd type="none" w="med" len="med"/>
                    </a:lnB>
                  </a:tcPr>
                </a:tc>
                <a:tc>
                  <a:txBody>
                    <a:bodyPr/>
                    <a:lstStyle/>
                    <a:p>
                      <a:pPr algn="ctr" fontAlgn="b"/>
                      <a:r>
                        <a:rPr lang="en-US" sz="800" b="1" u="none" strike="noStrike" dirty="0">
                          <a:effectLst/>
                        </a:rPr>
                        <a:t>No. (%)</a:t>
                      </a:r>
                      <a:endParaRPr lang="en-US" sz="800" b="1" i="0" u="none" strike="noStrike" dirty="0">
                        <a:solidFill>
                          <a:srgbClr val="000000"/>
                        </a:solidFill>
                        <a:effectLst/>
                        <a:latin typeface="Calibri" panose="020F0502020204030204" pitchFamily="34" charset="0"/>
                      </a:endParaRPr>
                    </a:p>
                  </a:txBody>
                  <a:tcPr marL="4827" marR="4827" marT="4827" marB="0" anchor="b">
                    <a:lnB w="12700" cap="flat" cmpd="sng" algn="ctr">
                      <a:solidFill>
                        <a:schemeClr val="tx1"/>
                      </a:solidFill>
                      <a:prstDash val="solid"/>
                      <a:round/>
                      <a:headEnd type="none" w="med" len="med"/>
                      <a:tailEnd type="none" w="med" len="med"/>
                    </a:lnB>
                  </a:tcPr>
                </a:tc>
                <a:tc>
                  <a:txBody>
                    <a:bodyPr/>
                    <a:lstStyle/>
                    <a:p>
                      <a:pPr algn="ctr" fontAlgn="b"/>
                      <a:r>
                        <a:rPr lang="en-US" sz="800" b="1" u="none" strike="noStrike" dirty="0">
                          <a:effectLst/>
                        </a:rPr>
                        <a:t>p</a:t>
                      </a:r>
                      <a:endParaRPr lang="en-US" sz="800" b="1" i="0" u="none" strike="noStrike" dirty="0">
                        <a:solidFill>
                          <a:srgbClr val="000000"/>
                        </a:solidFill>
                        <a:effectLst/>
                        <a:latin typeface="Calibri" panose="020F0502020204030204" pitchFamily="34" charset="0"/>
                      </a:endParaRPr>
                    </a:p>
                  </a:txBody>
                  <a:tcPr marL="4827" marR="4827" marT="4827"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800" b="1" u="none" strike="noStrike" dirty="0">
                          <a:effectLst/>
                        </a:rPr>
                        <a:t>No. (%)</a:t>
                      </a:r>
                      <a:endParaRPr lang="en-US" sz="800" b="1" i="0" u="none" strike="noStrike" dirty="0">
                        <a:solidFill>
                          <a:srgbClr val="000000"/>
                        </a:solidFill>
                        <a:effectLst/>
                        <a:latin typeface="Calibri" panose="020F0502020204030204" pitchFamily="34" charset="0"/>
                      </a:endParaRPr>
                    </a:p>
                  </a:txBody>
                  <a:tcPr marL="4827" marR="4827" marT="4827"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800" b="1" u="none" strike="noStrike" dirty="0">
                          <a:effectLst/>
                        </a:rPr>
                        <a:t>No. (%)</a:t>
                      </a:r>
                      <a:endParaRPr lang="en-US" sz="800" b="1" i="0" u="none" strike="noStrike" dirty="0">
                        <a:solidFill>
                          <a:srgbClr val="000000"/>
                        </a:solidFill>
                        <a:effectLst/>
                        <a:latin typeface="Calibri" panose="020F0502020204030204" pitchFamily="34" charset="0"/>
                      </a:endParaRPr>
                    </a:p>
                  </a:txBody>
                  <a:tcPr marL="4827" marR="4827" marT="4827" marB="0" anchor="b">
                    <a:lnB w="12700" cap="flat" cmpd="sng" algn="ctr">
                      <a:solidFill>
                        <a:schemeClr val="tx1"/>
                      </a:solidFill>
                      <a:prstDash val="solid"/>
                      <a:round/>
                      <a:headEnd type="none" w="med" len="med"/>
                      <a:tailEnd type="none" w="med" len="med"/>
                    </a:lnB>
                  </a:tcPr>
                </a:tc>
                <a:tc>
                  <a:txBody>
                    <a:bodyPr/>
                    <a:lstStyle/>
                    <a:p>
                      <a:pPr algn="ctr" fontAlgn="b"/>
                      <a:r>
                        <a:rPr lang="en-US" sz="800" b="1" u="none" strike="noStrike" dirty="0">
                          <a:effectLst/>
                        </a:rPr>
                        <a:t>No. (%)</a:t>
                      </a:r>
                      <a:endParaRPr lang="en-US" sz="800" b="1" i="0" u="none" strike="noStrike" dirty="0">
                        <a:solidFill>
                          <a:srgbClr val="000000"/>
                        </a:solidFill>
                        <a:effectLst/>
                        <a:latin typeface="Calibri" panose="020F0502020204030204" pitchFamily="34" charset="0"/>
                      </a:endParaRPr>
                    </a:p>
                  </a:txBody>
                  <a:tcPr marL="4827" marR="4827" marT="4827" marB="0" anchor="b">
                    <a:lnB w="12700" cap="flat" cmpd="sng" algn="ctr">
                      <a:solidFill>
                        <a:schemeClr val="tx1"/>
                      </a:solidFill>
                      <a:prstDash val="solid"/>
                      <a:round/>
                      <a:headEnd type="none" w="med" len="med"/>
                      <a:tailEnd type="none" w="med" len="med"/>
                    </a:lnB>
                  </a:tcPr>
                </a:tc>
                <a:tc>
                  <a:txBody>
                    <a:bodyPr/>
                    <a:lstStyle/>
                    <a:p>
                      <a:pPr algn="ctr" fontAlgn="b"/>
                      <a:r>
                        <a:rPr lang="en-US" sz="800" b="1" u="none" strike="noStrike" dirty="0">
                          <a:effectLst/>
                        </a:rPr>
                        <a:t>p</a:t>
                      </a:r>
                      <a:endParaRPr lang="en-US" sz="800" b="1" i="0" u="none" strike="noStrike" dirty="0">
                        <a:solidFill>
                          <a:srgbClr val="000000"/>
                        </a:solidFill>
                        <a:effectLst/>
                        <a:latin typeface="Calibri" panose="020F0502020204030204" pitchFamily="34" charset="0"/>
                      </a:endParaRPr>
                    </a:p>
                  </a:txBody>
                  <a:tcPr marL="4827" marR="4827" marT="4827"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800" b="1" u="none" strike="noStrike" dirty="0">
                          <a:effectLst/>
                        </a:rPr>
                        <a:t>No. (%)</a:t>
                      </a:r>
                      <a:endParaRPr lang="en-US" sz="800" b="1" i="0" u="none" strike="noStrike" dirty="0">
                        <a:solidFill>
                          <a:srgbClr val="000000"/>
                        </a:solidFill>
                        <a:effectLst/>
                        <a:latin typeface="Calibri" panose="020F0502020204030204" pitchFamily="34" charset="0"/>
                      </a:endParaRPr>
                    </a:p>
                  </a:txBody>
                  <a:tcPr marL="4827" marR="4827" marT="4827"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800" b="1" u="none" strike="noStrike" dirty="0">
                          <a:effectLst/>
                        </a:rPr>
                        <a:t>No. (%)</a:t>
                      </a:r>
                      <a:endParaRPr lang="en-US" sz="800" b="1" i="0" u="none" strike="noStrike" dirty="0">
                        <a:solidFill>
                          <a:srgbClr val="000000"/>
                        </a:solidFill>
                        <a:effectLst/>
                        <a:latin typeface="Calibri" panose="020F0502020204030204" pitchFamily="34" charset="0"/>
                      </a:endParaRPr>
                    </a:p>
                  </a:txBody>
                  <a:tcPr marL="4827" marR="4827" marT="4827" marB="0" anchor="b">
                    <a:lnB w="12700" cap="flat" cmpd="sng" algn="ctr">
                      <a:solidFill>
                        <a:schemeClr val="tx1"/>
                      </a:solidFill>
                      <a:prstDash val="solid"/>
                      <a:round/>
                      <a:headEnd type="none" w="med" len="med"/>
                      <a:tailEnd type="none" w="med" len="med"/>
                    </a:lnB>
                  </a:tcPr>
                </a:tc>
                <a:tc>
                  <a:txBody>
                    <a:bodyPr/>
                    <a:lstStyle/>
                    <a:p>
                      <a:pPr algn="ctr" fontAlgn="b"/>
                      <a:r>
                        <a:rPr lang="en-US" sz="800" b="1" u="none" strike="noStrike" dirty="0">
                          <a:effectLst/>
                        </a:rPr>
                        <a:t>No. (%)</a:t>
                      </a:r>
                      <a:endParaRPr lang="en-US" sz="800" b="1" i="0" u="none" strike="noStrike" dirty="0">
                        <a:solidFill>
                          <a:srgbClr val="000000"/>
                        </a:solidFill>
                        <a:effectLst/>
                        <a:latin typeface="Calibri" panose="020F0502020204030204" pitchFamily="34" charset="0"/>
                      </a:endParaRPr>
                    </a:p>
                  </a:txBody>
                  <a:tcPr marL="4827" marR="4827" marT="4827" marB="0" anchor="b">
                    <a:lnB w="12700" cap="flat" cmpd="sng" algn="ctr">
                      <a:solidFill>
                        <a:schemeClr val="tx1"/>
                      </a:solidFill>
                      <a:prstDash val="solid"/>
                      <a:round/>
                      <a:headEnd type="none" w="med" len="med"/>
                      <a:tailEnd type="none" w="med" len="med"/>
                    </a:lnB>
                  </a:tcPr>
                </a:tc>
                <a:tc>
                  <a:txBody>
                    <a:bodyPr/>
                    <a:lstStyle/>
                    <a:p>
                      <a:pPr algn="ctr" fontAlgn="b"/>
                      <a:r>
                        <a:rPr lang="en-US" sz="800" b="1" u="none" strike="noStrike" dirty="0">
                          <a:effectLst/>
                        </a:rPr>
                        <a:t>p</a:t>
                      </a:r>
                      <a:endParaRPr lang="en-US" sz="800" b="1" i="0" u="none" strike="noStrike" dirty="0">
                        <a:solidFill>
                          <a:srgbClr val="000000"/>
                        </a:solidFill>
                        <a:effectLst/>
                        <a:latin typeface="Calibri" panose="020F0502020204030204" pitchFamily="34" charset="0"/>
                      </a:endParaRPr>
                    </a:p>
                  </a:txBody>
                  <a:tcPr marL="4827" marR="4827" marT="4827"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1750257"/>
                  </a:ext>
                </a:extLst>
              </a:tr>
              <a:tr h="370264">
                <a:tc>
                  <a:txBody>
                    <a:bodyPr/>
                    <a:lstStyle/>
                    <a:p>
                      <a:pPr algn="l" fontAlgn="b"/>
                      <a:r>
                        <a:rPr lang="en-US" sz="1200" b="1" u="none" strike="noStrike" dirty="0">
                          <a:effectLst/>
                        </a:rPr>
                        <a:t>Age, mean [SD]</a:t>
                      </a:r>
                      <a:endParaRPr lang="en-US" sz="1200" b="1" i="0" u="none" strike="noStrike" dirty="0">
                        <a:solidFill>
                          <a:srgbClr val="000000"/>
                        </a:solidFill>
                        <a:effectLst/>
                        <a:latin typeface="Calibri" panose="020F0502020204030204" pitchFamily="34" charset="0"/>
                      </a:endParaRPr>
                    </a:p>
                  </a:txBody>
                  <a:tcPr marL="4827" marR="4827" marT="4827"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b"/>
                      <a:r>
                        <a:rPr lang="en-US" sz="1100" b="1" i="0" u="none" strike="noStrike" dirty="0">
                          <a:solidFill>
                            <a:srgbClr val="000000"/>
                          </a:solidFill>
                          <a:effectLst/>
                          <a:latin typeface="Calibri" panose="020F0502020204030204" pitchFamily="34" charset="0"/>
                        </a:rPr>
                        <a:t>29.1 [9.0]</a:t>
                      </a:r>
                    </a:p>
                  </a:txBody>
                  <a:tcPr marL="7144" marR="7144" marT="714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100" b="1" i="0" u="none" strike="noStrike" dirty="0">
                          <a:solidFill>
                            <a:srgbClr val="000000"/>
                          </a:solidFill>
                          <a:effectLst/>
                          <a:latin typeface="Calibri" panose="020F0502020204030204" pitchFamily="34" charset="0"/>
                        </a:rPr>
                        <a:t>32.5 [11.3]</a:t>
                      </a:r>
                    </a:p>
                  </a:txBody>
                  <a:tcPr marL="7144" marR="7144" marT="7144" marB="0" anchor="b">
                    <a:lnT w="12700" cap="flat" cmpd="sng" algn="ctr">
                      <a:solidFill>
                        <a:schemeClr val="tx1"/>
                      </a:solidFill>
                      <a:prstDash val="solid"/>
                      <a:round/>
                      <a:headEnd type="none" w="med" len="med"/>
                      <a:tailEnd type="none" w="med" len="med"/>
                    </a:lnT>
                  </a:tcPr>
                </a:tc>
                <a:tc>
                  <a:txBody>
                    <a:bodyPr/>
                    <a:lstStyle/>
                    <a:p>
                      <a:pPr algn="ctr" fontAlgn="b"/>
                      <a:r>
                        <a:rPr lang="en-US" sz="1100" b="1" i="0" u="none" strike="noStrike" dirty="0">
                          <a:solidFill>
                            <a:srgbClr val="000000"/>
                          </a:solidFill>
                          <a:effectLst/>
                          <a:latin typeface="Calibri" panose="020F0502020204030204" pitchFamily="34" charset="0"/>
                        </a:rPr>
                        <a:t>40.8 [13.3]</a:t>
                      </a:r>
                    </a:p>
                  </a:txBody>
                  <a:tcPr marL="7144" marR="7144" marT="7144" marB="0" anchor="b">
                    <a:lnT w="12700" cap="flat" cmpd="sng" algn="ctr">
                      <a:solidFill>
                        <a:schemeClr val="tx1"/>
                      </a:solidFill>
                      <a:prstDash val="solid"/>
                      <a:round/>
                      <a:headEnd type="none" w="med" len="med"/>
                      <a:tailEnd type="none" w="med" len="med"/>
                    </a:lnT>
                  </a:tcPr>
                </a:tc>
                <a:tc>
                  <a:txBody>
                    <a:bodyPr/>
                    <a:lstStyle/>
                    <a:p>
                      <a:pPr algn="ctr" fontAlgn="b"/>
                      <a:r>
                        <a:rPr lang="en-US" sz="1100" b="1" i="0" u="none" strike="noStrike" dirty="0">
                          <a:solidFill>
                            <a:srgbClr val="000000"/>
                          </a:solidFill>
                          <a:effectLst/>
                          <a:latin typeface="Calibri" panose="020F0502020204030204" pitchFamily="34" charset="0"/>
                        </a:rPr>
                        <a:t>&lt;0.001</a:t>
                      </a:r>
                    </a:p>
                  </a:txBody>
                  <a:tcPr marL="7144" marR="7144" marT="7144"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2">
                        <a:lumMod val="40000"/>
                        <a:lumOff val="6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27.3 [7.6]</a:t>
                      </a:r>
                    </a:p>
                  </a:txBody>
                  <a:tcPr marL="7144" marR="7144" marT="714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100" b="1" i="0" u="none" strike="noStrike">
                          <a:solidFill>
                            <a:srgbClr val="000000"/>
                          </a:solidFill>
                          <a:effectLst/>
                          <a:latin typeface="Calibri" panose="020F0502020204030204" pitchFamily="34" charset="0"/>
                        </a:rPr>
                        <a:t>31.9 [11.1]</a:t>
                      </a:r>
                    </a:p>
                  </a:txBody>
                  <a:tcPr marL="7144" marR="7144" marT="7144" marB="0" anchor="b">
                    <a:lnT w="12700" cap="flat" cmpd="sng" algn="ctr">
                      <a:solidFill>
                        <a:schemeClr val="tx1"/>
                      </a:solidFill>
                      <a:prstDash val="solid"/>
                      <a:round/>
                      <a:headEnd type="none" w="med" len="med"/>
                      <a:tailEnd type="none" w="med" len="med"/>
                    </a:lnT>
                  </a:tcPr>
                </a:tc>
                <a:tc>
                  <a:txBody>
                    <a:bodyPr/>
                    <a:lstStyle/>
                    <a:p>
                      <a:pPr algn="ctr" fontAlgn="b"/>
                      <a:r>
                        <a:rPr lang="en-US" sz="1100" b="1" i="0" u="none" strike="noStrike">
                          <a:solidFill>
                            <a:srgbClr val="000000"/>
                          </a:solidFill>
                          <a:effectLst/>
                          <a:latin typeface="Calibri" panose="020F0502020204030204" pitchFamily="34" charset="0"/>
                        </a:rPr>
                        <a:t>38.8 [12.2]</a:t>
                      </a:r>
                    </a:p>
                  </a:txBody>
                  <a:tcPr marL="7144" marR="7144" marT="7144" marB="0" anchor="b">
                    <a:lnT w="12700" cap="flat" cmpd="sng" algn="ctr">
                      <a:solidFill>
                        <a:schemeClr val="tx1"/>
                      </a:solidFill>
                      <a:prstDash val="solid"/>
                      <a:round/>
                      <a:headEnd type="none" w="med" len="med"/>
                      <a:tailEnd type="none" w="med" len="med"/>
                    </a:lnT>
                  </a:tcPr>
                </a:tc>
                <a:tc>
                  <a:txBody>
                    <a:bodyPr/>
                    <a:lstStyle/>
                    <a:p>
                      <a:pPr algn="ctr" fontAlgn="b"/>
                      <a:r>
                        <a:rPr lang="en-US" sz="1100" b="1" i="0" u="none" strike="noStrike" dirty="0">
                          <a:solidFill>
                            <a:srgbClr val="000000"/>
                          </a:solidFill>
                          <a:effectLst/>
                          <a:latin typeface="Calibri" panose="020F0502020204030204" pitchFamily="34" charset="0"/>
                        </a:rPr>
                        <a:t>&lt;0.001</a:t>
                      </a:r>
                    </a:p>
                  </a:txBody>
                  <a:tcPr marL="7144" marR="7144" marT="7144"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2">
                        <a:lumMod val="40000"/>
                        <a:lumOff val="60000"/>
                      </a:schemeClr>
                    </a:solidFill>
                  </a:tcPr>
                </a:tc>
                <a:tc>
                  <a:txBody>
                    <a:bodyPr/>
                    <a:lstStyle/>
                    <a:p>
                      <a:pPr algn="ctr" fontAlgn="b"/>
                      <a:r>
                        <a:rPr lang="en-US" sz="1100" b="1" i="0" u="none" strike="noStrike">
                          <a:solidFill>
                            <a:srgbClr val="000000"/>
                          </a:solidFill>
                          <a:effectLst/>
                          <a:latin typeface="Calibri" panose="020F0502020204030204" pitchFamily="34" charset="0"/>
                        </a:rPr>
                        <a:t>34.4 [9.9]</a:t>
                      </a:r>
                    </a:p>
                  </a:txBody>
                  <a:tcPr marL="7144" marR="7144" marT="714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100" b="1" i="0" u="none" strike="noStrike">
                          <a:solidFill>
                            <a:srgbClr val="000000"/>
                          </a:solidFill>
                          <a:effectLst/>
                          <a:latin typeface="Calibri" panose="020F0502020204030204" pitchFamily="34" charset="0"/>
                        </a:rPr>
                        <a:t>36.3 [14.5]</a:t>
                      </a:r>
                    </a:p>
                  </a:txBody>
                  <a:tcPr marL="7144" marR="7144" marT="7144" marB="0" anchor="b">
                    <a:lnT w="12700" cap="flat" cmpd="sng" algn="ctr">
                      <a:solidFill>
                        <a:schemeClr val="tx1"/>
                      </a:solidFill>
                      <a:prstDash val="solid"/>
                      <a:round/>
                      <a:headEnd type="none" w="med" len="med"/>
                      <a:tailEnd type="none" w="med" len="med"/>
                    </a:lnT>
                  </a:tcPr>
                </a:tc>
                <a:tc>
                  <a:txBody>
                    <a:bodyPr/>
                    <a:lstStyle/>
                    <a:p>
                      <a:pPr algn="ctr" fontAlgn="b"/>
                      <a:r>
                        <a:rPr lang="en-US" sz="1100" b="1" i="0" u="none" strike="noStrike">
                          <a:solidFill>
                            <a:srgbClr val="000000"/>
                          </a:solidFill>
                          <a:effectLst/>
                          <a:latin typeface="Calibri" panose="020F0502020204030204" pitchFamily="34" charset="0"/>
                        </a:rPr>
                        <a:t>42.9 [14.3]</a:t>
                      </a:r>
                    </a:p>
                  </a:txBody>
                  <a:tcPr marL="7144" marR="7144" marT="7144" marB="0" anchor="b">
                    <a:lnT w="12700" cap="flat" cmpd="sng" algn="ctr">
                      <a:solidFill>
                        <a:schemeClr val="tx1"/>
                      </a:solidFill>
                      <a:prstDash val="solid"/>
                      <a:round/>
                      <a:headEnd type="none" w="med" len="med"/>
                      <a:tailEnd type="none" w="med" len="med"/>
                    </a:lnT>
                  </a:tcPr>
                </a:tc>
                <a:tc>
                  <a:txBody>
                    <a:bodyPr/>
                    <a:lstStyle/>
                    <a:p>
                      <a:pPr algn="ctr" fontAlgn="b"/>
                      <a:r>
                        <a:rPr lang="en-US" sz="1100" b="1" i="0" u="none" strike="noStrike">
                          <a:solidFill>
                            <a:srgbClr val="000000"/>
                          </a:solidFill>
                          <a:effectLst/>
                          <a:latin typeface="Calibri" panose="020F0502020204030204" pitchFamily="34" charset="0"/>
                        </a:rPr>
                        <a:t>0.092</a:t>
                      </a:r>
                    </a:p>
                  </a:txBody>
                  <a:tcPr marL="7144" marR="7144" marT="7144" marB="0" anchor="b">
                    <a:lnT w="12700" cap="flat" cmpd="sng" algn="ctr">
                      <a:solidFill>
                        <a:schemeClr val="tx1"/>
                      </a:solidFill>
                      <a:prstDash val="solid"/>
                      <a:round/>
                      <a:headEnd type="none" w="med" len="med"/>
                      <a:tailEnd type="none" w="med" len="med"/>
                    </a:lnT>
                    <a:solidFill>
                      <a:schemeClr val="accent2">
                        <a:lumMod val="40000"/>
                        <a:lumOff val="60000"/>
                      </a:schemeClr>
                    </a:solidFill>
                  </a:tcPr>
                </a:tc>
                <a:extLst>
                  <a:ext uri="{0D108BD9-81ED-4DB2-BD59-A6C34878D82A}">
                    <a16:rowId xmlns:a16="http://schemas.microsoft.com/office/drawing/2014/main" val="686618260"/>
                  </a:ext>
                </a:extLst>
              </a:tr>
              <a:tr h="370264">
                <a:tc>
                  <a:txBody>
                    <a:bodyPr/>
                    <a:lstStyle/>
                    <a:p>
                      <a:pPr algn="l" fontAlgn="b"/>
                      <a:r>
                        <a:rPr lang="en-US" sz="1200" b="1" u="none" strike="noStrike" dirty="0">
                          <a:effectLst/>
                        </a:rPr>
                        <a:t>Visually Symptomatic</a:t>
                      </a:r>
                      <a:endParaRPr lang="en-US" sz="1200" b="1" i="0" u="none" strike="noStrike" dirty="0">
                        <a:solidFill>
                          <a:srgbClr val="000000"/>
                        </a:solidFill>
                        <a:effectLst/>
                        <a:latin typeface="Calibri" panose="020F0502020204030204" pitchFamily="34" charset="0"/>
                      </a:endParaRPr>
                    </a:p>
                  </a:txBody>
                  <a:tcPr marL="4827" marR="4827" marT="4827" marB="0" anchor="b">
                    <a:lnR w="12700" cap="flat" cmpd="sng" algn="ctr">
                      <a:solidFill>
                        <a:schemeClr val="tx1"/>
                      </a:solidFill>
                      <a:prstDash val="solid"/>
                      <a:round/>
                      <a:headEnd type="none" w="med" len="med"/>
                      <a:tailEnd type="none" w="med" len="med"/>
                    </a:lnR>
                    <a:noFill/>
                  </a:tcPr>
                </a:tc>
                <a:tc>
                  <a:txBody>
                    <a:bodyPr/>
                    <a:lstStyle/>
                    <a:p>
                      <a:pPr algn="ctr" fontAlgn="b"/>
                      <a:r>
                        <a:rPr lang="en-US" sz="1100" b="1" i="0" u="none" strike="noStrike" dirty="0">
                          <a:solidFill>
                            <a:srgbClr val="000000"/>
                          </a:solidFill>
                          <a:effectLst/>
                          <a:latin typeface="Calibri" panose="020F0502020204030204" pitchFamily="34" charset="0"/>
                        </a:rPr>
                        <a:t>18 (23.4)</a:t>
                      </a:r>
                    </a:p>
                  </a:txBody>
                  <a:tcPr marL="7144" marR="7144" marT="7144" marB="0" anchor="b">
                    <a:lnL w="12700" cap="flat" cmpd="sng" algn="ctr">
                      <a:solidFill>
                        <a:schemeClr val="tx1"/>
                      </a:solidFill>
                      <a:prstDash val="solid"/>
                      <a:round/>
                      <a:headEnd type="none" w="med" len="med"/>
                      <a:tailEnd type="none" w="med" len="med"/>
                    </a:lnL>
                  </a:tcPr>
                </a:tc>
                <a:tc>
                  <a:txBody>
                    <a:bodyPr/>
                    <a:lstStyle/>
                    <a:p>
                      <a:pPr algn="ctr" fontAlgn="b"/>
                      <a:r>
                        <a:rPr lang="en-US" sz="1100" b="1" i="0" u="none" strike="noStrike" dirty="0">
                          <a:solidFill>
                            <a:srgbClr val="000000"/>
                          </a:solidFill>
                          <a:effectLst/>
                          <a:latin typeface="Calibri" panose="020F0502020204030204" pitchFamily="34" charset="0"/>
                        </a:rPr>
                        <a:t>38 (30.6)</a:t>
                      </a:r>
                    </a:p>
                  </a:txBody>
                  <a:tcPr marL="7144" marR="7144" marT="7144" marB="0" anchor="b"/>
                </a:tc>
                <a:tc>
                  <a:txBody>
                    <a:bodyPr/>
                    <a:lstStyle/>
                    <a:p>
                      <a:pPr algn="ctr" fontAlgn="b"/>
                      <a:r>
                        <a:rPr lang="en-US" sz="1100" b="1" i="0" u="none" strike="noStrike" dirty="0">
                          <a:solidFill>
                            <a:srgbClr val="000000"/>
                          </a:solidFill>
                          <a:effectLst/>
                          <a:latin typeface="Calibri" panose="020F0502020204030204" pitchFamily="34" charset="0"/>
                        </a:rPr>
                        <a:t>48 (57.1)</a:t>
                      </a:r>
                    </a:p>
                  </a:txBody>
                  <a:tcPr marL="7144" marR="7144" marT="7144" marB="0" anchor="b"/>
                </a:tc>
                <a:tc>
                  <a:txBody>
                    <a:bodyPr/>
                    <a:lstStyle/>
                    <a:p>
                      <a:pPr algn="ctr" fontAlgn="b"/>
                      <a:r>
                        <a:rPr lang="en-US" sz="1100" b="1" i="0" u="none" strike="noStrike" dirty="0">
                          <a:solidFill>
                            <a:srgbClr val="000000"/>
                          </a:solidFill>
                          <a:effectLst/>
                          <a:latin typeface="Calibri" panose="020F0502020204030204" pitchFamily="34" charset="0"/>
                        </a:rPr>
                        <a:t>&lt;0.001</a:t>
                      </a:r>
                    </a:p>
                  </a:txBody>
                  <a:tcPr marL="7144" marR="7144" marT="7144" marB="0" anchor="b">
                    <a:lnR w="12700" cap="flat" cmpd="sng" algn="ctr">
                      <a:solidFill>
                        <a:schemeClr val="tx1"/>
                      </a:solidFill>
                      <a:prstDash val="solid"/>
                      <a:round/>
                      <a:headEnd type="none" w="med" len="med"/>
                      <a:tailEnd type="none" w="med" len="med"/>
                    </a:lnR>
                    <a:solidFill>
                      <a:schemeClr val="accent2">
                        <a:lumMod val="40000"/>
                        <a:lumOff val="6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12 (21.4)</a:t>
                      </a:r>
                    </a:p>
                  </a:txBody>
                  <a:tcPr marL="7144" marR="7144" marT="7144" marB="0" anchor="b">
                    <a:lnL w="12700" cap="flat" cmpd="sng" algn="ctr">
                      <a:solidFill>
                        <a:schemeClr val="tx1"/>
                      </a:solidFill>
                      <a:prstDash val="solid"/>
                      <a:round/>
                      <a:headEnd type="none" w="med" len="med"/>
                      <a:tailEnd type="none" w="med" len="med"/>
                    </a:lnL>
                  </a:tcPr>
                </a:tc>
                <a:tc>
                  <a:txBody>
                    <a:bodyPr/>
                    <a:lstStyle/>
                    <a:p>
                      <a:pPr algn="ctr" fontAlgn="b"/>
                      <a:r>
                        <a:rPr lang="en-US" sz="1100" b="1" i="0" u="none" strike="noStrike" dirty="0">
                          <a:solidFill>
                            <a:srgbClr val="000000"/>
                          </a:solidFill>
                          <a:effectLst/>
                          <a:latin typeface="Calibri" panose="020F0502020204030204" pitchFamily="34" charset="0"/>
                        </a:rPr>
                        <a:t>25 (26.6)</a:t>
                      </a:r>
                    </a:p>
                  </a:txBody>
                  <a:tcPr marL="7144" marR="7144" marT="7144" marB="0" anchor="b"/>
                </a:tc>
                <a:tc>
                  <a:txBody>
                    <a:bodyPr/>
                    <a:lstStyle/>
                    <a:p>
                      <a:pPr algn="ctr" fontAlgn="b"/>
                      <a:r>
                        <a:rPr lang="en-US" sz="1100" b="1" i="0" u="none" strike="noStrike" dirty="0">
                          <a:solidFill>
                            <a:srgbClr val="000000"/>
                          </a:solidFill>
                          <a:effectLst/>
                          <a:latin typeface="Calibri" panose="020F0502020204030204" pitchFamily="34" charset="0"/>
                        </a:rPr>
                        <a:t>19 (43.2)</a:t>
                      </a:r>
                    </a:p>
                  </a:txBody>
                  <a:tcPr marL="7144" marR="7144" marT="7144" marB="0" anchor="b"/>
                </a:tc>
                <a:tc>
                  <a:txBody>
                    <a:bodyPr/>
                    <a:lstStyle/>
                    <a:p>
                      <a:pPr algn="ctr" fontAlgn="b"/>
                      <a:r>
                        <a:rPr lang="en-US" sz="1100" b="1" i="0" u="none" strike="noStrike" dirty="0">
                          <a:solidFill>
                            <a:srgbClr val="000000"/>
                          </a:solidFill>
                          <a:effectLst/>
                          <a:latin typeface="Calibri" panose="020F0502020204030204" pitchFamily="34" charset="0"/>
                        </a:rPr>
                        <a:t>0.047</a:t>
                      </a:r>
                    </a:p>
                  </a:txBody>
                  <a:tcPr marL="7144" marR="7144" marT="7144" marB="0" anchor="b">
                    <a:lnR w="12700" cap="flat" cmpd="sng" algn="ctr">
                      <a:solidFill>
                        <a:schemeClr val="tx1"/>
                      </a:solidFill>
                      <a:prstDash val="solid"/>
                      <a:round/>
                      <a:headEnd type="none" w="med" len="med"/>
                      <a:tailEnd type="none" w="med" len="med"/>
                    </a:lnR>
                    <a:solidFill>
                      <a:schemeClr val="accent2">
                        <a:lumMod val="40000"/>
                        <a:lumOff val="6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3 (23.1)</a:t>
                      </a:r>
                    </a:p>
                  </a:txBody>
                  <a:tcPr marL="7144" marR="7144" marT="7144" marB="0" anchor="b">
                    <a:lnL w="12700" cap="flat" cmpd="sng" algn="ctr">
                      <a:solidFill>
                        <a:schemeClr val="tx1"/>
                      </a:solidFill>
                      <a:prstDash val="solid"/>
                      <a:round/>
                      <a:headEnd type="none" w="med" len="med"/>
                      <a:tailEnd type="none" w="med" len="med"/>
                    </a:lnL>
                  </a:tcPr>
                </a:tc>
                <a:tc>
                  <a:txBody>
                    <a:bodyPr/>
                    <a:lstStyle/>
                    <a:p>
                      <a:pPr algn="ctr" fontAlgn="b"/>
                      <a:r>
                        <a:rPr lang="en-US" sz="1100" b="1" i="0" u="none" strike="noStrike" dirty="0">
                          <a:solidFill>
                            <a:srgbClr val="000000"/>
                          </a:solidFill>
                          <a:effectLst/>
                          <a:latin typeface="Calibri" panose="020F0502020204030204" pitchFamily="34" charset="0"/>
                        </a:rPr>
                        <a:t>7 (41)</a:t>
                      </a:r>
                    </a:p>
                  </a:txBody>
                  <a:tcPr marL="7144" marR="7144" marT="7144" marB="0" anchor="b"/>
                </a:tc>
                <a:tc>
                  <a:txBody>
                    <a:bodyPr/>
                    <a:lstStyle/>
                    <a:p>
                      <a:pPr algn="ctr" fontAlgn="b"/>
                      <a:r>
                        <a:rPr lang="en-US" sz="1100" b="1" i="0" u="none" strike="noStrike" dirty="0">
                          <a:solidFill>
                            <a:srgbClr val="000000"/>
                          </a:solidFill>
                          <a:effectLst/>
                          <a:latin typeface="Calibri" panose="020F0502020204030204" pitchFamily="34" charset="0"/>
                        </a:rPr>
                        <a:t>25 (73.5)</a:t>
                      </a:r>
                    </a:p>
                  </a:txBody>
                  <a:tcPr marL="7144" marR="7144" marT="7144" marB="0" anchor="b"/>
                </a:tc>
                <a:tc>
                  <a:txBody>
                    <a:bodyPr/>
                    <a:lstStyle/>
                    <a:p>
                      <a:pPr algn="ctr" fontAlgn="b"/>
                      <a:r>
                        <a:rPr lang="en-US" sz="1100" b="1" i="0" u="none" strike="noStrike" dirty="0">
                          <a:solidFill>
                            <a:srgbClr val="000000"/>
                          </a:solidFill>
                          <a:effectLst/>
                          <a:latin typeface="Calibri" panose="020F0502020204030204" pitchFamily="34" charset="0"/>
                        </a:rPr>
                        <a:t>0.003</a:t>
                      </a:r>
                    </a:p>
                  </a:txBody>
                  <a:tcPr marL="7144" marR="7144" marT="7144" marB="0" anchor="b">
                    <a:solidFill>
                      <a:schemeClr val="accent2">
                        <a:lumMod val="40000"/>
                        <a:lumOff val="60000"/>
                      </a:schemeClr>
                    </a:solidFill>
                  </a:tcPr>
                </a:tc>
                <a:extLst>
                  <a:ext uri="{0D108BD9-81ED-4DB2-BD59-A6C34878D82A}">
                    <a16:rowId xmlns:a16="http://schemas.microsoft.com/office/drawing/2014/main" val="3801044534"/>
                  </a:ext>
                </a:extLst>
              </a:tr>
              <a:tr h="370264">
                <a:tc>
                  <a:txBody>
                    <a:bodyPr/>
                    <a:lstStyle/>
                    <a:p>
                      <a:pPr algn="l" fontAlgn="b"/>
                      <a:r>
                        <a:rPr lang="en-US" sz="1200" b="1" i="0" u="none" strike="noStrike" dirty="0">
                          <a:solidFill>
                            <a:srgbClr val="000000"/>
                          </a:solidFill>
                          <a:effectLst/>
                          <a:latin typeface="Calibri" panose="020F0502020204030204" pitchFamily="34" charset="0"/>
                        </a:rPr>
                        <a:t>Floaters</a:t>
                      </a:r>
                    </a:p>
                  </a:txBody>
                  <a:tcPr marL="7144" marR="7144" marT="7144" marB="0" anchor="b">
                    <a:lnR w="12700" cap="flat" cmpd="sng" algn="ctr">
                      <a:solidFill>
                        <a:schemeClr val="tx1"/>
                      </a:solidFill>
                      <a:prstDash val="solid"/>
                      <a:round/>
                      <a:headEnd type="none" w="med" len="med"/>
                      <a:tailEnd type="none" w="med" len="med"/>
                    </a:lnR>
                    <a:noFill/>
                  </a:tcPr>
                </a:tc>
                <a:tc>
                  <a:txBody>
                    <a:bodyPr/>
                    <a:lstStyle/>
                    <a:p>
                      <a:pPr algn="ctr" fontAlgn="b"/>
                      <a:r>
                        <a:rPr lang="en-US" sz="1100" b="1" i="0" u="none" strike="noStrike" dirty="0">
                          <a:solidFill>
                            <a:srgbClr val="000000"/>
                          </a:solidFill>
                          <a:effectLst/>
                          <a:latin typeface="Calibri" panose="020F0502020204030204" pitchFamily="34" charset="0"/>
                        </a:rPr>
                        <a:t>11 (14.5)</a:t>
                      </a:r>
                    </a:p>
                  </a:txBody>
                  <a:tcPr marL="7144" marR="7144" marT="7144" marB="0" anchor="b">
                    <a:lnL w="12700" cap="flat" cmpd="sng" algn="ctr">
                      <a:solidFill>
                        <a:schemeClr val="tx1"/>
                      </a:solidFill>
                      <a:prstDash val="solid"/>
                      <a:round/>
                      <a:headEnd type="none" w="med" len="med"/>
                      <a:tailEnd type="none" w="med" len="med"/>
                    </a:lnL>
                  </a:tcPr>
                </a:tc>
                <a:tc>
                  <a:txBody>
                    <a:bodyPr/>
                    <a:lstStyle/>
                    <a:p>
                      <a:pPr algn="ctr" fontAlgn="b"/>
                      <a:r>
                        <a:rPr lang="en-US" sz="1100" b="1" i="0" u="none" strike="noStrike" dirty="0">
                          <a:solidFill>
                            <a:srgbClr val="000000"/>
                          </a:solidFill>
                          <a:effectLst/>
                          <a:latin typeface="Calibri" panose="020F0502020204030204" pitchFamily="34" charset="0"/>
                        </a:rPr>
                        <a:t>28 (21.4)</a:t>
                      </a:r>
                    </a:p>
                  </a:txBody>
                  <a:tcPr marL="7144" marR="7144" marT="7144" marB="0" anchor="b"/>
                </a:tc>
                <a:tc>
                  <a:txBody>
                    <a:bodyPr/>
                    <a:lstStyle/>
                    <a:p>
                      <a:pPr algn="ctr" fontAlgn="b"/>
                      <a:r>
                        <a:rPr lang="en-US" sz="1100" b="1" i="0" u="none" strike="noStrike" dirty="0">
                          <a:solidFill>
                            <a:srgbClr val="000000"/>
                          </a:solidFill>
                          <a:effectLst/>
                          <a:latin typeface="Calibri" panose="020F0502020204030204" pitchFamily="34" charset="0"/>
                        </a:rPr>
                        <a:t>3 (35.6)</a:t>
                      </a:r>
                    </a:p>
                  </a:txBody>
                  <a:tcPr marL="7144" marR="7144" marT="7144" marB="0" anchor="b"/>
                </a:tc>
                <a:tc>
                  <a:txBody>
                    <a:bodyPr/>
                    <a:lstStyle/>
                    <a:p>
                      <a:pPr algn="ctr" fontAlgn="b"/>
                      <a:r>
                        <a:rPr lang="en-US" sz="1100" b="1" i="0" u="none" strike="noStrike" dirty="0">
                          <a:solidFill>
                            <a:srgbClr val="000000"/>
                          </a:solidFill>
                          <a:effectLst/>
                          <a:latin typeface="Calibri" panose="020F0502020204030204" pitchFamily="34" charset="0"/>
                        </a:rPr>
                        <a:t>0.005</a:t>
                      </a:r>
                    </a:p>
                  </a:txBody>
                  <a:tcPr marL="7144" marR="7144" marT="7144" marB="0" anchor="b">
                    <a:lnR w="12700" cap="flat" cmpd="sng" algn="ctr">
                      <a:solidFill>
                        <a:schemeClr val="tx1"/>
                      </a:solidFill>
                      <a:prstDash val="solid"/>
                      <a:round/>
                      <a:headEnd type="none" w="med" len="med"/>
                      <a:tailEnd type="none" w="med" len="med"/>
                    </a:lnR>
                    <a:solidFill>
                      <a:schemeClr val="accent2">
                        <a:lumMod val="40000"/>
                        <a:lumOff val="60000"/>
                      </a:schemeClr>
                    </a:solidFill>
                  </a:tcPr>
                </a:tc>
                <a:tc>
                  <a:txBody>
                    <a:bodyPr/>
                    <a:lstStyle/>
                    <a:p>
                      <a:pPr algn="ctr" fontAlgn="b"/>
                      <a:r>
                        <a:rPr lang="en-US" sz="1100" b="0" i="0" u="none" strike="noStrike" dirty="0">
                          <a:solidFill>
                            <a:srgbClr val="000000"/>
                          </a:solidFill>
                          <a:effectLst/>
                          <a:latin typeface="Calibri" panose="020F0502020204030204" pitchFamily="34" charset="0"/>
                        </a:rPr>
                        <a:t>7 (12.7)</a:t>
                      </a:r>
                    </a:p>
                  </a:txBody>
                  <a:tcPr marL="7144" marR="7144" marT="7144" marB="0" anchor="b">
                    <a:lnL w="12700" cap="flat" cmpd="sng" algn="ctr">
                      <a:solidFill>
                        <a:schemeClr val="tx1"/>
                      </a:solidFill>
                      <a:prstDash val="solid"/>
                      <a:round/>
                      <a:headEnd type="none" w="med" len="med"/>
                      <a:tailEnd type="none" w="med" len="med"/>
                    </a:lnL>
                  </a:tcPr>
                </a:tc>
                <a:tc>
                  <a:txBody>
                    <a:bodyPr/>
                    <a:lstStyle/>
                    <a:p>
                      <a:pPr algn="ctr" fontAlgn="b"/>
                      <a:r>
                        <a:rPr lang="en-US" sz="1100" b="0" i="0" u="none" strike="noStrike" dirty="0">
                          <a:solidFill>
                            <a:srgbClr val="000000"/>
                          </a:solidFill>
                          <a:effectLst/>
                          <a:latin typeface="Calibri" panose="020F0502020204030204" pitchFamily="34" charset="0"/>
                        </a:rPr>
                        <a:t>18 (18.0)</a:t>
                      </a:r>
                    </a:p>
                  </a:txBody>
                  <a:tcPr marL="7144" marR="7144" marT="7144" marB="0" anchor="b"/>
                </a:tc>
                <a:tc>
                  <a:txBody>
                    <a:bodyPr/>
                    <a:lstStyle/>
                    <a:p>
                      <a:pPr algn="ctr" fontAlgn="b"/>
                      <a:r>
                        <a:rPr lang="en-US" sz="1100" b="0" i="0" u="none" strike="noStrike" dirty="0">
                          <a:solidFill>
                            <a:srgbClr val="000000"/>
                          </a:solidFill>
                          <a:effectLst/>
                          <a:latin typeface="Calibri" panose="020F0502020204030204" pitchFamily="34" charset="0"/>
                        </a:rPr>
                        <a:t>12 (26.7)</a:t>
                      </a:r>
                    </a:p>
                  </a:txBody>
                  <a:tcPr marL="7144" marR="7144" marT="7144" marB="0" anchor="b"/>
                </a:tc>
                <a:tc>
                  <a:txBody>
                    <a:bodyPr/>
                    <a:lstStyle/>
                    <a:p>
                      <a:pPr algn="ctr" fontAlgn="b"/>
                      <a:r>
                        <a:rPr lang="en-US" sz="1100" b="0" i="0" u="none" strike="noStrike" dirty="0">
                          <a:solidFill>
                            <a:srgbClr val="000000"/>
                          </a:solidFill>
                          <a:effectLst/>
                          <a:latin typeface="Calibri" panose="020F0502020204030204" pitchFamily="34" charset="0"/>
                        </a:rPr>
                        <a:t>0.2</a:t>
                      </a:r>
                    </a:p>
                  </a:txBody>
                  <a:tcPr marL="7144" marR="7144" marT="7144" marB="0" anchor="b">
                    <a:lnR w="12700" cap="flat" cmpd="sng" algn="ctr">
                      <a:solidFill>
                        <a:schemeClr val="tx1"/>
                      </a:solidFill>
                      <a:prstDash val="solid"/>
                      <a:round/>
                      <a:headEnd type="none" w="med" len="med"/>
                      <a:tailEnd type="none" w="med" len="med"/>
                    </a:lnR>
                    <a:noFill/>
                  </a:tcPr>
                </a:tc>
                <a:tc>
                  <a:txBody>
                    <a:bodyPr/>
                    <a:lstStyle/>
                    <a:p>
                      <a:pPr algn="ctr" fontAlgn="b"/>
                      <a:r>
                        <a:rPr lang="en-US" sz="1100" b="0" i="0" u="none" strike="noStrike" dirty="0">
                          <a:solidFill>
                            <a:srgbClr val="000000"/>
                          </a:solidFill>
                          <a:effectLst/>
                          <a:latin typeface="Calibri" panose="020F0502020204030204" pitchFamily="34" charset="0"/>
                        </a:rPr>
                        <a:t>3 (23.1)</a:t>
                      </a:r>
                    </a:p>
                  </a:txBody>
                  <a:tcPr marL="7144" marR="7144" marT="7144" marB="0" anchor="b">
                    <a:lnL w="12700" cap="flat" cmpd="sng" algn="ctr">
                      <a:solidFill>
                        <a:schemeClr val="tx1"/>
                      </a:solidFill>
                      <a:prstDash val="solid"/>
                      <a:round/>
                      <a:headEnd type="none" w="med" len="med"/>
                      <a:tailEnd type="none" w="med" len="med"/>
                    </a:lnL>
                  </a:tcPr>
                </a:tc>
                <a:tc>
                  <a:txBody>
                    <a:bodyPr/>
                    <a:lstStyle/>
                    <a:p>
                      <a:pPr algn="ctr" fontAlgn="b"/>
                      <a:r>
                        <a:rPr lang="en-US" sz="1100" b="0" i="0" u="none" strike="noStrike" dirty="0">
                          <a:solidFill>
                            <a:srgbClr val="000000"/>
                          </a:solidFill>
                          <a:effectLst/>
                          <a:latin typeface="Calibri" panose="020F0502020204030204" pitchFamily="34" charset="0"/>
                        </a:rPr>
                        <a:t>6 (33.3)</a:t>
                      </a:r>
                    </a:p>
                  </a:txBody>
                  <a:tcPr marL="7144" marR="7144" marT="7144" marB="0" anchor="b"/>
                </a:tc>
                <a:tc>
                  <a:txBody>
                    <a:bodyPr/>
                    <a:lstStyle/>
                    <a:p>
                      <a:pPr algn="ctr" fontAlgn="b"/>
                      <a:r>
                        <a:rPr lang="en-US" sz="1100" b="0" i="0" u="none" strike="noStrike" dirty="0">
                          <a:solidFill>
                            <a:srgbClr val="000000"/>
                          </a:solidFill>
                          <a:effectLst/>
                          <a:latin typeface="Calibri" panose="020F0502020204030204" pitchFamily="34" charset="0"/>
                        </a:rPr>
                        <a:t>15 (41.7)</a:t>
                      </a:r>
                    </a:p>
                  </a:txBody>
                  <a:tcPr marL="7144" marR="7144" marT="7144" marB="0" anchor="b"/>
                </a:tc>
                <a:tc>
                  <a:txBody>
                    <a:bodyPr/>
                    <a:lstStyle/>
                    <a:p>
                      <a:pPr algn="ctr" fontAlgn="b"/>
                      <a:r>
                        <a:rPr lang="en-US" sz="1100" b="0" i="0" u="none" strike="noStrike" dirty="0">
                          <a:solidFill>
                            <a:srgbClr val="000000"/>
                          </a:solidFill>
                          <a:effectLst/>
                          <a:latin typeface="Calibri" panose="020F0502020204030204" pitchFamily="34" charset="0"/>
                        </a:rPr>
                        <a:t>0.47</a:t>
                      </a:r>
                    </a:p>
                  </a:txBody>
                  <a:tcPr marL="7144" marR="7144" marT="7144" marB="0" anchor="b">
                    <a:noFill/>
                  </a:tcPr>
                </a:tc>
                <a:extLst>
                  <a:ext uri="{0D108BD9-81ED-4DB2-BD59-A6C34878D82A}">
                    <a16:rowId xmlns:a16="http://schemas.microsoft.com/office/drawing/2014/main" val="3317423933"/>
                  </a:ext>
                </a:extLst>
              </a:tr>
              <a:tr h="569204">
                <a:tc>
                  <a:txBody>
                    <a:bodyPr/>
                    <a:lstStyle/>
                    <a:p>
                      <a:pPr algn="l" fontAlgn="b"/>
                      <a:r>
                        <a:rPr lang="en-US" sz="1200" b="1" i="0" u="none" strike="noStrike" dirty="0">
                          <a:solidFill>
                            <a:srgbClr val="000000"/>
                          </a:solidFill>
                          <a:effectLst/>
                          <a:latin typeface="Calibri" panose="020F0502020204030204" pitchFamily="34" charset="0"/>
                        </a:rPr>
                        <a:t>Baseline Hemoglobin, median [IQR]</a:t>
                      </a:r>
                    </a:p>
                  </a:txBody>
                  <a:tcPr marL="7144" marR="7144" marT="7144" marB="0" anchor="b">
                    <a:lnR w="12700" cap="flat" cmpd="sng" algn="ctr">
                      <a:solidFill>
                        <a:schemeClr val="tx1"/>
                      </a:solidFill>
                      <a:prstDash val="solid"/>
                      <a:round/>
                      <a:headEnd type="none" w="med" len="med"/>
                      <a:tailEnd type="none" w="med" len="med"/>
                    </a:lnR>
                    <a:noFill/>
                  </a:tcPr>
                </a:tc>
                <a:tc>
                  <a:txBody>
                    <a:bodyPr/>
                    <a:lstStyle/>
                    <a:p>
                      <a:pPr algn="ctr" fontAlgn="b"/>
                      <a:r>
                        <a:rPr lang="en-US" sz="1100" b="1" i="0" u="none" strike="noStrike" dirty="0">
                          <a:solidFill>
                            <a:srgbClr val="000000"/>
                          </a:solidFill>
                          <a:effectLst/>
                          <a:latin typeface="Calibri" panose="020F0502020204030204" pitchFamily="34" charset="0"/>
                        </a:rPr>
                        <a:t>9.1</a:t>
                      </a:r>
                    </a:p>
                    <a:p>
                      <a:pPr algn="ctr" fontAlgn="b"/>
                      <a:r>
                        <a:rPr lang="en-US" sz="1100" b="1" i="0" u="none" strike="noStrike" dirty="0">
                          <a:solidFill>
                            <a:srgbClr val="000000"/>
                          </a:solidFill>
                          <a:effectLst/>
                          <a:latin typeface="Calibri" panose="020F0502020204030204" pitchFamily="34" charset="0"/>
                        </a:rPr>
                        <a:t>[7.6, 10.4]</a:t>
                      </a:r>
                    </a:p>
                  </a:txBody>
                  <a:tcPr marL="7144" marR="7144" marT="7144" marB="0" anchor="b">
                    <a:lnL w="12700" cap="flat" cmpd="sng" algn="ctr">
                      <a:solidFill>
                        <a:schemeClr val="tx1"/>
                      </a:solidFill>
                      <a:prstDash val="solid"/>
                      <a:round/>
                      <a:headEnd type="none" w="med" len="med"/>
                      <a:tailEnd type="none" w="med" len="med"/>
                    </a:lnL>
                  </a:tcPr>
                </a:tc>
                <a:tc>
                  <a:txBody>
                    <a:bodyPr/>
                    <a:lstStyle/>
                    <a:p>
                      <a:pPr algn="ctr" fontAlgn="b"/>
                      <a:r>
                        <a:rPr lang="en-US" sz="1100" b="1" i="0" u="none" strike="noStrike" dirty="0">
                          <a:solidFill>
                            <a:srgbClr val="000000"/>
                          </a:solidFill>
                          <a:effectLst/>
                          <a:latin typeface="Calibri" panose="020F0502020204030204" pitchFamily="34" charset="0"/>
                        </a:rPr>
                        <a:t>9.4</a:t>
                      </a:r>
                    </a:p>
                    <a:p>
                      <a:pPr algn="ctr" fontAlgn="b"/>
                      <a:r>
                        <a:rPr lang="en-US" sz="1100" b="1" i="0" u="none" strike="noStrike" dirty="0">
                          <a:solidFill>
                            <a:srgbClr val="000000"/>
                          </a:solidFill>
                          <a:effectLst/>
                          <a:latin typeface="Calibri" panose="020F0502020204030204" pitchFamily="34" charset="0"/>
                        </a:rPr>
                        <a:t>[7.9, 10.8]</a:t>
                      </a:r>
                    </a:p>
                  </a:txBody>
                  <a:tcPr marL="7144" marR="7144" marT="7144" marB="0" anchor="b"/>
                </a:tc>
                <a:tc>
                  <a:txBody>
                    <a:bodyPr/>
                    <a:lstStyle/>
                    <a:p>
                      <a:pPr algn="ctr" fontAlgn="b"/>
                      <a:r>
                        <a:rPr lang="en-US" sz="1100" b="1" i="0" u="none" strike="noStrike" dirty="0">
                          <a:solidFill>
                            <a:srgbClr val="000000"/>
                          </a:solidFill>
                          <a:effectLst/>
                          <a:latin typeface="Calibri" panose="020F0502020204030204" pitchFamily="34" charset="0"/>
                        </a:rPr>
                        <a:t>10.1</a:t>
                      </a:r>
                    </a:p>
                    <a:p>
                      <a:pPr algn="ctr" fontAlgn="b"/>
                      <a:r>
                        <a:rPr lang="en-US" sz="1100" b="1" i="0" u="none" strike="noStrike" dirty="0">
                          <a:solidFill>
                            <a:srgbClr val="000000"/>
                          </a:solidFill>
                          <a:effectLst/>
                          <a:latin typeface="Calibri" panose="020F0502020204030204" pitchFamily="34" charset="0"/>
                        </a:rPr>
                        <a:t>[8.5, 11.1]</a:t>
                      </a:r>
                    </a:p>
                  </a:txBody>
                  <a:tcPr marL="7144" marR="7144" marT="7144" marB="0" anchor="b"/>
                </a:tc>
                <a:tc>
                  <a:txBody>
                    <a:bodyPr/>
                    <a:lstStyle/>
                    <a:p>
                      <a:pPr algn="ctr" fontAlgn="b"/>
                      <a:r>
                        <a:rPr lang="en-US" sz="1100" b="1" i="0" u="none" strike="noStrike" dirty="0">
                          <a:solidFill>
                            <a:srgbClr val="000000"/>
                          </a:solidFill>
                          <a:effectLst/>
                          <a:latin typeface="Calibri" panose="020F0502020204030204" pitchFamily="34" charset="0"/>
                        </a:rPr>
                        <a:t>0.044</a:t>
                      </a:r>
                    </a:p>
                  </a:txBody>
                  <a:tcPr marL="7144" marR="7144" marT="7144" marB="0" anchor="b">
                    <a:lnR w="12700" cap="flat" cmpd="sng" algn="ctr">
                      <a:solidFill>
                        <a:schemeClr val="tx1"/>
                      </a:solidFill>
                      <a:prstDash val="solid"/>
                      <a:round/>
                      <a:headEnd type="none" w="med" len="med"/>
                      <a:tailEnd type="none" w="med" len="med"/>
                    </a:lnR>
                    <a:solidFill>
                      <a:schemeClr val="accent2">
                        <a:lumMod val="40000"/>
                        <a:lumOff val="60000"/>
                      </a:schemeClr>
                    </a:solidFill>
                  </a:tcPr>
                </a:tc>
                <a:tc>
                  <a:txBody>
                    <a:bodyPr/>
                    <a:lstStyle/>
                    <a:p>
                      <a:pPr algn="ctr" fontAlgn="b"/>
                      <a:r>
                        <a:rPr lang="en-US" sz="1100" b="0" i="0" u="none" strike="noStrike" dirty="0">
                          <a:solidFill>
                            <a:srgbClr val="000000"/>
                          </a:solidFill>
                          <a:effectLst/>
                          <a:latin typeface="Calibri" panose="020F0502020204030204" pitchFamily="34" charset="0"/>
                        </a:rPr>
                        <a:t>8.4</a:t>
                      </a:r>
                    </a:p>
                    <a:p>
                      <a:pPr algn="ctr" fontAlgn="b"/>
                      <a:r>
                        <a:rPr lang="en-US" sz="1100" b="0" i="0" u="none" strike="noStrike" dirty="0">
                          <a:solidFill>
                            <a:srgbClr val="000000"/>
                          </a:solidFill>
                          <a:effectLst/>
                          <a:latin typeface="Calibri" panose="020F0502020204030204" pitchFamily="34" charset="0"/>
                        </a:rPr>
                        <a:t>[7.0, 9.5]</a:t>
                      </a:r>
                    </a:p>
                  </a:txBody>
                  <a:tcPr marL="7144" marR="7144" marT="7144" marB="0" anchor="b">
                    <a:lnL w="12700" cap="flat" cmpd="sng" algn="ctr">
                      <a:solidFill>
                        <a:schemeClr val="tx1"/>
                      </a:solidFill>
                      <a:prstDash val="solid"/>
                      <a:round/>
                      <a:headEnd type="none" w="med" len="med"/>
                      <a:tailEnd type="none" w="med" len="med"/>
                    </a:lnL>
                  </a:tcPr>
                </a:tc>
                <a:tc>
                  <a:txBody>
                    <a:bodyPr/>
                    <a:lstStyle/>
                    <a:p>
                      <a:pPr algn="ctr" fontAlgn="b"/>
                      <a:r>
                        <a:rPr lang="en-US" sz="1100" b="0" i="0" u="none" strike="noStrike" dirty="0">
                          <a:solidFill>
                            <a:srgbClr val="000000"/>
                          </a:solidFill>
                          <a:effectLst/>
                          <a:latin typeface="Calibri" panose="020F0502020204030204" pitchFamily="34" charset="0"/>
                        </a:rPr>
                        <a:t>8.7</a:t>
                      </a:r>
                    </a:p>
                    <a:p>
                      <a:pPr algn="ctr" fontAlgn="b"/>
                      <a:r>
                        <a:rPr lang="en-US" sz="1100" b="0" i="0" u="none" strike="noStrike" dirty="0">
                          <a:solidFill>
                            <a:srgbClr val="000000"/>
                          </a:solidFill>
                          <a:effectLst/>
                          <a:latin typeface="Calibri" panose="020F0502020204030204" pitchFamily="34" charset="0"/>
                        </a:rPr>
                        <a:t>[7.6, 9.7]</a:t>
                      </a:r>
                    </a:p>
                  </a:txBody>
                  <a:tcPr marL="7144" marR="7144" marT="7144" marB="0" anchor="b"/>
                </a:tc>
                <a:tc>
                  <a:txBody>
                    <a:bodyPr/>
                    <a:lstStyle/>
                    <a:p>
                      <a:pPr algn="ctr" fontAlgn="b"/>
                      <a:r>
                        <a:rPr lang="en-US" sz="1100" b="0" i="0" u="none" strike="noStrike" dirty="0">
                          <a:solidFill>
                            <a:srgbClr val="000000"/>
                          </a:solidFill>
                          <a:effectLst/>
                          <a:latin typeface="Calibri" panose="020F0502020204030204" pitchFamily="34" charset="0"/>
                        </a:rPr>
                        <a:t>8.7</a:t>
                      </a:r>
                    </a:p>
                    <a:p>
                      <a:pPr algn="ctr" fontAlgn="b"/>
                      <a:r>
                        <a:rPr lang="en-US" sz="1100" b="0" i="0" u="none" strike="noStrike" dirty="0">
                          <a:solidFill>
                            <a:srgbClr val="000000"/>
                          </a:solidFill>
                          <a:effectLst/>
                          <a:latin typeface="Calibri" panose="020F0502020204030204" pitchFamily="34" charset="0"/>
                        </a:rPr>
                        <a:t>[7.3, 10.0]</a:t>
                      </a:r>
                    </a:p>
                  </a:txBody>
                  <a:tcPr marL="7144" marR="7144" marT="7144" marB="0" anchor="b"/>
                </a:tc>
                <a:tc>
                  <a:txBody>
                    <a:bodyPr/>
                    <a:lstStyle/>
                    <a:p>
                      <a:pPr algn="ctr" fontAlgn="b"/>
                      <a:r>
                        <a:rPr lang="en-US" sz="1100" b="0" i="0" u="none" strike="noStrike" dirty="0">
                          <a:solidFill>
                            <a:srgbClr val="000000"/>
                          </a:solidFill>
                          <a:effectLst/>
                          <a:latin typeface="Calibri" panose="020F0502020204030204" pitchFamily="34" charset="0"/>
                        </a:rPr>
                        <a:t>0.5</a:t>
                      </a:r>
                    </a:p>
                  </a:txBody>
                  <a:tcPr marL="7144" marR="7144" marT="7144" marB="0" anchor="b">
                    <a:lnR w="12700" cap="flat" cmpd="sng" algn="ctr">
                      <a:solidFill>
                        <a:schemeClr val="tx1"/>
                      </a:solidFill>
                      <a:prstDash val="solid"/>
                      <a:round/>
                      <a:headEnd type="none" w="med" len="med"/>
                      <a:tailEnd type="none" w="med" len="med"/>
                    </a:lnR>
                  </a:tcPr>
                </a:tc>
                <a:tc>
                  <a:txBody>
                    <a:bodyPr/>
                    <a:lstStyle/>
                    <a:p>
                      <a:pPr algn="ctr" fontAlgn="b"/>
                      <a:r>
                        <a:rPr lang="en-US" sz="1100" b="0" i="0" u="none" strike="noStrike" dirty="0">
                          <a:solidFill>
                            <a:srgbClr val="000000"/>
                          </a:solidFill>
                          <a:effectLst/>
                          <a:latin typeface="Calibri" panose="020F0502020204030204" pitchFamily="34" charset="0"/>
                        </a:rPr>
                        <a:t>12</a:t>
                      </a:r>
                    </a:p>
                    <a:p>
                      <a:pPr algn="ctr" fontAlgn="b"/>
                      <a:r>
                        <a:rPr lang="en-US" sz="1100" b="0" i="0" u="none" strike="noStrike" dirty="0">
                          <a:solidFill>
                            <a:srgbClr val="000000"/>
                          </a:solidFill>
                          <a:effectLst/>
                          <a:latin typeface="Calibri" panose="020F0502020204030204" pitchFamily="34" charset="0"/>
                        </a:rPr>
                        <a:t>[10.4,12.8]</a:t>
                      </a:r>
                    </a:p>
                  </a:txBody>
                  <a:tcPr marL="7144" marR="7144" marT="7144" marB="0" anchor="b">
                    <a:lnL w="12700" cap="flat" cmpd="sng" algn="ctr">
                      <a:solidFill>
                        <a:schemeClr val="tx1"/>
                      </a:solidFill>
                      <a:prstDash val="solid"/>
                      <a:round/>
                      <a:headEnd type="none" w="med" len="med"/>
                      <a:tailEnd type="none" w="med" len="med"/>
                    </a:lnL>
                  </a:tcPr>
                </a:tc>
                <a:tc>
                  <a:txBody>
                    <a:bodyPr/>
                    <a:lstStyle/>
                    <a:p>
                      <a:pPr algn="ctr" fontAlgn="b"/>
                      <a:r>
                        <a:rPr lang="en-US" sz="1100" b="0" i="0" u="none" strike="noStrike" dirty="0">
                          <a:solidFill>
                            <a:srgbClr val="000000"/>
                          </a:solidFill>
                          <a:effectLst/>
                          <a:latin typeface="Calibri" panose="020F0502020204030204" pitchFamily="34" charset="0"/>
                        </a:rPr>
                        <a:t>11.3</a:t>
                      </a:r>
                    </a:p>
                    <a:p>
                      <a:pPr algn="ctr" fontAlgn="b"/>
                      <a:r>
                        <a:rPr lang="en-US" sz="1100" b="0" i="0" u="none" strike="noStrike" dirty="0">
                          <a:solidFill>
                            <a:srgbClr val="000000"/>
                          </a:solidFill>
                          <a:effectLst/>
                          <a:latin typeface="Calibri" panose="020F0502020204030204" pitchFamily="34" charset="0"/>
                        </a:rPr>
                        <a:t>[10.7, 12.0]</a:t>
                      </a:r>
                    </a:p>
                  </a:txBody>
                  <a:tcPr marL="7144" marR="7144" marT="7144" marB="0" anchor="b"/>
                </a:tc>
                <a:tc>
                  <a:txBody>
                    <a:bodyPr/>
                    <a:lstStyle/>
                    <a:p>
                      <a:pPr algn="ctr" fontAlgn="b"/>
                      <a:r>
                        <a:rPr lang="en-US" sz="1100" b="0" i="0" u="none" strike="noStrike" dirty="0">
                          <a:solidFill>
                            <a:srgbClr val="000000"/>
                          </a:solidFill>
                          <a:effectLst/>
                          <a:latin typeface="Calibri" panose="020F0502020204030204" pitchFamily="34" charset="0"/>
                        </a:rPr>
                        <a:t>10.9</a:t>
                      </a:r>
                    </a:p>
                    <a:p>
                      <a:pPr algn="ctr" fontAlgn="b"/>
                      <a:r>
                        <a:rPr lang="en-US" sz="1100" b="0" i="0" u="none" strike="noStrike" dirty="0">
                          <a:solidFill>
                            <a:srgbClr val="000000"/>
                          </a:solidFill>
                          <a:effectLst/>
                          <a:latin typeface="Calibri" panose="020F0502020204030204" pitchFamily="34" charset="0"/>
                        </a:rPr>
                        <a:t>[10.3, 12.1]</a:t>
                      </a:r>
                    </a:p>
                  </a:txBody>
                  <a:tcPr marL="7144" marR="7144" marT="7144" marB="0" anchor="b"/>
                </a:tc>
                <a:tc>
                  <a:txBody>
                    <a:bodyPr/>
                    <a:lstStyle/>
                    <a:p>
                      <a:pPr algn="ctr" fontAlgn="b"/>
                      <a:r>
                        <a:rPr lang="en-US" sz="1100" b="0" i="0" u="none" strike="noStrike">
                          <a:solidFill>
                            <a:srgbClr val="000000"/>
                          </a:solidFill>
                          <a:effectLst/>
                          <a:latin typeface="Calibri" panose="020F0502020204030204" pitchFamily="34" charset="0"/>
                        </a:rPr>
                        <a:t>0.82</a:t>
                      </a:r>
                    </a:p>
                  </a:txBody>
                  <a:tcPr marL="7144" marR="7144" marT="7144" marB="0" anchor="b"/>
                </a:tc>
                <a:extLst>
                  <a:ext uri="{0D108BD9-81ED-4DB2-BD59-A6C34878D82A}">
                    <a16:rowId xmlns:a16="http://schemas.microsoft.com/office/drawing/2014/main" val="641048637"/>
                  </a:ext>
                </a:extLst>
              </a:tr>
              <a:tr h="382251">
                <a:tc>
                  <a:txBody>
                    <a:bodyPr/>
                    <a:lstStyle/>
                    <a:p>
                      <a:pPr algn="l" fontAlgn="b"/>
                      <a:r>
                        <a:rPr lang="en-US" sz="1200" b="1" i="0" u="none" strike="noStrike" dirty="0">
                          <a:solidFill>
                            <a:srgbClr val="000000"/>
                          </a:solidFill>
                          <a:effectLst/>
                          <a:latin typeface="Calibri" panose="020F0502020204030204" pitchFamily="34" charset="0"/>
                        </a:rPr>
                        <a:t>Fetal Hemoglobin, median [IQR]</a:t>
                      </a:r>
                    </a:p>
                  </a:txBody>
                  <a:tcPr marL="7144" marR="7144" marT="7144" marB="0" anchor="b">
                    <a:lnR w="12700" cap="flat" cmpd="sng" algn="ctr">
                      <a:solidFill>
                        <a:schemeClr val="tx1"/>
                      </a:solidFill>
                      <a:prstDash val="solid"/>
                      <a:round/>
                      <a:headEnd type="none" w="med" len="med"/>
                      <a:tailEnd type="none" w="med" len="med"/>
                    </a:lnR>
                    <a:noFill/>
                  </a:tcPr>
                </a:tc>
                <a:tc>
                  <a:txBody>
                    <a:bodyPr/>
                    <a:lstStyle/>
                    <a:p>
                      <a:pPr algn="ctr" fontAlgn="b"/>
                      <a:r>
                        <a:rPr lang="en-US" sz="1100" b="1" i="0" u="none" strike="noStrike" dirty="0">
                          <a:solidFill>
                            <a:srgbClr val="000000"/>
                          </a:solidFill>
                          <a:effectLst/>
                          <a:latin typeface="Calibri" panose="020F0502020204030204" pitchFamily="34" charset="0"/>
                        </a:rPr>
                        <a:t>6.2</a:t>
                      </a:r>
                    </a:p>
                    <a:p>
                      <a:pPr algn="ctr" fontAlgn="b"/>
                      <a:r>
                        <a:rPr lang="en-US" sz="1100" b="1" i="0" u="none" strike="noStrike" dirty="0">
                          <a:solidFill>
                            <a:srgbClr val="000000"/>
                          </a:solidFill>
                          <a:effectLst/>
                          <a:latin typeface="Calibri" panose="020F0502020204030204" pitchFamily="34" charset="0"/>
                        </a:rPr>
                        <a:t>[1.5, 14.5]</a:t>
                      </a:r>
                    </a:p>
                  </a:txBody>
                  <a:tcPr marL="7144" marR="7144" marT="7144" marB="0" anchor="b">
                    <a:lnL w="12700" cap="flat" cmpd="sng" algn="ctr">
                      <a:solidFill>
                        <a:schemeClr val="tx1"/>
                      </a:solidFill>
                      <a:prstDash val="solid"/>
                      <a:round/>
                      <a:headEnd type="none" w="med" len="med"/>
                      <a:tailEnd type="none" w="med" len="med"/>
                    </a:lnL>
                  </a:tcPr>
                </a:tc>
                <a:tc>
                  <a:txBody>
                    <a:bodyPr/>
                    <a:lstStyle/>
                    <a:p>
                      <a:pPr algn="ctr" fontAlgn="b"/>
                      <a:r>
                        <a:rPr lang="en-US" sz="1100" b="1" i="0" u="none" strike="noStrike" dirty="0">
                          <a:solidFill>
                            <a:srgbClr val="000000"/>
                          </a:solidFill>
                          <a:effectLst/>
                          <a:latin typeface="Calibri" panose="020F0502020204030204" pitchFamily="34" charset="0"/>
                        </a:rPr>
                        <a:t>5.1</a:t>
                      </a:r>
                    </a:p>
                    <a:p>
                      <a:pPr algn="ctr" fontAlgn="b"/>
                      <a:r>
                        <a:rPr lang="en-US" sz="1100" b="1" i="0" u="none" strike="noStrike" dirty="0">
                          <a:solidFill>
                            <a:srgbClr val="000000"/>
                          </a:solidFill>
                          <a:effectLst/>
                          <a:latin typeface="Calibri" panose="020F0502020204030204" pitchFamily="34" charset="0"/>
                        </a:rPr>
                        <a:t>[1.5, 10.2]</a:t>
                      </a:r>
                    </a:p>
                  </a:txBody>
                  <a:tcPr marL="7144" marR="7144" marT="7144" marB="0" anchor="b"/>
                </a:tc>
                <a:tc>
                  <a:txBody>
                    <a:bodyPr/>
                    <a:lstStyle/>
                    <a:p>
                      <a:pPr algn="ctr" fontAlgn="b"/>
                      <a:r>
                        <a:rPr lang="en-US" sz="1100" b="1" i="0" u="none" strike="noStrike" dirty="0">
                          <a:solidFill>
                            <a:srgbClr val="000000"/>
                          </a:solidFill>
                          <a:effectLst/>
                          <a:latin typeface="Calibri" panose="020F0502020204030204" pitchFamily="34" charset="0"/>
                        </a:rPr>
                        <a:t>2.3</a:t>
                      </a:r>
                    </a:p>
                    <a:p>
                      <a:pPr algn="ctr" fontAlgn="b"/>
                      <a:r>
                        <a:rPr lang="en-US" sz="1100" b="1" i="0" u="none" strike="noStrike" dirty="0">
                          <a:solidFill>
                            <a:srgbClr val="000000"/>
                          </a:solidFill>
                          <a:effectLst/>
                          <a:latin typeface="Calibri" panose="020F0502020204030204" pitchFamily="34" charset="0"/>
                        </a:rPr>
                        <a:t>[1.4, 7.0]</a:t>
                      </a:r>
                    </a:p>
                  </a:txBody>
                  <a:tcPr marL="7144" marR="7144" marT="7144" marB="0" anchor="b"/>
                </a:tc>
                <a:tc>
                  <a:txBody>
                    <a:bodyPr/>
                    <a:lstStyle/>
                    <a:p>
                      <a:pPr algn="ctr" fontAlgn="b"/>
                      <a:r>
                        <a:rPr lang="en-US" sz="1100" b="1" i="0" u="none" strike="noStrike" dirty="0">
                          <a:solidFill>
                            <a:srgbClr val="000000"/>
                          </a:solidFill>
                          <a:effectLst/>
                          <a:latin typeface="Calibri" panose="020F0502020204030204" pitchFamily="34" charset="0"/>
                        </a:rPr>
                        <a:t>0.014</a:t>
                      </a:r>
                    </a:p>
                  </a:txBody>
                  <a:tcPr marL="7144" marR="7144" marT="7144" marB="0" anchor="b">
                    <a:lnR w="12700" cap="flat" cmpd="sng" algn="ctr">
                      <a:solidFill>
                        <a:schemeClr val="tx1"/>
                      </a:solidFill>
                      <a:prstDash val="solid"/>
                      <a:round/>
                      <a:headEnd type="none" w="med" len="med"/>
                      <a:tailEnd type="none" w="med" len="med"/>
                    </a:lnR>
                    <a:solidFill>
                      <a:schemeClr val="accent2">
                        <a:lumMod val="40000"/>
                        <a:lumOff val="60000"/>
                      </a:schemeClr>
                    </a:solidFill>
                  </a:tcPr>
                </a:tc>
                <a:tc>
                  <a:txBody>
                    <a:bodyPr/>
                    <a:lstStyle/>
                    <a:p>
                      <a:pPr algn="ctr" fontAlgn="b"/>
                      <a:r>
                        <a:rPr lang="en-US" sz="1100" b="0" i="0" u="none" strike="noStrike">
                          <a:solidFill>
                            <a:srgbClr val="000000"/>
                          </a:solidFill>
                          <a:effectLst/>
                          <a:latin typeface="Calibri" panose="020F0502020204030204" pitchFamily="34" charset="0"/>
                        </a:rPr>
                        <a:t>7.6 [2.8, 15.7]</a:t>
                      </a:r>
                    </a:p>
                  </a:txBody>
                  <a:tcPr marL="7144" marR="7144" marT="7144" marB="0" anchor="b">
                    <a:lnL w="12700" cap="flat" cmpd="sng" algn="ctr">
                      <a:solidFill>
                        <a:schemeClr val="tx1"/>
                      </a:solidFill>
                      <a:prstDash val="solid"/>
                      <a:round/>
                      <a:headEnd type="none" w="med" len="med"/>
                      <a:tailEnd type="none" w="med" len="med"/>
                    </a:lnL>
                  </a:tcPr>
                </a:tc>
                <a:tc>
                  <a:txBody>
                    <a:bodyPr/>
                    <a:lstStyle/>
                    <a:p>
                      <a:pPr algn="ctr" fontAlgn="b"/>
                      <a:r>
                        <a:rPr lang="en-US" sz="1100" b="0" i="0" u="none" strike="noStrike" dirty="0">
                          <a:solidFill>
                            <a:srgbClr val="000000"/>
                          </a:solidFill>
                          <a:effectLst/>
                          <a:latin typeface="Calibri" panose="020F0502020204030204" pitchFamily="34" charset="0"/>
                        </a:rPr>
                        <a:t>5.7</a:t>
                      </a:r>
                    </a:p>
                    <a:p>
                      <a:pPr algn="ctr" fontAlgn="b"/>
                      <a:r>
                        <a:rPr lang="en-US" sz="1100" b="0" i="0" u="none" strike="noStrike" dirty="0">
                          <a:solidFill>
                            <a:srgbClr val="000000"/>
                          </a:solidFill>
                          <a:effectLst/>
                          <a:latin typeface="Calibri" panose="020F0502020204030204" pitchFamily="34" charset="0"/>
                        </a:rPr>
                        <a:t>[1.6, 11.1]</a:t>
                      </a:r>
                    </a:p>
                  </a:txBody>
                  <a:tcPr marL="7144" marR="7144" marT="7144" marB="0" anchor="b"/>
                </a:tc>
                <a:tc>
                  <a:txBody>
                    <a:bodyPr/>
                    <a:lstStyle/>
                    <a:p>
                      <a:pPr algn="ctr" fontAlgn="b"/>
                      <a:r>
                        <a:rPr lang="en-US" sz="1100" b="0" i="0" u="none" strike="noStrike" dirty="0">
                          <a:solidFill>
                            <a:srgbClr val="000000"/>
                          </a:solidFill>
                          <a:effectLst/>
                          <a:latin typeface="Calibri" panose="020F0502020204030204" pitchFamily="34" charset="0"/>
                        </a:rPr>
                        <a:t>5.1</a:t>
                      </a:r>
                    </a:p>
                    <a:p>
                      <a:pPr algn="ctr" fontAlgn="b"/>
                      <a:r>
                        <a:rPr lang="en-US" sz="1100" b="0" i="0" u="none" strike="noStrike" dirty="0">
                          <a:solidFill>
                            <a:srgbClr val="000000"/>
                          </a:solidFill>
                          <a:effectLst/>
                          <a:latin typeface="Calibri" panose="020F0502020204030204" pitchFamily="34" charset="0"/>
                        </a:rPr>
                        <a:t>[1.9, 10.4]</a:t>
                      </a:r>
                    </a:p>
                  </a:txBody>
                  <a:tcPr marL="7144" marR="7144" marT="7144" marB="0" anchor="b"/>
                </a:tc>
                <a:tc>
                  <a:txBody>
                    <a:bodyPr/>
                    <a:lstStyle/>
                    <a:p>
                      <a:pPr algn="ctr" fontAlgn="b"/>
                      <a:r>
                        <a:rPr lang="en-US" sz="1100" b="0" i="0" u="none" strike="noStrike" dirty="0">
                          <a:solidFill>
                            <a:srgbClr val="000000"/>
                          </a:solidFill>
                          <a:effectLst/>
                          <a:latin typeface="Calibri" panose="020F0502020204030204" pitchFamily="34" charset="0"/>
                        </a:rPr>
                        <a:t>0.3</a:t>
                      </a:r>
                    </a:p>
                  </a:txBody>
                  <a:tcPr marL="7144" marR="7144" marT="7144" marB="0" anchor="b">
                    <a:lnR w="12700" cap="flat" cmpd="sng" algn="ctr">
                      <a:solidFill>
                        <a:schemeClr val="tx1"/>
                      </a:solidFill>
                      <a:prstDash val="solid"/>
                      <a:round/>
                      <a:headEnd type="none" w="med" len="med"/>
                      <a:tailEnd type="none" w="med" len="med"/>
                    </a:lnR>
                  </a:tcPr>
                </a:tc>
                <a:tc>
                  <a:txBody>
                    <a:bodyPr/>
                    <a:lstStyle/>
                    <a:p>
                      <a:pPr algn="ctr" fontAlgn="b"/>
                      <a:r>
                        <a:rPr lang="en-US" sz="1100" b="0" i="0" u="none" strike="noStrike" dirty="0">
                          <a:solidFill>
                            <a:srgbClr val="000000"/>
                          </a:solidFill>
                          <a:effectLst/>
                          <a:latin typeface="Calibri" panose="020F0502020204030204" pitchFamily="34" charset="0"/>
                        </a:rPr>
                        <a:t>1.4</a:t>
                      </a:r>
                    </a:p>
                    <a:p>
                      <a:pPr algn="ctr" fontAlgn="b"/>
                      <a:r>
                        <a:rPr lang="en-US" sz="1100" b="0" i="0" u="none" strike="noStrike" dirty="0">
                          <a:solidFill>
                            <a:srgbClr val="000000"/>
                          </a:solidFill>
                          <a:effectLst/>
                          <a:latin typeface="Calibri" panose="020F0502020204030204" pitchFamily="34" charset="0"/>
                        </a:rPr>
                        <a:t>[1.2, 3.3]</a:t>
                      </a:r>
                    </a:p>
                  </a:txBody>
                  <a:tcPr marL="7144" marR="7144" marT="7144" marB="0" anchor="b">
                    <a:lnL w="12700" cap="flat" cmpd="sng" algn="ctr">
                      <a:solidFill>
                        <a:schemeClr val="tx1"/>
                      </a:solidFill>
                      <a:prstDash val="solid"/>
                      <a:round/>
                      <a:headEnd type="none" w="med" len="med"/>
                      <a:tailEnd type="none" w="med" len="med"/>
                    </a:lnL>
                  </a:tcPr>
                </a:tc>
                <a:tc>
                  <a:txBody>
                    <a:bodyPr/>
                    <a:lstStyle/>
                    <a:p>
                      <a:pPr algn="ctr" fontAlgn="b"/>
                      <a:r>
                        <a:rPr lang="en-US" sz="1100" b="0" i="0" u="none" strike="noStrike" dirty="0">
                          <a:solidFill>
                            <a:srgbClr val="000000"/>
                          </a:solidFill>
                          <a:effectLst/>
                          <a:latin typeface="Calibri" panose="020F0502020204030204" pitchFamily="34" charset="0"/>
                        </a:rPr>
                        <a:t>1.4</a:t>
                      </a:r>
                    </a:p>
                    <a:p>
                      <a:pPr algn="ctr" fontAlgn="b"/>
                      <a:r>
                        <a:rPr lang="en-US" sz="1100" b="0" i="0" u="none" strike="noStrike" dirty="0">
                          <a:solidFill>
                            <a:srgbClr val="000000"/>
                          </a:solidFill>
                          <a:effectLst/>
                          <a:latin typeface="Calibri" panose="020F0502020204030204" pitchFamily="34" charset="0"/>
                        </a:rPr>
                        <a:t>[0.0, 1.6]</a:t>
                      </a:r>
                    </a:p>
                  </a:txBody>
                  <a:tcPr marL="7144" marR="7144" marT="7144" marB="0" anchor="b"/>
                </a:tc>
                <a:tc>
                  <a:txBody>
                    <a:bodyPr/>
                    <a:lstStyle/>
                    <a:p>
                      <a:pPr algn="ctr" fontAlgn="b"/>
                      <a:r>
                        <a:rPr lang="en-US" sz="1100" b="0" i="0" u="none" strike="noStrike" dirty="0">
                          <a:solidFill>
                            <a:srgbClr val="000000"/>
                          </a:solidFill>
                          <a:effectLst/>
                          <a:latin typeface="Calibri" panose="020F0502020204030204" pitchFamily="34" charset="0"/>
                        </a:rPr>
                        <a:t>1.4</a:t>
                      </a:r>
                    </a:p>
                    <a:p>
                      <a:pPr algn="ctr" fontAlgn="b"/>
                      <a:r>
                        <a:rPr lang="en-US" sz="1100" b="0" i="0" u="none" strike="noStrike" dirty="0">
                          <a:solidFill>
                            <a:srgbClr val="000000"/>
                          </a:solidFill>
                          <a:effectLst/>
                          <a:latin typeface="Calibri" panose="020F0502020204030204" pitchFamily="34" charset="0"/>
                        </a:rPr>
                        <a:t>[1.1, 1.8]</a:t>
                      </a:r>
                    </a:p>
                  </a:txBody>
                  <a:tcPr marL="7144" marR="7144" marT="7144" marB="0" anchor="b"/>
                </a:tc>
                <a:tc>
                  <a:txBody>
                    <a:bodyPr/>
                    <a:lstStyle/>
                    <a:p>
                      <a:pPr algn="ctr" fontAlgn="b"/>
                      <a:r>
                        <a:rPr lang="en-US" sz="1100" b="0" i="0" u="none" strike="noStrike" dirty="0">
                          <a:solidFill>
                            <a:srgbClr val="000000"/>
                          </a:solidFill>
                          <a:effectLst/>
                          <a:latin typeface="Calibri" panose="020F0502020204030204" pitchFamily="34" charset="0"/>
                        </a:rPr>
                        <a:t>0.74</a:t>
                      </a:r>
                    </a:p>
                  </a:txBody>
                  <a:tcPr marL="7144" marR="7144" marT="7144" marB="0" anchor="b"/>
                </a:tc>
                <a:extLst>
                  <a:ext uri="{0D108BD9-81ED-4DB2-BD59-A6C34878D82A}">
                    <a16:rowId xmlns:a16="http://schemas.microsoft.com/office/drawing/2014/main" val="295905315"/>
                  </a:ext>
                </a:extLst>
              </a:tr>
              <a:tr h="370264">
                <a:tc>
                  <a:txBody>
                    <a:bodyPr/>
                    <a:lstStyle/>
                    <a:p>
                      <a:pPr algn="l" fontAlgn="b"/>
                      <a:r>
                        <a:rPr lang="en-US" sz="1200" b="1" i="0" u="none" strike="noStrike" dirty="0">
                          <a:solidFill>
                            <a:srgbClr val="000000"/>
                          </a:solidFill>
                          <a:effectLst/>
                          <a:latin typeface="Calibri" panose="020F0502020204030204" pitchFamily="34" charset="0"/>
                        </a:rPr>
                        <a:t>Anticoagulation</a:t>
                      </a:r>
                      <a:endParaRPr lang="en-US" sz="1100" b="1" i="0" u="none" strike="noStrike" dirty="0">
                        <a:solidFill>
                          <a:srgbClr val="000000"/>
                        </a:solidFill>
                        <a:effectLst/>
                        <a:latin typeface="Calibri" panose="020F0502020204030204" pitchFamily="34" charset="0"/>
                      </a:endParaRPr>
                    </a:p>
                  </a:txBody>
                  <a:tcPr marL="7144" marR="7144" marT="7144" marB="0" anchor="b">
                    <a:lnR w="12700" cap="flat" cmpd="sng" algn="ctr">
                      <a:solidFill>
                        <a:schemeClr val="tx1"/>
                      </a:solidFill>
                      <a:prstDash val="solid"/>
                      <a:round/>
                      <a:headEnd type="none" w="med" len="med"/>
                      <a:tailEnd type="none" w="med" len="med"/>
                    </a:lnR>
                  </a:tcPr>
                </a:tc>
                <a:tc>
                  <a:txBody>
                    <a:bodyPr/>
                    <a:lstStyle/>
                    <a:p>
                      <a:pPr algn="ctr" fontAlgn="b"/>
                      <a:r>
                        <a:rPr lang="en-US" sz="1100" b="1" i="0" u="none" strike="noStrike" dirty="0">
                          <a:solidFill>
                            <a:srgbClr val="000000"/>
                          </a:solidFill>
                          <a:effectLst/>
                          <a:latin typeface="Calibri" panose="020F0502020204030204" pitchFamily="34" charset="0"/>
                        </a:rPr>
                        <a:t>5 (6.5)</a:t>
                      </a:r>
                    </a:p>
                  </a:txBody>
                  <a:tcPr marL="7144" marR="7144" marT="7144" marB="0" anchor="b">
                    <a:lnL w="12700" cap="flat" cmpd="sng" algn="ctr">
                      <a:solidFill>
                        <a:schemeClr val="tx1"/>
                      </a:solidFill>
                      <a:prstDash val="solid"/>
                      <a:round/>
                      <a:headEnd type="none" w="med" len="med"/>
                      <a:tailEnd type="none" w="med" len="med"/>
                    </a:lnL>
                  </a:tcPr>
                </a:tc>
                <a:tc>
                  <a:txBody>
                    <a:bodyPr/>
                    <a:lstStyle/>
                    <a:p>
                      <a:pPr algn="ctr" fontAlgn="b"/>
                      <a:r>
                        <a:rPr lang="en-US" sz="1100" b="1" i="0" u="none" strike="noStrike" dirty="0">
                          <a:solidFill>
                            <a:srgbClr val="000000"/>
                          </a:solidFill>
                          <a:effectLst/>
                          <a:latin typeface="Calibri" panose="020F0502020204030204" pitchFamily="34" charset="0"/>
                        </a:rPr>
                        <a:t>19 (14.5)</a:t>
                      </a:r>
                    </a:p>
                  </a:txBody>
                  <a:tcPr marL="7144" marR="7144" marT="7144" marB="0" anchor="b"/>
                </a:tc>
                <a:tc>
                  <a:txBody>
                    <a:bodyPr/>
                    <a:lstStyle/>
                    <a:p>
                      <a:pPr algn="ctr" fontAlgn="b"/>
                      <a:r>
                        <a:rPr lang="en-US" sz="1100" b="1" i="0" u="none" strike="noStrike" dirty="0">
                          <a:solidFill>
                            <a:srgbClr val="000000"/>
                          </a:solidFill>
                          <a:effectLst/>
                          <a:latin typeface="Calibri" panose="020F0502020204030204" pitchFamily="34" charset="0"/>
                        </a:rPr>
                        <a:t>18 (20.5)</a:t>
                      </a:r>
                    </a:p>
                  </a:txBody>
                  <a:tcPr marL="7144" marR="7144" marT="7144" marB="0" anchor="b"/>
                </a:tc>
                <a:tc>
                  <a:txBody>
                    <a:bodyPr/>
                    <a:lstStyle/>
                    <a:p>
                      <a:pPr algn="ctr" fontAlgn="b"/>
                      <a:r>
                        <a:rPr lang="en-US" sz="1100" b="1" i="0" u="none" strike="noStrike" dirty="0">
                          <a:solidFill>
                            <a:srgbClr val="000000"/>
                          </a:solidFill>
                          <a:effectLst/>
                          <a:latin typeface="Calibri" panose="020F0502020204030204" pitchFamily="34" charset="0"/>
                        </a:rPr>
                        <a:t>0.032</a:t>
                      </a:r>
                    </a:p>
                  </a:txBody>
                  <a:tcPr marL="7144" marR="7144" marT="7144" marB="0" anchor="b">
                    <a:lnR w="12700" cap="flat" cmpd="sng" algn="ctr">
                      <a:solidFill>
                        <a:schemeClr val="tx1"/>
                      </a:solidFill>
                      <a:prstDash val="solid"/>
                      <a:round/>
                      <a:headEnd type="none" w="med" len="med"/>
                      <a:tailEnd type="none" w="med" len="med"/>
                    </a:lnR>
                    <a:solidFill>
                      <a:schemeClr val="accent2">
                        <a:lumMod val="40000"/>
                        <a:lumOff val="6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4 (7.1)</a:t>
                      </a:r>
                    </a:p>
                  </a:txBody>
                  <a:tcPr marL="7144" marR="7144" marT="7144" marB="0" anchor="b">
                    <a:lnL w="12700" cap="flat" cmpd="sng" algn="ctr">
                      <a:solidFill>
                        <a:schemeClr val="tx1"/>
                      </a:solidFill>
                      <a:prstDash val="solid"/>
                      <a:round/>
                      <a:headEnd type="none" w="med" len="med"/>
                      <a:tailEnd type="none" w="med" len="med"/>
                    </a:lnL>
                  </a:tcPr>
                </a:tc>
                <a:tc>
                  <a:txBody>
                    <a:bodyPr/>
                    <a:lstStyle/>
                    <a:p>
                      <a:pPr algn="ctr" fontAlgn="b"/>
                      <a:r>
                        <a:rPr lang="en-US" sz="1100" b="1" i="0" u="none" strike="noStrike" dirty="0">
                          <a:solidFill>
                            <a:srgbClr val="000000"/>
                          </a:solidFill>
                          <a:effectLst/>
                          <a:latin typeface="Calibri" panose="020F0502020204030204" pitchFamily="34" charset="0"/>
                        </a:rPr>
                        <a:t>13 (13.0)</a:t>
                      </a:r>
                    </a:p>
                  </a:txBody>
                  <a:tcPr marL="7144" marR="7144" marT="7144" marB="0" anchor="b"/>
                </a:tc>
                <a:tc>
                  <a:txBody>
                    <a:bodyPr/>
                    <a:lstStyle/>
                    <a:p>
                      <a:pPr algn="ctr" fontAlgn="b"/>
                      <a:r>
                        <a:rPr lang="en-US" sz="1100" b="1" i="0" u="none" strike="noStrike" dirty="0">
                          <a:solidFill>
                            <a:srgbClr val="000000"/>
                          </a:solidFill>
                          <a:effectLst/>
                          <a:latin typeface="Calibri" panose="020F0502020204030204" pitchFamily="34" charset="0"/>
                        </a:rPr>
                        <a:t>12 (26.1)</a:t>
                      </a:r>
                    </a:p>
                  </a:txBody>
                  <a:tcPr marL="7144" marR="7144" marT="7144" marB="0" anchor="b"/>
                </a:tc>
                <a:tc>
                  <a:txBody>
                    <a:bodyPr/>
                    <a:lstStyle/>
                    <a:p>
                      <a:pPr algn="ctr" fontAlgn="b"/>
                      <a:r>
                        <a:rPr lang="en-US" sz="1100" b="1" i="0" u="none" strike="noStrike" dirty="0">
                          <a:solidFill>
                            <a:srgbClr val="000000"/>
                          </a:solidFill>
                          <a:effectLst/>
                          <a:latin typeface="Calibri" panose="020F0502020204030204" pitchFamily="34" charset="0"/>
                        </a:rPr>
                        <a:t>0.025</a:t>
                      </a:r>
                    </a:p>
                  </a:txBody>
                  <a:tcPr marL="7144" marR="7144" marT="7144" marB="0" anchor="b">
                    <a:lnR w="12700" cap="flat" cmpd="sng" algn="ctr">
                      <a:solidFill>
                        <a:schemeClr val="tx1"/>
                      </a:solidFill>
                      <a:prstDash val="solid"/>
                      <a:round/>
                      <a:headEnd type="none" w="med" len="med"/>
                      <a:tailEnd type="none" w="med" len="med"/>
                    </a:lnR>
                    <a:solidFill>
                      <a:schemeClr val="accent2">
                        <a:lumMod val="40000"/>
                        <a:lumOff val="60000"/>
                      </a:schemeClr>
                    </a:solidFill>
                  </a:tcPr>
                </a:tc>
                <a:tc>
                  <a:txBody>
                    <a:bodyPr/>
                    <a:lstStyle/>
                    <a:p>
                      <a:pPr algn="ctr" fontAlgn="b"/>
                      <a:r>
                        <a:rPr lang="en-US" sz="1100" b="0" i="0" u="none" strike="noStrike" dirty="0">
                          <a:solidFill>
                            <a:srgbClr val="000000"/>
                          </a:solidFill>
                          <a:effectLst/>
                          <a:latin typeface="Calibri" panose="020F0502020204030204" pitchFamily="34" charset="0"/>
                        </a:rPr>
                        <a:t>1 (7.7)</a:t>
                      </a:r>
                    </a:p>
                  </a:txBody>
                  <a:tcPr marL="7144" marR="7144" marT="7144" marB="0" anchor="b">
                    <a:lnL w="12700" cap="flat" cmpd="sng" algn="ctr">
                      <a:solidFill>
                        <a:schemeClr val="tx1"/>
                      </a:solidFill>
                      <a:prstDash val="solid"/>
                      <a:round/>
                      <a:headEnd type="none" w="med" len="med"/>
                      <a:tailEnd type="none" w="med" len="med"/>
                    </a:lnL>
                  </a:tcPr>
                </a:tc>
                <a:tc>
                  <a:txBody>
                    <a:bodyPr/>
                    <a:lstStyle/>
                    <a:p>
                      <a:pPr algn="ctr" fontAlgn="b"/>
                      <a:r>
                        <a:rPr lang="en-US" sz="1100" b="0" i="0" u="none" strike="noStrike" dirty="0">
                          <a:solidFill>
                            <a:srgbClr val="000000"/>
                          </a:solidFill>
                          <a:effectLst/>
                          <a:latin typeface="Calibri" panose="020F0502020204030204" pitchFamily="34" charset="0"/>
                        </a:rPr>
                        <a:t>4 (22.2)</a:t>
                      </a:r>
                    </a:p>
                  </a:txBody>
                  <a:tcPr marL="7144" marR="7144" marT="7144" marB="0" anchor="b"/>
                </a:tc>
                <a:tc>
                  <a:txBody>
                    <a:bodyPr/>
                    <a:lstStyle/>
                    <a:p>
                      <a:pPr algn="ctr" fontAlgn="b"/>
                      <a:r>
                        <a:rPr lang="en-US" sz="1100" b="0" i="0" u="none" strike="noStrike" dirty="0">
                          <a:solidFill>
                            <a:srgbClr val="000000"/>
                          </a:solidFill>
                          <a:effectLst/>
                          <a:latin typeface="Calibri" panose="020F0502020204030204" pitchFamily="34" charset="0"/>
                        </a:rPr>
                        <a:t>5 (13.9)</a:t>
                      </a:r>
                    </a:p>
                  </a:txBody>
                  <a:tcPr marL="7144" marR="7144" marT="7144" marB="0" anchor="b"/>
                </a:tc>
                <a:tc>
                  <a:txBody>
                    <a:bodyPr/>
                    <a:lstStyle/>
                    <a:p>
                      <a:pPr algn="ctr" fontAlgn="b"/>
                      <a:r>
                        <a:rPr lang="en-US" sz="1100" b="0" i="0" u="none" strike="noStrike" dirty="0">
                          <a:solidFill>
                            <a:srgbClr val="000000"/>
                          </a:solidFill>
                          <a:effectLst/>
                          <a:latin typeface="Calibri" panose="020F0502020204030204" pitchFamily="34" charset="0"/>
                        </a:rPr>
                        <a:t>0.59</a:t>
                      </a:r>
                    </a:p>
                  </a:txBody>
                  <a:tcPr marL="7144" marR="7144" marT="7144" marB="0" anchor="b"/>
                </a:tc>
                <a:extLst>
                  <a:ext uri="{0D108BD9-81ED-4DB2-BD59-A6C34878D82A}">
                    <a16:rowId xmlns:a16="http://schemas.microsoft.com/office/drawing/2014/main" val="1631423336"/>
                  </a:ext>
                </a:extLst>
              </a:tr>
            </a:tbl>
          </a:graphicData>
        </a:graphic>
      </p:graphicFrame>
    </p:spTree>
    <p:extLst>
      <p:ext uri="{BB962C8B-B14F-4D97-AF65-F5344CB8AC3E}">
        <p14:creationId xmlns:p14="http://schemas.microsoft.com/office/powerpoint/2010/main" val="18351184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0"/>
            <a:ext cx="8686800" cy="3486150"/>
          </a:xfrm>
        </p:spPr>
        <p:txBody>
          <a:bodyPr>
            <a:normAutofit fontScale="85000" lnSpcReduction="20000"/>
          </a:bodyPr>
          <a:lstStyle/>
          <a:p>
            <a:r>
              <a:rPr lang="en-US" dirty="0">
                <a:solidFill>
                  <a:schemeClr val="bg1">
                    <a:lumMod val="95000"/>
                  </a:schemeClr>
                </a:solidFill>
              </a:rPr>
              <a:t>Significant associations with age, visual symptoms in all three groups</a:t>
            </a:r>
          </a:p>
          <a:p>
            <a:endParaRPr lang="en-US" dirty="0">
              <a:solidFill>
                <a:schemeClr val="bg1">
                  <a:lumMod val="95000"/>
                </a:schemeClr>
              </a:solidFill>
            </a:endParaRPr>
          </a:p>
          <a:p>
            <a:r>
              <a:rPr lang="en-US" dirty="0">
                <a:solidFill>
                  <a:schemeClr val="bg1">
                    <a:lumMod val="95000"/>
                  </a:schemeClr>
                </a:solidFill>
              </a:rPr>
              <a:t>Significant associations with floaters, baseline hemoglobin, fetal hemoglobin, anticoagulant use in whole cohort</a:t>
            </a:r>
          </a:p>
          <a:p>
            <a:endParaRPr lang="en-US" dirty="0">
              <a:solidFill>
                <a:schemeClr val="bg1">
                  <a:lumMod val="95000"/>
                </a:schemeClr>
              </a:solidFill>
            </a:endParaRPr>
          </a:p>
          <a:p>
            <a:r>
              <a:rPr lang="en-US" dirty="0">
                <a:solidFill>
                  <a:schemeClr val="bg1">
                    <a:lumMod val="95000"/>
                  </a:schemeClr>
                </a:solidFill>
              </a:rPr>
              <a:t>Borderline significant association with male sex in whole cohort and SS patients</a:t>
            </a:r>
          </a:p>
        </p:txBody>
      </p:sp>
      <p:sp>
        <p:nvSpPr>
          <p:cNvPr id="5" name="Rectangle 4"/>
          <p:cNvSpPr/>
          <p:nvPr/>
        </p:nvSpPr>
        <p:spPr>
          <a:xfrm>
            <a:off x="0" y="1108471"/>
            <a:ext cx="9144000" cy="834629"/>
          </a:xfrm>
          <a:prstGeom prst="rect">
            <a:avLst/>
          </a:prstGeom>
          <a:pattFill prst="sphere">
            <a:fgClr>
              <a:schemeClr val="accent1">
                <a:lumMod val="50000"/>
              </a:schemeClr>
            </a:fgClr>
            <a:bgClr>
              <a:schemeClr val="tx2">
                <a:lumMod val="75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rgbClr val="E4C44E"/>
                </a:solidFill>
                <a:latin typeface="Candara" pitchFamily="34" charset="0"/>
              </a:rPr>
              <a:t>Results: Univariate Analysis (cont.)</a:t>
            </a:r>
          </a:p>
        </p:txBody>
      </p:sp>
    </p:spTree>
    <p:extLst>
      <p:ext uri="{BB962C8B-B14F-4D97-AF65-F5344CB8AC3E}">
        <p14:creationId xmlns:p14="http://schemas.microsoft.com/office/powerpoint/2010/main" val="410425016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50" y="2114550"/>
            <a:ext cx="8572500" cy="3771900"/>
          </a:xfrm>
        </p:spPr>
        <p:txBody>
          <a:bodyPr>
            <a:normAutofit lnSpcReduction="10000"/>
          </a:bodyPr>
          <a:lstStyle/>
          <a:p>
            <a:r>
              <a:rPr lang="en-US" dirty="0">
                <a:solidFill>
                  <a:schemeClr val="bg1">
                    <a:lumMod val="95000"/>
                  </a:schemeClr>
                </a:solidFill>
              </a:rPr>
              <a:t>Limited number of patients</a:t>
            </a:r>
          </a:p>
          <a:p>
            <a:pPr lvl="1"/>
            <a:r>
              <a:rPr lang="en-US" dirty="0">
                <a:solidFill>
                  <a:schemeClr val="bg1">
                    <a:lumMod val="95000"/>
                  </a:schemeClr>
                </a:solidFill>
              </a:rPr>
              <a:t>Number of eligible SC patients especially small in our patient population</a:t>
            </a:r>
          </a:p>
          <a:p>
            <a:r>
              <a:rPr lang="en-US" dirty="0">
                <a:solidFill>
                  <a:schemeClr val="bg1">
                    <a:lumMod val="95000"/>
                  </a:schemeClr>
                </a:solidFill>
              </a:rPr>
              <a:t>Small number of eligible patients</a:t>
            </a:r>
          </a:p>
          <a:p>
            <a:pPr lvl="1"/>
            <a:r>
              <a:rPr lang="en-US" dirty="0">
                <a:solidFill>
                  <a:schemeClr val="bg1">
                    <a:lumMod val="95000"/>
                  </a:schemeClr>
                </a:solidFill>
              </a:rPr>
              <a:t>1810 total patients in database, 296 (16.4%) fulfilled study criteria</a:t>
            </a:r>
          </a:p>
          <a:p>
            <a:pPr lvl="1"/>
            <a:r>
              <a:rPr lang="en-US" dirty="0">
                <a:solidFill>
                  <a:schemeClr val="bg1">
                    <a:lumMod val="95000"/>
                  </a:schemeClr>
                </a:solidFill>
              </a:rPr>
              <a:t>Limited number of sickle patients with eligible retina exam in history</a:t>
            </a:r>
          </a:p>
          <a:p>
            <a:endParaRPr lang="en-US" dirty="0">
              <a:solidFill>
                <a:schemeClr val="bg1">
                  <a:lumMod val="95000"/>
                </a:schemeClr>
              </a:solidFill>
            </a:endParaRPr>
          </a:p>
          <a:p>
            <a:endParaRPr lang="en-US" dirty="0">
              <a:solidFill>
                <a:schemeClr val="bg1">
                  <a:lumMod val="95000"/>
                </a:schemeClr>
              </a:solidFill>
            </a:endParaRPr>
          </a:p>
        </p:txBody>
      </p:sp>
      <p:sp>
        <p:nvSpPr>
          <p:cNvPr id="5" name="Rectangle 4"/>
          <p:cNvSpPr/>
          <p:nvPr/>
        </p:nvSpPr>
        <p:spPr>
          <a:xfrm>
            <a:off x="0" y="1108471"/>
            <a:ext cx="9144000" cy="834629"/>
          </a:xfrm>
          <a:prstGeom prst="rect">
            <a:avLst/>
          </a:prstGeom>
          <a:pattFill prst="sphere">
            <a:fgClr>
              <a:schemeClr val="accent1">
                <a:lumMod val="50000"/>
              </a:schemeClr>
            </a:fgClr>
            <a:bgClr>
              <a:schemeClr val="tx2">
                <a:lumMod val="75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E4C44E"/>
                </a:solidFill>
                <a:latin typeface="Candara" pitchFamily="34" charset="0"/>
              </a:rPr>
              <a:t>Limitations</a:t>
            </a:r>
            <a:endParaRPr lang="en-US" sz="2700" b="1" dirty="0">
              <a:solidFill>
                <a:srgbClr val="E4C44E"/>
              </a:solidFill>
              <a:latin typeface="Candara" pitchFamily="34" charset="0"/>
            </a:endParaRPr>
          </a:p>
        </p:txBody>
      </p:sp>
    </p:spTree>
    <p:extLst>
      <p:ext uri="{BB962C8B-B14F-4D97-AF65-F5344CB8AC3E}">
        <p14:creationId xmlns:p14="http://schemas.microsoft.com/office/powerpoint/2010/main" val="3441405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50" y="1371600"/>
            <a:ext cx="8572500" cy="3771900"/>
          </a:xfrm>
        </p:spPr>
        <p:txBody>
          <a:bodyPr>
            <a:noAutofit/>
          </a:bodyPr>
          <a:lstStyle/>
          <a:p>
            <a:r>
              <a:rPr lang="en-US" dirty="0">
                <a:solidFill>
                  <a:schemeClr val="bg1">
                    <a:lumMod val="95000"/>
                  </a:schemeClr>
                </a:solidFill>
              </a:rPr>
              <a:t>Older age associated with retinopathy across all analyses, consistent with similar reports in literature (5)</a:t>
            </a:r>
          </a:p>
          <a:p>
            <a:endParaRPr lang="en-US" dirty="0">
              <a:solidFill>
                <a:schemeClr val="bg1">
                  <a:lumMod val="95000"/>
                </a:schemeClr>
              </a:solidFill>
            </a:endParaRPr>
          </a:p>
          <a:p>
            <a:r>
              <a:rPr lang="en-US" dirty="0">
                <a:solidFill>
                  <a:schemeClr val="bg1">
                    <a:lumMod val="95000"/>
                  </a:schemeClr>
                </a:solidFill>
              </a:rPr>
              <a:t>Male sex associated with retinopathy in SS disease, consistent with consensus in literature (2,4,5,7)</a:t>
            </a:r>
          </a:p>
          <a:p>
            <a:endParaRPr lang="en-US" dirty="0">
              <a:solidFill>
                <a:schemeClr val="bg1">
                  <a:lumMod val="95000"/>
                </a:schemeClr>
              </a:solidFill>
            </a:endParaRPr>
          </a:p>
          <a:p>
            <a:r>
              <a:rPr lang="en-US" dirty="0">
                <a:solidFill>
                  <a:schemeClr val="bg1">
                    <a:lumMod val="95000"/>
                  </a:schemeClr>
                </a:solidFill>
              </a:rPr>
              <a:t>Visual symptoms and floaters associated with retinopathy</a:t>
            </a:r>
          </a:p>
          <a:p>
            <a:pPr lvl="1"/>
            <a:r>
              <a:rPr lang="en-US" dirty="0">
                <a:solidFill>
                  <a:schemeClr val="bg1">
                    <a:lumMod val="95000"/>
                  </a:schemeClr>
                </a:solidFill>
              </a:rPr>
              <a:t>Patient-reported visually symptomatic status correlates with disease severity</a:t>
            </a:r>
          </a:p>
        </p:txBody>
      </p:sp>
      <p:sp>
        <p:nvSpPr>
          <p:cNvPr id="5" name="Rectangle 4"/>
          <p:cNvSpPr/>
          <p:nvPr/>
        </p:nvSpPr>
        <p:spPr>
          <a:xfrm>
            <a:off x="0" y="304800"/>
            <a:ext cx="9144000" cy="834629"/>
          </a:xfrm>
          <a:prstGeom prst="rect">
            <a:avLst/>
          </a:prstGeom>
          <a:pattFill prst="sphere">
            <a:fgClr>
              <a:schemeClr val="accent1">
                <a:lumMod val="50000"/>
              </a:schemeClr>
            </a:fgClr>
            <a:bgClr>
              <a:schemeClr val="tx2">
                <a:lumMod val="75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E4C44E"/>
                </a:solidFill>
                <a:latin typeface="Candara" pitchFamily="34" charset="0"/>
              </a:rPr>
              <a:t>Conclusions</a:t>
            </a:r>
            <a:endParaRPr lang="en-US" sz="2700" b="1" dirty="0">
              <a:solidFill>
                <a:srgbClr val="E4C44E"/>
              </a:solidFill>
              <a:latin typeface="Candara" pitchFamily="34" charset="0"/>
            </a:endParaRPr>
          </a:p>
        </p:txBody>
      </p:sp>
    </p:spTree>
    <p:extLst>
      <p:ext uri="{BB962C8B-B14F-4D97-AF65-F5344CB8AC3E}">
        <p14:creationId xmlns:p14="http://schemas.microsoft.com/office/powerpoint/2010/main" val="39648658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B1DA9-D517-4E22-BC25-D25767CFF43D}"/>
              </a:ext>
            </a:extLst>
          </p:cNvPr>
          <p:cNvSpPr>
            <a:spLocks noGrp="1"/>
          </p:cNvSpPr>
          <p:nvPr>
            <p:ph type="title"/>
          </p:nvPr>
        </p:nvSpPr>
        <p:spPr/>
        <p:txBody>
          <a:bodyPr/>
          <a:lstStyle/>
          <a:p>
            <a:r>
              <a:rPr lang="en-US" dirty="0"/>
              <a:t>Sickle Cell Disease and the Eye</a:t>
            </a:r>
          </a:p>
        </p:txBody>
      </p:sp>
      <p:sp>
        <p:nvSpPr>
          <p:cNvPr id="3" name="Content Placeholder 2">
            <a:extLst>
              <a:ext uri="{FF2B5EF4-FFF2-40B4-BE49-F238E27FC236}">
                <a16:creationId xmlns:a16="http://schemas.microsoft.com/office/drawing/2014/main" id="{496AA76E-06C6-487C-B2AC-6E337A51D155}"/>
              </a:ext>
            </a:extLst>
          </p:cNvPr>
          <p:cNvSpPr>
            <a:spLocks noGrp="1"/>
          </p:cNvSpPr>
          <p:nvPr>
            <p:ph idx="1"/>
          </p:nvPr>
        </p:nvSpPr>
        <p:spPr/>
        <p:txBody>
          <a:bodyPr/>
          <a:lstStyle/>
          <a:p>
            <a:pPr>
              <a:buClr>
                <a:srgbClr val="FF0000"/>
              </a:buClr>
            </a:pPr>
            <a:r>
              <a:rPr lang="en-US" dirty="0">
                <a:solidFill>
                  <a:schemeClr val="bg1"/>
                </a:solidFill>
              </a:rPr>
              <a:t>Most patients have good vision</a:t>
            </a:r>
          </a:p>
          <a:p>
            <a:pPr>
              <a:buClr>
                <a:srgbClr val="FF0000"/>
              </a:buClr>
            </a:pPr>
            <a:r>
              <a:rPr lang="en-US" dirty="0">
                <a:solidFill>
                  <a:schemeClr val="bg1"/>
                </a:solidFill>
              </a:rPr>
              <a:t>Can present with acute severe vision loss</a:t>
            </a:r>
          </a:p>
          <a:p>
            <a:pPr>
              <a:buClr>
                <a:srgbClr val="FF0000"/>
              </a:buClr>
            </a:pPr>
            <a:r>
              <a:rPr lang="en-US" dirty="0">
                <a:solidFill>
                  <a:schemeClr val="bg1"/>
                </a:solidFill>
              </a:rPr>
              <a:t>Unclear systemic factors that correlate or predict vision loss</a:t>
            </a:r>
          </a:p>
          <a:p>
            <a:pPr>
              <a:buClr>
                <a:srgbClr val="FF0000"/>
              </a:buClr>
            </a:pPr>
            <a:r>
              <a:rPr lang="en-US" dirty="0">
                <a:solidFill>
                  <a:schemeClr val="bg1"/>
                </a:solidFill>
              </a:rPr>
              <a:t>Refer patients for retinal exam, annual screening age 10</a:t>
            </a:r>
          </a:p>
          <a:p>
            <a:pPr>
              <a:buClr>
                <a:srgbClr val="FF0000"/>
              </a:buClr>
            </a:pPr>
            <a:r>
              <a:rPr lang="en-US" dirty="0">
                <a:solidFill>
                  <a:schemeClr val="bg1"/>
                </a:solidFill>
              </a:rPr>
              <a:t>Multi-disciplinary approach </a:t>
            </a:r>
          </a:p>
        </p:txBody>
      </p:sp>
    </p:spTree>
    <p:extLst>
      <p:ext uri="{BB962C8B-B14F-4D97-AF65-F5344CB8AC3E}">
        <p14:creationId xmlns:p14="http://schemas.microsoft.com/office/powerpoint/2010/main" val="19618127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p:txBody>
          <a:bodyPr/>
          <a:lstStyle/>
          <a:p>
            <a:pPr>
              <a:buClr>
                <a:srgbClr val="FF0000"/>
              </a:buClr>
            </a:pPr>
            <a:r>
              <a:rPr lang="en-US" dirty="0" smtClean="0">
                <a:solidFill>
                  <a:schemeClr val="bg1"/>
                </a:solidFill>
              </a:rPr>
              <a:t>Ian C. Han, M.D.</a:t>
            </a:r>
          </a:p>
          <a:p>
            <a:pPr>
              <a:buClr>
                <a:srgbClr val="FF0000"/>
              </a:buClr>
            </a:pPr>
            <a:r>
              <a:rPr lang="en-US" dirty="0" smtClean="0">
                <a:solidFill>
                  <a:schemeClr val="bg1"/>
                </a:solidFill>
              </a:rPr>
              <a:t>Marguerite O. Linz</a:t>
            </a:r>
          </a:p>
          <a:p>
            <a:pPr>
              <a:buClr>
                <a:srgbClr val="FF0000"/>
              </a:buClr>
            </a:pPr>
            <a:r>
              <a:rPr lang="en-US" dirty="0" smtClean="0">
                <a:solidFill>
                  <a:schemeClr val="bg1"/>
                </a:solidFill>
              </a:rPr>
              <a:t>Johnny Duan</a:t>
            </a:r>
            <a:endParaRPr lang="en-US" dirty="0">
              <a:solidFill>
                <a:schemeClr val="bg1"/>
              </a:solidFill>
            </a:endParaRPr>
          </a:p>
        </p:txBody>
      </p:sp>
    </p:spTree>
    <p:extLst>
      <p:ext uri="{BB962C8B-B14F-4D97-AF65-F5344CB8AC3E}">
        <p14:creationId xmlns:p14="http://schemas.microsoft.com/office/powerpoint/2010/main" val="2772780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ght_Series-20150326@120654-Left6_05_50_7"/>
          <p:cNvPicPr>
            <a:picLocks noGrp="1" noChangeAspect="1"/>
          </p:cNvPicPr>
          <p:nvPr isPhoto="1"/>
        </p:nvPicPr>
        <p:blipFill rotWithShape="1">
          <a:blip r:embed="rId3" cstate="email">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t="4791"/>
          <a:stretch/>
        </p:blipFill>
        <p:spPr>
          <a:xfrm>
            <a:off x="0" y="-1"/>
            <a:ext cx="9143999" cy="6858001"/>
          </a:xfrm>
          <a:prstGeom prst="rect">
            <a:avLst/>
          </a:prstGeom>
          <a:noFill/>
          <a:ln>
            <a:noFill/>
          </a:ln>
        </p:spPr>
      </p:pic>
      <p:sp>
        <p:nvSpPr>
          <p:cNvPr id="7" name="TextBox 6"/>
          <p:cNvSpPr txBox="1"/>
          <p:nvPr/>
        </p:nvSpPr>
        <p:spPr>
          <a:xfrm>
            <a:off x="4419600" y="381000"/>
            <a:ext cx="4338175" cy="400110"/>
          </a:xfrm>
          <a:prstGeom prst="rect">
            <a:avLst/>
          </a:prstGeom>
          <a:noFill/>
        </p:spPr>
        <p:txBody>
          <a:bodyPr wrap="none" rtlCol="0">
            <a:spAutoFit/>
          </a:bodyPr>
          <a:lstStyle/>
          <a:p>
            <a:pPr marL="0" lvl="1"/>
            <a:r>
              <a:rPr lang="en-US" sz="2000" dirty="0">
                <a:solidFill>
                  <a:schemeClr val="bg1"/>
                </a:solidFill>
              </a:rPr>
              <a:t>Stage II: </a:t>
            </a:r>
            <a:r>
              <a:rPr lang="en-US" sz="2000" dirty="0">
                <a:solidFill>
                  <a:schemeClr val="bg1">
                    <a:lumMod val="95000"/>
                  </a:schemeClr>
                </a:solidFill>
              </a:rPr>
              <a:t>arteriolar-</a:t>
            </a:r>
            <a:r>
              <a:rPr lang="en-US" sz="2000" dirty="0" err="1">
                <a:solidFill>
                  <a:schemeClr val="bg1">
                    <a:lumMod val="95000"/>
                  </a:schemeClr>
                </a:solidFill>
              </a:rPr>
              <a:t>venular</a:t>
            </a:r>
            <a:r>
              <a:rPr lang="en-US" sz="2000" dirty="0">
                <a:solidFill>
                  <a:schemeClr val="bg1">
                    <a:lumMod val="95000"/>
                  </a:schemeClr>
                </a:solidFill>
              </a:rPr>
              <a:t> anastomoses</a:t>
            </a:r>
          </a:p>
        </p:txBody>
      </p:sp>
    </p:spTree>
    <p:extLst>
      <p:ext uri="{BB962C8B-B14F-4D97-AF65-F5344CB8AC3E}">
        <p14:creationId xmlns:p14="http://schemas.microsoft.com/office/powerpoint/2010/main" val="58909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7714</TotalTime>
  <Words>2168</Words>
  <Application>Microsoft Office PowerPoint</Application>
  <PresentationFormat>On-screen Show (4:3)</PresentationFormat>
  <Paragraphs>422</Paragraphs>
  <Slides>85</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85</vt:i4>
      </vt:variant>
    </vt:vector>
  </HeadingPairs>
  <TitlesOfParts>
    <vt:vector size="94" baseType="lpstr">
      <vt:lpstr>Arial</vt:lpstr>
      <vt:lpstr>Calibri</vt:lpstr>
      <vt:lpstr>Candara</vt:lpstr>
      <vt:lpstr>Mongolian Baiti</vt:lpstr>
      <vt:lpstr>Tempus Sans ITC</vt:lpstr>
      <vt:lpstr>Times</vt:lpstr>
      <vt:lpstr>Times New Roman</vt:lpstr>
      <vt:lpstr>ヒラギノ角ゴ Pro W3</vt:lpstr>
      <vt:lpstr>Office Theme</vt:lpstr>
      <vt:lpstr>PowerPoint Presentation</vt:lpstr>
      <vt:lpstr>Disclosures</vt:lpstr>
      <vt:lpstr>PowerPoint Presentation</vt:lpstr>
      <vt:lpstr>Sickle Cell Disease </vt:lpstr>
      <vt:lpstr>Conjunctival Comma Vessels</vt:lpstr>
      <vt:lpstr>Salmon Patch Hemorrhage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Sickle Cell Maculopathy</vt:lpstr>
      <vt:lpstr>PowerPoint Presentation</vt:lpstr>
      <vt:lpstr>PowerPoint Presentation</vt:lpstr>
      <vt:lpstr>PowerPoint Presentation</vt:lpstr>
      <vt:lpstr>PowerPoint Presentation</vt:lpstr>
      <vt:lpstr>Case</vt:lpstr>
      <vt:lpstr>Case</vt:lpstr>
      <vt:lpstr>Case</vt:lpstr>
      <vt:lpstr>Case</vt:lpstr>
      <vt:lpstr>Case</vt:lpstr>
      <vt:lpstr>Exam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Observations</vt:lpstr>
      <vt:lpstr>PowerPoint Presentation</vt:lpstr>
      <vt:lpstr>PowerPoint Presentation</vt:lpstr>
      <vt:lpstr>PowerPoint Presentation</vt:lpstr>
      <vt:lpstr>PowerPoint Presentation</vt:lpstr>
      <vt:lpstr>Cause of macular thinning?</vt:lpstr>
      <vt:lpstr>OCT Angiography</vt:lpstr>
      <vt:lpstr>OCT Angiography</vt:lpstr>
      <vt:lpstr>PowerPoint Presentation</vt:lpstr>
      <vt:lpstr>PowerPoint Presentation</vt:lpstr>
      <vt:lpstr>Take Home Points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Sickle Cell Disease and the Eye</vt:lpstr>
      <vt:lpstr>Acknowledgements</vt:lpstr>
    </vt:vector>
  </TitlesOfParts>
  <Company>Johns Hopkins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Ian Han</dc:creator>
  <cp:lastModifiedBy>Adrienne Scott</cp:lastModifiedBy>
  <cp:revision>121</cp:revision>
  <dcterms:created xsi:type="dcterms:W3CDTF">2015-02-12T19:09:33Z</dcterms:created>
  <dcterms:modified xsi:type="dcterms:W3CDTF">2018-08-30T20:20:30Z</dcterms:modified>
</cp:coreProperties>
</file>