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8" r:id="rId3"/>
    <p:sldId id="289" r:id="rId4"/>
    <p:sldId id="271" r:id="rId5"/>
    <p:sldId id="283" r:id="rId6"/>
    <p:sldId id="269" r:id="rId7"/>
    <p:sldId id="280" r:id="rId8"/>
    <p:sldId id="294" r:id="rId9"/>
    <p:sldId id="295" r:id="rId10"/>
    <p:sldId id="282" r:id="rId11"/>
    <p:sldId id="279" r:id="rId12"/>
    <p:sldId id="262" r:id="rId13"/>
    <p:sldId id="286" r:id="rId14"/>
    <p:sldId id="287" r:id="rId15"/>
    <p:sldId id="263" r:id="rId16"/>
    <p:sldId id="266" r:id="rId17"/>
    <p:sldId id="274" r:id="rId18"/>
    <p:sldId id="275" r:id="rId19"/>
    <p:sldId id="276" r:id="rId20"/>
    <p:sldId id="277" r:id="rId21"/>
    <p:sldId id="265" r:id="rId22"/>
    <p:sldId id="304" r:id="rId23"/>
    <p:sldId id="307" r:id="rId24"/>
    <p:sldId id="299" r:id="rId25"/>
    <p:sldId id="306" r:id="rId26"/>
    <p:sldId id="305" r:id="rId27"/>
    <p:sldId id="303" r:id="rId28"/>
    <p:sldId id="284" r:id="rId29"/>
    <p:sldId id="290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4"/>
    <p:restoredTop sz="94643"/>
  </p:normalViewPr>
  <p:slideViewPr>
    <p:cSldViewPr snapToGrid="0" snapToObjects="1">
      <p:cViewPr varScale="1">
        <p:scale>
          <a:sx n="160" d="100"/>
          <a:sy n="160" d="100"/>
        </p:scale>
        <p:origin x="44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tedwun/Desktop/SCD%20rVTE%20BJH%20ver/Deliverable_SCD%20Recurrent%20VTE_0822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tedwun/Desktop/SCD%20rVTE%20BJH%20ver/Deliverable_SCD%20Recurrent%20VTE_0822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Conditional Cumulative Incidence of VTE Recurrence among California SCD patients with incident</a:t>
            </a:r>
            <a:r>
              <a:rPr lang="en-US" baseline="0"/>
              <a:t> VTE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'Conditional CIF-Recurrent VTE'!$M$96</c:f>
              <c:strCache>
                <c:ptCount val="1"/>
                <c:pt idx="0">
                  <c:v>Less Severe SCD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4040687735492478E-2"/>
                  <c:y val="6.17471953951007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95-444F-BB27-296F1B393180}"/>
                </c:ext>
              </c:extLst>
            </c:dLbl>
            <c:dLbl>
              <c:idx val="1"/>
              <c:layout>
                <c:manualLayout>
                  <c:x val="-2.9588480133696381E-2"/>
                  <c:y val="8.3550909257572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95-444F-BB27-296F1B393180}"/>
                </c:ext>
              </c:extLst>
            </c:dLbl>
            <c:dLbl>
              <c:idx val="2"/>
              <c:layout>
                <c:manualLayout>
                  <c:x val="-2.7739255079414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95-444F-BB27-296F1B393180}"/>
                </c:ext>
              </c:extLst>
            </c:dLbl>
            <c:dLbl>
              <c:idx val="3"/>
              <c:layout>
                <c:manualLayout>
                  <c:x val="-2.18057882635067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95-444F-BB27-296F1B39318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'Conditional CIF-Recurrent VTE'!$N$100:$Q$100</c:f>
                <c:numCache>
                  <c:formatCode>General</c:formatCode>
                  <c:ptCount val="4"/>
                  <c:pt idx="0">
                    <c:v>2.7299999999999998E-2</c:v>
                  </c:pt>
                  <c:pt idx="1">
                    <c:v>3.0599999999999995E-2</c:v>
                  </c:pt>
                  <c:pt idx="2">
                    <c:v>3.3199999999999993E-2</c:v>
                  </c:pt>
                  <c:pt idx="3">
                    <c:v>3.3600000000000005E-2</c:v>
                  </c:pt>
                </c:numCache>
              </c:numRef>
            </c:plus>
            <c:minus>
              <c:numRef>
                <c:f>'Conditional CIF-Recurrent VTE'!$N$97:$Q$97</c:f>
                <c:numCache>
                  <c:formatCode>General</c:formatCode>
                  <c:ptCount val="4"/>
                  <c:pt idx="0">
                    <c:v>1.8299999999999997E-2</c:v>
                  </c:pt>
                  <c:pt idx="1">
                    <c:v>2.0999999999999998E-2</c:v>
                  </c:pt>
                  <c:pt idx="2">
                    <c:v>2.3900000000000005E-2</c:v>
                  </c:pt>
                  <c:pt idx="3">
                    <c:v>2.3399999999999997E-2</c:v>
                  </c:pt>
                </c:numCache>
              </c:numRef>
            </c:minus>
            <c:spPr>
              <a:ln w="19050"/>
            </c:spPr>
          </c:errBars>
          <c:cat>
            <c:numRef>
              <c:f>'Conditional CIF-Recurrent VTE'!$N$95:$Q$95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cat>
          <c:val>
            <c:numRef>
              <c:f>'Conditional CIF-Recurrent VTE'!$N$96:$Q$96</c:f>
              <c:numCache>
                <c:formatCode>General</c:formatCode>
                <c:ptCount val="4"/>
                <c:pt idx="0">
                  <c:v>3.8899999999999997E-2</c:v>
                </c:pt>
                <c:pt idx="1">
                  <c:v>4.6199999999999998E-2</c:v>
                </c:pt>
                <c:pt idx="2">
                  <c:v>5.5800000000000002E-2</c:v>
                </c:pt>
                <c:pt idx="3">
                  <c:v>5.1299999999999998E-2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95-444F-BB27-296F1B393180}"/>
            </c:ext>
          </c:extLst>
        </c:ser>
        <c:ser>
          <c:idx val="1"/>
          <c:order val="1"/>
          <c:tx>
            <c:strRef>
              <c:f>'Conditional CIF-Recurrent VTE'!$M$101</c:f>
              <c:strCache>
                <c:ptCount val="1"/>
                <c:pt idx="0">
                  <c:v>Severe SCD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25723532938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95-444F-BB27-296F1B393180}"/>
                </c:ext>
              </c:extLst>
            </c:dLbl>
            <c:dLbl>
              <c:idx val="1"/>
              <c:layout>
                <c:manualLayout>
                  <c:x val="-2.72572353293833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95-444F-BB27-296F1B393180}"/>
                </c:ext>
              </c:extLst>
            </c:dLbl>
            <c:dLbl>
              <c:idx val="2"/>
              <c:layout>
                <c:manualLayout>
                  <c:x val="-2.54400863074244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95-444F-BB27-296F1B393180}"/>
                </c:ext>
              </c:extLst>
            </c:dLbl>
            <c:dLbl>
              <c:idx val="3"/>
              <c:layout>
                <c:manualLayout>
                  <c:x val="-2.36229372854655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95-444F-BB27-296F1B39318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('Conditional CIF-Recurrent VTE'!$N$105,'Conditional CIF-Recurrent VTE'!$O$105,'Conditional CIF-Recurrent VTE'!$P$105,'Conditional CIF-Recurrent VTE'!$Q$105)</c:f>
                <c:numCache>
                  <c:formatCode>General</c:formatCode>
                  <c:ptCount val="4"/>
                  <c:pt idx="0">
                    <c:v>3.2799999999999996E-2</c:v>
                  </c:pt>
                  <c:pt idx="1">
                    <c:v>3.4200000000000008E-2</c:v>
                  </c:pt>
                  <c:pt idx="2">
                    <c:v>3.2399999999999998E-2</c:v>
                  </c:pt>
                  <c:pt idx="3">
                    <c:v>3.2700000000000007E-2</c:v>
                  </c:pt>
                </c:numCache>
              </c:numRef>
            </c:plus>
            <c:minus>
              <c:numRef>
                <c:f>'Conditional CIF-Recurrent VTE'!$N$102:$Q$102</c:f>
                <c:numCache>
                  <c:formatCode>General</c:formatCode>
                  <c:ptCount val="4"/>
                  <c:pt idx="0">
                    <c:v>3.0499999999999999E-2</c:v>
                  </c:pt>
                  <c:pt idx="1">
                    <c:v>3.1E-2</c:v>
                  </c:pt>
                  <c:pt idx="2">
                    <c:v>2.8200000000000003E-2</c:v>
                  </c:pt>
                  <c:pt idx="3">
                    <c:v>2.7099999999999999E-2</c:v>
                  </c:pt>
                </c:numCache>
              </c:numRef>
            </c:minus>
            <c:spPr>
              <a:ln w="19050"/>
            </c:spPr>
          </c:errBars>
          <c:cat>
            <c:numRef>
              <c:f>'Conditional CIF-Recurrent VTE'!$N$95:$Q$95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cat>
          <c:val>
            <c:numRef>
              <c:f>'Conditional CIF-Recurrent VTE'!$N$101:$Q$101</c:f>
              <c:numCache>
                <c:formatCode>General</c:formatCode>
                <c:ptCount val="4"/>
                <c:pt idx="0">
                  <c:v>0.17899999999999999</c:v>
                </c:pt>
                <c:pt idx="1">
                  <c:v>0.15570000000000001</c:v>
                </c:pt>
                <c:pt idx="2">
                  <c:v>0.1163</c:v>
                </c:pt>
                <c:pt idx="3">
                  <c:v>9.1899999999999996E-2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95-444F-BB27-296F1B393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2438912"/>
        <c:axId val="73119360"/>
      </c:barChart>
      <c:catAx>
        <c:axId val="102438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</a:t>
                </a:r>
                <a:r>
                  <a:rPr lang="en-US" sz="1200" baseline="0"/>
                  <a:t> After Incident VTE (months)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3119360"/>
        <c:crosses val="autoZero"/>
        <c:auto val="1"/>
        <c:lblAlgn val="ctr"/>
        <c:lblOffset val="100"/>
        <c:noMultiLvlLbl val="0"/>
      </c:catAx>
      <c:valAx>
        <c:axId val="73119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Conditional Cumulative Incidence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43891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Conditional Cumulative Incidence of Major Bleeding among California SCD patients with incident</a:t>
            </a:r>
            <a:r>
              <a:rPr lang="en-US" baseline="0"/>
              <a:t> VTE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'Conditional CIF-Major Bleed'!$B$100</c:f>
              <c:strCache>
                <c:ptCount val="1"/>
                <c:pt idx="0">
                  <c:v>Less Severe SCD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6434021438800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25-BC4E-8982-1541E2DDA187}"/>
                </c:ext>
              </c:extLst>
            </c:dLbl>
            <c:dLbl>
              <c:idx val="1"/>
              <c:layout>
                <c:manualLayout>
                  <c:x val="-2.2114721715104049E-2"/>
                  <c:y val="-1.68403387374467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25-BC4E-8982-1541E2DDA187}"/>
                </c:ext>
              </c:extLst>
            </c:dLbl>
            <c:dLbl>
              <c:idx val="2"/>
              <c:layout>
                <c:manualLayout>
                  <c:x val="-2.5800653777343998E-2"/>
                  <c:y val="-1.0104203242467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25-BC4E-8982-1541E2DDA187}"/>
                </c:ext>
              </c:extLst>
            </c:dLbl>
            <c:dLbl>
              <c:idx val="3"/>
              <c:layout>
                <c:manualLayout>
                  <c:x val="-2.395761519136272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25-BC4E-8982-1541E2DDA18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'Conditional CIF-Major Bleed'!$C$104:$F$104</c:f>
                <c:numCache>
                  <c:formatCode>General</c:formatCode>
                  <c:ptCount val="4"/>
                  <c:pt idx="0">
                    <c:v>2.2200000000000001E-2</c:v>
                  </c:pt>
                  <c:pt idx="1">
                    <c:v>2.3900000000000001E-2</c:v>
                  </c:pt>
                  <c:pt idx="2">
                    <c:v>2.46E-2</c:v>
                  </c:pt>
                  <c:pt idx="3">
                    <c:v>2.3699999999999999E-2</c:v>
                  </c:pt>
                </c:numCache>
              </c:numRef>
            </c:plus>
            <c:minus>
              <c:numRef>
                <c:f>'Conditional CIF-Major Bleed'!$C$101:$F$101</c:f>
                <c:numCache>
                  <c:formatCode>General</c:formatCode>
                  <c:ptCount val="4"/>
                  <c:pt idx="0">
                    <c:v>1.244E-2</c:v>
                  </c:pt>
                  <c:pt idx="1">
                    <c:v>1.3430000000000001E-2</c:v>
                  </c:pt>
                  <c:pt idx="2">
                    <c:v>1.384E-2</c:v>
                  </c:pt>
                  <c:pt idx="3">
                    <c:v>1.1470000000000001E-2</c:v>
                  </c:pt>
                </c:numCache>
              </c:numRef>
            </c:minus>
            <c:spPr>
              <a:ln w="19050"/>
            </c:spPr>
          </c:errBars>
          <c:cat>
            <c:numRef>
              <c:f>'Conditional CIF-Major Bleed'!$C$99:$F$99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cat>
          <c:val>
            <c:numRef>
              <c:f>'Conditional CIF-Major Bleed'!$C$100:$F$100</c:f>
              <c:numCache>
                <c:formatCode>General</c:formatCode>
                <c:ptCount val="4"/>
                <c:pt idx="0">
                  <c:v>2.12E-2</c:v>
                </c:pt>
                <c:pt idx="1">
                  <c:v>2.29E-2</c:v>
                </c:pt>
                <c:pt idx="2">
                  <c:v>2.3599999999999999E-2</c:v>
                </c:pt>
                <c:pt idx="3">
                  <c:v>1.72E-2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25-BC4E-8982-1541E2DDA187}"/>
            </c:ext>
          </c:extLst>
        </c:ser>
        <c:ser>
          <c:idx val="1"/>
          <c:order val="1"/>
          <c:tx>
            <c:strRef>
              <c:f>'Conditional CIF-Major Bleed'!$B$105</c:f>
              <c:strCache>
                <c:ptCount val="1"/>
                <c:pt idx="0">
                  <c:v>Severe SCD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4862956201387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25-BC4E-8982-1541E2DDA187}"/>
                </c:ext>
              </c:extLst>
            </c:dLbl>
            <c:dLbl>
              <c:idx val="1"/>
              <c:layout>
                <c:manualLayout>
                  <c:x val="-2.580050866762139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25-BC4E-8982-1541E2DDA187}"/>
                </c:ext>
              </c:extLst>
            </c:dLbl>
            <c:dLbl>
              <c:idx val="2"/>
              <c:layout>
                <c:manualLayout>
                  <c:x val="-2.94862956201387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25-BC4E-8982-1541E2DDA187}"/>
                </c:ext>
              </c:extLst>
            </c:dLbl>
            <c:dLbl>
              <c:idx val="3"/>
              <c:layout>
                <c:manualLayout>
                  <c:x val="-2.395761519136272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25-BC4E-8982-1541E2DDA18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'Conditional CIF-Major Bleed'!$C$109:$F$109</c:f>
                <c:numCache>
                  <c:formatCode>General</c:formatCode>
                  <c:ptCount val="4"/>
                  <c:pt idx="0">
                    <c:v>2.3499999999999993E-2</c:v>
                  </c:pt>
                  <c:pt idx="1">
                    <c:v>2.3999999999999994E-2</c:v>
                  </c:pt>
                  <c:pt idx="2">
                    <c:v>2.650000000000001E-2</c:v>
                  </c:pt>
                  <c:pt idx="3">
                    <c:v>2.47E-2</c:v>
                  </c:pt>
                </c:numCache>
              </c:numRef>
            </c:plus>
            <c:minus>
              <c:numRef>
                <c:f>'Conditional CIF-Major Bleed'!$C$106:$F$106</c:f>
                <c:numCache>
                  <c:formatCode>General</c:formatCode>
                  <c:ptCount val="4"/>
                  <c:pt idx="0">
                    <c:v>1.9700000000000002E-2</c:v>
                  </c:pt>
                  <c:pt idx="1">
                    <c:v>1.9200000000000002E-2</c:v>
                  </c:pt>
                  <c:pt idx="2">
                    <c:v>2.1199999999999997E-2</c:v>
                  </c:pt>
                  <c:pt idx="3">
                    <c:v>1.78E-2</c:v>
                  </c:pt>
                </c:numCache>
              </c:numRef>
            </c:minus>
            <c:spPr>
              <a:ln w="19050"/>
            </c:spPr>
          </c:errBars>
          <c:cat>
            <c:numRef>
              <c:f>'Conditional CIF-Major Bleed'!$C$99:$F$99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cat>
          <c:val>
            <c:numRef>
              <c:f>'Conditional CIF-Major Bleed'!$C$105:$F$105</c:f>
              <c:numCache>
                <c:formatCode>General</c:formatCode>
                <c:ptCount val="4"/>
                <c:pt idx="0">
                  <c:v>7.4300000000000005E-2</c:v>
                </c:pt>
                <c:pt idx="1">
                  <c:v>6.1100000000000002E-2</c:v>
                </c:pt>
                <c:pt idx="2">
                  <c:v>6.7699999999999996E-2</c:v>
                </c:pt>
                <c:pt idx="3">
                  <c:v>4.41E-2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25-BC4E-8982-1541E2DDA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51520"/>
        <c:axId val="96928320"/>
      </c:barChart>
      <c:catAx>
        <c:axId val="103851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</a:t>
                </a:r>
                <a:r>
                  <a:rPr lang="en-US" sz="1200" baseline="0"/>
                  <a:t> After Incident VTE (months)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6928320"/>
        <c:crosses val="autoZero"/>
        <c:auto val="1"/>
        <c:lblAlgn val="ctr"/>
        <c:lblOffset val="100"/>
        <c:noMultiLvlLbl val="0"/>
      </c:catAx>
      <c:valAx>
        <c:axId val="96928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Conditional Cumulative Incidence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38515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E1666-BA95-3241-9EAA-06C619C3BE57}" type="doc">
      <dgm:prSet loTypeId="urn:microsoft.com/office/officeart/2009/3/layout/OpposingIdeas" loCatId="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D0B141D-8D44-D04F-8651-C13E25E23959}">
      <dgm:prSet phldrT="[Text]"/>
      <dgm:spPr/>
      <dgm:t>
        <a:bodyPr/>
        <a:lstStyle/>
        <a:p>
          <a:r>
            <a:rPr lang="en-US" b="1" dirty="0"/>
            <a:t>Increased Levels</a:t>
          </a:r>
        </a:p>
      </dgm:t>
    </dgm:pt>
    <dgm:pt modelId="{CE4159E9-89A3-0E4C-964F-74167D57D821}" type="parTrans" cxnId="{59EEC11D-8962-0145-833F-6E608E865CD7}">
      <dgm:prSet/>
      <dgm:spPr/>
      <dgm:t>
        <a:bodyPr/>
        <a:lstStyle/>
        <a:p>
          <a:endParaRPr lang="en-US"/>
        </a:p>
      </dgm:t>
    </dgm:pt>
    <dgm:pt modelId="{724C0348-E11C-A34A-B43C-43B2AC015910}" type="sibTrans" cxnId="{59EEC11D-8962-0145-833F-6E608E865CD7}">
      <dgm:prSet/>
      <dgm:spPr/>
      <dgm:t>
        <a:bodyPr/>
        <a:lstStyle/>
        <a:p>
          <a:endParaRPr lang="en-US"/>
        </a:p>
      </dgm:t>
    </dgm:pt>
    <dgm:pt modelId="{F13E8D00-29BC-A74B-AF97-1E6589DEFFB3}">
      <dgm:prSet phldrT="[Text]" custT="1"/>
      <dgm:spPr/>
      <dgm:t>
        <a:bodyPr/>
        <a:lstStyle/>
        <a:p>
          <a:r>
            <a:rPr lang="en-US" sz="1000" b="1" dirty="0"/>
            <a:t>Platelet activation</a:t>
          </a:r>
        </a:p>
      </dgm:t>
    </dgm:pt>
    <dgm:pt modelId="{51FF0CC3-7516-A849-BB2E-34084794D752}" type="parTrans" cxnId="{B333F61B-8208-2B42-84A4-9E2062D30696}">
      <dgm:prSet/>
      <dgm:spPr/>
      <dgm:t>
        <a:bodyPr/>
        <a:lstStyle/>
        <a:p>
          <a:endParaRPr lang="en-US"/>
        </a:p>
      </dgm:t>
    </dgm:pt>
    <dgm:pt modelId="{CBB72F44-AE4B-2647-9919-30DFADA7F9CB}" type="sibTrans" cxnId="{B333F61B-8208-2B42-84A4-9E2062D30696}">
      <dgm:prSet/>
      <dgm:spPr/>
      <dgm:t>
        <a:bodyPr/>
        <a:lstStyle/>
        <a:p>
          <a:endParaRPr lang="en-US"/>
        </a:p>
      </dgm:t>
    </dgm:pt>
    <dgm:pt modelId="{27C19E10-0FE4-804E-922A-0341A555BCBF}">
      <dgm:prSet phldrT="[Text]"/>
      <dgm:spPr/>
      <dgm:t>
        <a:bodyPr/>
        <a:lstStyle/>
        <a:p>
          <a:r>
            <a:rPr lang="en-US" b="1" dirty="0"/>
            <a:t>Decreased Levels</a:t>
          </a:r>
        </a:p>
      </dgm:t>
    </dgm:pt>
    <dgm:pt modelId="{CEE16003-B0D3-5C4F-9396-2EA04AC500B7}" type="parTrans" cxnId="{2D2AA995-4FA1-314C-8D16-544AFA07FB06}">
      <dgm:prSet/>
      <dgm:spPr/>
      <dgm:t>
        <a:bodyPr/>
        <a:lstStyle/>
        <a:p>
          <a:endParaRPr lang="en-US"/>
        </a:p>
      </dgm:t>
    </dgm:pt>
    <dgm:pt modelId="{702001EF-2336-CD49-8C13-0F4E48FA62AF}" type="sibTrans" cxnId="{2D2AA995-4FA1-314C-8D16-544AFA07FB06}">
      <dgm:prSet/>
      <dgm:spPr/>
      <dgm:t>
        <a:bodyPr/>
        <a:lstStyle/>
        <a:p>
          <a:endParaRPr lang="en-US"/>
        </a:p>
      </dgm:t>
    </dgm:pt>
    <dgm:pt modelId="{167E52A4-10E0-B440-B983-C4EDFD7B25DF}">
      <dgm:prSet phldrT="[Text]" custT="1"/>
      <dgm:spPr/>
      <dgm:t>
        <a:bodyPr/>
        <a:lstStyle/>
        <a:p>
          <a:r>
            <a:rPr lang="en-US" sz="1200" b="1" dirty="0"/>
            <a:t>Factor V</a:t>
          </a:r>
        </a:p>
      </dgm:t>
    </dgm:pt>
    <dgm:pt modelId="{F4722344-F20E-6044-8979-EC7076EB0D0C}" type="parTrans" cxnId="{E5905F72-036C-7744-9D7E-E8FB5F311E49}">
      <dgm:prSet/>
      <dgm:spPr/>
      <dgm:t>
        <a:bodyPr/>
        <a:lstStyle/>
        <a:p>
          <a:endParaRPr lang="en-US"/>
        </a:p>
      </dgm:t>
    </dgm:pt>
    <dgm:pt modelId="{C39DE4C1-C0B1-E443-BF69-59D56F684D93}" type="sibTrans" cxnId="{E5905F72-036C-7744-9D7E-E8FB5F311E49}">
      <dgm:prSet/>
      <dgm:spPr/>
      <dgm:t>
        <a:bodyPr/>
        <a:lstStyle/>
        <a:p>
          <a:endParaRPr lang="en-US"/>
        </a:p>
      </dgm:t>
    </dgm:pt>
    <dgm:pt modelId="{36C7E0D5-16A6-144A-98A8-90F7AB8EADB2}">
      <dgm:prSet custT="1"/>
      <dgm:spPr/>
      <dgm:t>
        <a:bodyPr/>
        <a:lstStyle/>
        <a:p>
          <a:r>
            <a:rPr lang="en-US" sz="1000" b="1" dirty="0"/>
            <a:t>Platelet Aggregation</a:t>
          </a:r>
        </a:p>
      </dgm:t>
    </dgm:pt>
    <dgm:pt modelId="{AFDED62B-7409-E243-97B0-EC0F1EA43748}" type="parTrans" cxnId="{9DEEEAA0-D693-5C41-B26D-720847C0E798}">
      <dgm:prSet/>
      <dgm:spPr/>
      <dgm:t>
        <a:bodyPr/>
        <a:lstStyle/>
        <a:p>
          <a:endParaRPr lang="en-US"/>
        </a:p>
      </dgm:t>
    </dgm:pt>
    <dgm:pt modelId="{06EA0C37-C707-9D47-8C73-4D371BB4B376}" type="sibTrans" cxnId="{9DEEEAA0-D693-5C41-B26D-720847C0E798}">
      <dgm:prSet/>
      <dgm:spPr/>
      <dgm:t>
        <a:bodyPr/>
        <a:lstStyle/>
        <a:p>
          <a:endParaRPr lang="en-US"/>
        </a:p>
      </dgm:t>
    </dgm:pt>
    <dgm:pt modelId="{FC78F901-2AEC-5648-984F-2A57A5976DE7}">
      <dgm:prSet custT="1"/>
      <dgm:spPr/>
      <dgm:t>
        <a:bodyPr/>
        <a:lstStyle/>
        <a:p>
          <a:r>
            <a:rPr lang="en-US" sz="1000" b="1" dirty="0" err="1"/>
            <a:t>Phosphatidylserine</a:t>
          </a:r>
          <a:r>
            <a:rPr lang="en-US" sz="1000" b="1" dirty="0"/>
            <a:t>-rich platelets and RBC</a:t>
          </a:r>
        </a:p>
      </dgm:t>
    </dgm:pt>
    <dgm:pt modelId="{8D8E592A-9DDF-B04F-9A90-9E4531F94983}" type="parTrans" cxnId="{FF5E68BC-58CB-EF4F-A307-12589DD607DD}">
      <dgm:prSet/>
      <dgm:spPr/>
      <dgm:t>
        <a:bodyPr/>
        <a:lstStyle/>
        <a:p>
          <a:endParaRPr lang="en-US"/>
        </a:p>
      </dgm:t>
    </dgm:pt>
    <dgm:pt modelId="{65D9DCA5-8C1B-BC40-80F0-C15BB6ED5A5A}" type="sibTrans" cxnId="{FF5E68BC-58CB-EF4F-A307-12589DD607DD}">
      <dgm:prSet/>
      <dgm:spPr/>
      <dgm:t>
        <a:bodyPr/>
        <a:lstStyle/>
        <a:p>
          <a:endParaRPr lang="en-US"/>
        </a:p>
      </dgm:t>
    </dgm:pt>
    <dgm:pt modelId="{CD2A32EF-0F5F-1D4B-B603-C62FFBE5C1AC}">
      <dgm:prSet custT="1"/>
      <dgm:spPr/>
      <dgm:t>
        <a:bodyPr/>
        <a:lstStyle/>
        <a:p>
          <a:r>
            <a:rPr lang="en-US" sz="1000" b="1" dirty="0"/>
            <a:t>Thrombin-</a:t>
          </a:r>
          <a:r>
            <a:rPr lang="en-US" sz="1000" b="1" dirty="0" err="1"/>
            <a:t>antithrombin</a:t>
          </a:r>
          <a:r>
            <a:rPr lang="en-US" sz="1000" b="1" dirty="0"/>
            <a:t> complexes</a:t>
          </a:r>
        </a:p>
      </dgm:t>
    </dgm:pt>
    <dgm:pt modelId="{C180E524-BE07-2041-9162-080E98234F80}" type="parTrans" cxnId="{43577BCB-E347-934D-8269-5B7AA668FD81}">
      <dgm:prSet/>
      <dgm:spPr/>
      <dgm:t>
        <a:bodyPr/>
        <a:lstStyle/>
        <a:p>
          <a:endParaRPr lang="en-US"/>
        </a:p>
      </dgm:t>
    </dgm:pt>
    <dgm:pt modelId="{632D64DE-D7A0-5047-BF89-FB1D80FBF9E9}" type="sibTrans" cxnId="{43577BCB-E347-934D-8269-5B7AA668FD81}">
      <dgm:prSet/>
      <dgm:spPr/>
      <dgm:t>
        <a:bodyPr/>
        <a:lstStyle/>
        <a:p>
          <a:endParaRPr lang="en-US"/>
        </a:p>
      </dgm:t>
    </dgm:pt>
    <dgm:pt modelId="{A1985F70-6110-CD45-8BBD-FC8EC41022D4}">
      <dgm:prSet custT="1"/>
      <dgm:spPr/>
      <dgm:t>
        <a:bodyPr/>
        <a:lstStyle/>
        <a:p>
          <a:r>
            <a:rPr lang="en-US" sz="1000" b="1" dirty="0" err="1"/>
            <a:t>Prothrombin</a:t>
          </a:r>
          <a:r>
            <a:rPr lang="en-US" sz="1000" b="1" dirty="0"/>
            <a:t> fragment F 1.2</a:t>
          </a:r>
        </a:p>
      </dgm:t>
    </dgm:pt>
    <dgm:pt modelId="{F79F457B-02C1-5E4E-81DA-FA63419CE2A1}" type="parTrans" cxnId="{06EA1890-45CD-FE4C-A8DB-614396F587E7}">
      <dgm:prSet/>
      <dgm:spPr/>
      <dgm:t>
        <a:bodyPr/>
        <a:lstStyle/>
        <a:p>
          <a:endParaRPr lang="en-US"/>
        </a:p>
      </dgm:t>
    </dgm:pt>
    <dgm:pt modelId="{7A3A2C9C-76FC-9144-9347-818FE6BC0D8C}" type="sibTrans" cxnId="{06EA1890-45CD-FE4C-A8DB-614396F587E7}">
      <dgm:prSet/>
      <dgm:spPr/>
      <dgm:t>
        <a:bodyPr/>
        <a:lstStyle/>
        <a:p>
          <a:endParaRPr lang="en-US"/>
        </a:p>
      </dgm:t>
    </dgm:pt>
    <dgm:pt modelId="{F762C663-830F-0440-BA75-392883460B79}">
      <dgm:prSet custT="1"/>
      <dgm:spPr/>
      <dgm:t>
        <a:bodyPr/>
        <a:lstStyle/>
        <a:p>
          <a:r>
            <a:rPr lang="en-US" sz="1000" b="1" dirty="0"/>
            <a:t>Plasmin-</a:t>
          </a:r>
          <a:r>
            <a:rPr lang="en-US" sz="1000" b="1" dirty="0" err="1"/>
            <a:t>antiplasmin</a:t>
          </a:r>
          <a:r>
            <a:rPr lang="en-US" sz="1000" b="1" dirty="0"/>
            <a:t> complexes</a:t>
          </a:r>
        </a:p>
      </dgm:t>
    </dgm:pt>
    <dgm:pt modelId="{253DE817-91FE-934F-B889-8CD5A1904E04}" type="parTrans" cxnId="{FCC4C97D-7820-194B-8B46-C6D6EE1BC5F5}">
      <dgm:prSet/>
      <dgm:spPr/>
      <dgm:t>
        <a:bodyPr/>
        <a:lstStyle/>
        <a:p>
          <a:endParaRPr lang="en-US"/>
        </a:p>
      </dgm:t>
    </dgm:pt>
    <dgm:pt modelId="{9ECC1171-7347-4148-B1D1-51588126A8E0}" type="sibTrans" cxnId="{FCC4C97D-7820-194B-8B46-C6D6EE1BC5F5}">
      <dgm:prSet/>
      <dgm:spPr/>
      <dgm:t>
        <a:bodyPr/>
        <a:lstStyle/>
        <a:p>
          <a:endParaRPr lang="en-US"/>
        </a:p>
      </dgm:t>
    </dgm:pt>
    <dgm:pt modelId="{C7D82015-0A03-8848-85CB-CDFFB96FE23F}">
      <dgm:prSet custT="1"/>
      <dgm:spPr/>
      <dgm:t>
        <a:bodyPr/>
        <a:lstStyle/>
        <a:p>
          <a:r>
            <a:rPr lang="en-US" sz="1000" b="1" dirty="0"/>
            <a:t>Fibrinogen and fibrin-fibrinogen complex</a:t>
          </a:r>
        </a:p>
      </dgm:t>
    </dgm:pt>
    <dgm:pt modelId="{8ACD2702-F034-BC4D-A280-04AC1A1B1F52}" type="parTrans" cxnId="{AFCB159A-1CE8-6545-9AD2-32032EF0545B}">
      <dgm:prSet/>
      <dgm:spPr/>
      <dgm:t>
        <a:bodyPr/>
        <a:lstStyle/>
        <a:p>
          <a:endParaRPr lang="en-US"/>
        </a:p>
      </dgm:t>
    </dgm:pt>
    <dgm:pt modelId="{A70B1AA3-486A-0A4C-9B08-E762111832DF}" type="sibTrans" cxnId="{AFCB159A-1CE8-6545-9AD2-32032EF0545B}">
      <dgm:prSet/>
      <dgm:spPr/>
      <dgm:t>
        <a:bodyPr/>
        <a:lstStyle/>
        <a:p>
          <a:endParaRPr lang="en-US"/>
        </a:p>
      </dgm:t>
    </dgm:pt>
    <dgm:pt modelId="{AF86EABF-28DE-ED49-9855-F06F214E1729}">
      <dgm:prSet custT="1"/>
      <dgm:spPr/>
      <dgm:t>
        <a:bodyPr/>
        <a:lstStyle/>
        <a:p>
          <a:r>
            <a:rPr lang="en-US" sz="1000" b="1" dirty="0" err="1"/>
            <a:t>Fibrinopeptide</a:t>
          </a:r>
          <a:r>
            <a:rPr lang="en-US" sz="1000" b="1" dirty="0"/>
            <a:t> A</a:t>
          </a:r>
        </a:p>
      </dgm:t>
    </dgm:pt>
    <dgm:pt modelId="{3F7A0EEF-E7AA-5649-A45E-735CEDA8BCA6}" type="parTrans" cxnId="{FACAE5F1-BCC0-BB42-8512-1127627C4793}">
      <dgm:prSet/>
      <dgm:spPr/>
      <dgm:t>
        <a:bodyPr/>
        <a:lstStyle/>
        <a:p>
          <a:endParaRPr lang="en-US"/>
        </a:p>
      </dgm:t>
    </dgm:pt>
    <dgm:pt modelId="{14665A61-C7BF-0947-BD1A-C53BB12B83EF}" type="sibTrans" cxnId="{FACAE5F1-BCC0-BB42-8512-1127627C4793}">
      <dgm:prSet/>
      <dgm:spPr/>
      <dgm:t>
        <a:bodyPr/>
        <a:lstStyle/>
        <a:p>
          <a:endParaRPr lang="en-US"/>
        </a:p>
      </dgm:t>
    </dgm:pt>
    <dgm:pt modelId="{9EC23A6B-7867-FC40-A287-8FF5AFE992E3}">
      <dgm:prSet custT="1"/>
      <dgm:spPr/>
      <dgm:t>
        <a:bodyPr/>
        <a:lstStyle/>
        <a:p>
          <a:r>
            <a:rPr lang="en-US" sz="1000" b="1" dirty="0"/>
            <a:t>D-dimer</a:t>
          </a:r>
        </a:p>
      </dgm:t>
    </dgm:pt>
    <dgm:pt modelId="{80CF9D9F-DA22-E443-AA43-16B7F89B6624}" type="parTrans" cxnId="{D4E5C1A4-ED97-4040-BA06-BB090911C650}">
      <dgm:prSet/>
      <dgm:spPr/>
      <dgm:t>
        <a:bodyPr/>
        <a:lstStyle/>
        <a:p>
          <a:endParaRPr lang="en-US"/>
        </a:p>
      </dgm:t>
    </dgm:pt>
    <dgm:pt modelId="{535D3DD6-312D-1741-9285-6FCF72D067BC}" type="sibTrans" cxnId="{D4E5C1A4-ED97-4040-BA06-BB090911C650}">
      <dgm:prSet/>
      <dgm:spPr/>
      <dgm:t>
        <a:bodyPr/>
        <a:lstStyle/>
        <a:p>
          <a:endParaRPr lang="en-US"/>
        </a:p>
      </dgm:t>
    </dgm:pt>
    <dgm:pt modelId="{16637501-B542-0540-97A4-912928959035}">
      <dgm:prSet custT="1"/>
      <dgm:spPr/>
      <dgm:t>
        <a:bodyPr/>
        <a:lstStyle/>
        <a:p>
          <a:r>
            <a:rPr lang="en-US" sz="1000" b="1" dirty="0"/>
            <a:t>Plasminogen activator inhibitor (PAI)</a:t>
          </a:r>
        </a:p>
      </dgm:t>
    </dgm:pt>
    <dgm:pt modelId="{0A7E08C0-F000-8443-81D2-9D7CD67D7227}" type="parTrans" cxnId="{2FA3CE2A-883B-FC47-9AFD-70A76F5935DB}">
      <dgm:prSet/>
      <dgm:spPr/>
      <dgm:t>
        <a:bodyPr/>
        <a:lstStyle/>
        <a:p>
          <a:endParaRPr lang="en-US"/>
        </a:p>
      </dgm:t>
    </dgm:pt>
    <dgm:pt modelId="{FC6A2F36-BB3E-0840-9529-A32D1C4552AE}" type="sibTrans" cxnId="{2FA3CE2A-883B-FC47-9AFD-70A76F5935DB}">
      <dgm:prSet/>
      <dgm:spPr/>
      <dgm:t>
        <a:bodyPr/>
        <a:lstStyle/>
        <a:p>
          <a:endParaRPr lang="en-US"/>
        </a:p>
      </dgm:t>
    </dgm:pt>
    <dgm:pt modelId="{56C0A119-D6F6-3F4F-80A2-2710506D83C7}">
      <dgm:prSet custT="1"/>
      <dgm:spPr/>
      <dgm:t>
        <a:bodyPr/>
        <a:lstStyle/>
        <a:p>
          <a:r>
            <a:rPr lang="en-US" sz="1200" b="1" dirty="0"/>
            <a:t>Factor IX</a:t>
          </a:r>
        </a:p>
      </dgm:t>
    </dgm:pt>
    <dgm:pt modelId="{73FE785B-0EA5-8E43-9C1C-7F39DC817E4B}" type="parTrans" cxnId="{489FC144-D311-BE40-B598-897BDF55D7DB}">
      <dgm:prSet/>
      <dgm:spPr/>
      <dgm:t>
        <a:bodyPr/>
        <a:lstStyle/>
        <a:p>
          <a:endParaRPr lang="en-US"/>
        </a:p>
      </dgm:t>
    </dgm:pt>
    <dgm:pt modelId="{2E26B1DC-298D-7342-9EFE-85266814D94E}" type="sibTrans" cxnId="{489FC144-D311-BE40-B598-897BDF55D7DB}">
      <dgm:prSet/>
      <dgm:spPr/>
      <dgm:t>
        <a:bodyPr/>
        <a:lstStyle/>
        <a:p>
          <a:endParaRPr lang="en-US"/>
        </a:p>
      </dgm:t>
    </dgm:pt>
    <dgm:pt modelId="{D9F2DCED-15F9-2246-9774-2D0A9B1A6CC4}">
      <dgm:prSet custT="1"/>
      <dgm:spPr/>
      <dgm:t>
        <a:bodyPr/>
        <a:lstStyle/>
        <a:p>
          <a:r>
            <a:rPr lang="en-US" sz="1200" b="1" dirty="0"/>
            <a:t>Protein C</a:t>
          </a:r>
        </a:p>
      </dgm:t>
    </dgm:pt>
    <dgm:pt modelId="{21D68E9F-61EE-A649-9144-B32BAC437E5F}" type="parTrans" cxnId="{BCC4B21E-5BC6-B84A-9D38-635E05D8FC7E}">
      <dgm:prSet/>
      <dgm:spPr/>
      <dgm:t>
        <a:bodyPr/>
        <a:lstStyle/>
        <a:p>
          <a:endParaRPr lang="en-US"/>
        </a:p>
      </dgm:t>
    </dgm:pt>
    <dgm:pt modelId="{8CDDB449-12CD-5C47-8408-BFB0EED93A4C}" type="sibTrans" cxnId="{BCC4B21E-5BC6-B84A-9D38-635E05D8FC7E}">
      <dgm:prSet/>
      <dgm:spPr/>
      <dgm:t>
        <a:bodyPr/>
        <a:lstStyle/>
        <a:p>
          <a:endParaRPr lang="en-US"/>
        </a:p>
      </dgm:t>
    </dgm:pt>
    <dgm:pt modelId="{2A63BD4B-7D64-AA47-AB35-6F94B1C5C8E4}">
      <dgm:prSet custT="1"/>
      <dgm:spPr/>
      <dgm:t>
        <a:bodyPr/>
        <a:lstStyle/>
        <a:p>
          <a:r>
            <a:rPr lang="en-US" sz="1200" b="1" dirty="0"/>
            <a:t>Protein S</a:t>
          </a:r>
        </a:p>
        <a:p>
          <a:r>
            <a:rPr lang="en-US" sz="1200" b="1" dirty="0"/>
            <a:t>Factor XII</a:t>
          </a:r>
        </a:p>
        <a:p>
          <a:r>
            <a:rPr lang="en-US" sz="1200" b="1" dirty="0" err="1"/>
            <a:t>Prekallikrein</a:t>
          </a:r>
          <a:endParaRPr lang="en-US" sz="1200" b="1" dirty="0"/>
        </a:p>
        <a:p>
          <a:r>
            <a:rPr lang="en-US" sz="1200" b="1" dirty="0" err="1"/>
            <a:t>Kininogen</a:t>
          </a:r>
          <a:endParaRPr lang="en-US" sz="1200" b="1" dirty="0"/>
        </a:p>
        <a:p>
          <a:r>
            <a:rPr lang="en-US" sz="1200" b="1" dirty="0"/>
            <a:t>High molecular weight </a:t>
          </a:r>
          <a:r>
            <a:rPr lang="en-US" sz="1200" b="1" dirty="0" err="1"/>
            <a:t>kininogen</a:t>
          </a:r>
          <a:endParaRPr lang="en-US" sz="1200" b="1" dirty="0"/>
        </a:p>
      </dgm:t>
    </dgm:pt>
    <dgm:pt modelId="{DBC0D4B6-374C-824A-805D-A72FF331EF84}" type="parTrans" cxnId="{5C088D9A-7DAE-7B43-A932-F5785640F907}">
      <dgm:prSet/>
      <dgm:spPr/>
      <dgm:t>
        <a:bodyPr/>
        <a:lstStyle/>
        <a:p>
          <a:endParaRPr lang="en-US"/>
        </a:p>
      </dgm:t>
    </dgm:pt>
    <dgm:pt modelId="{ACFFB5C2-F5EA-A240-89AE-C86BAF7F01F1}" type="sibTrans" cxnId="{5C088D9A-7DAE-7B43-A932-F5785640F907}">
      <dgm:prSet/>
      <dgm:spPr/>
      <dgm:t>
        <a:bodyPr/>
        <a:lstStyle/>
        <a:p>
          <a:endParaRPr lang="en-US"/>
        </a:p>
      </dgm:t>
    </dgm:pt>
    <dgm:pt modelId="{3015DB8D-B831-BE4C-9839-45D33DC5BEEC}" type="pres">
      <dgm:prSet presAssocID="{7A1E1666-BA95-3241-9EAA-06C619C3BE57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3F0D70F8-7F9F-884B-850D-ABB36C3F134D}" type="pres">
      <dgm:prSet presAssocID="{7A1E1666-BA95-3241-9EAA-06C619C3BE57}" presName="Background" presStyleLbl="node1" presStyleIdx="0" presStyleCnt="1" custScaleX="105176"/>
      <dgm:spPr/>
    </dgm:pt>
    <dgm:pt modelId="{AEB36C1D-9C06-0941-B0EA-BAA740DFE909}" type="pres">
      <dgm:prSet presAssocID="{7A1E1666-BA95-3241-9EAA-06C619C3BE57}" presName="Divider" presStyleLbl="callout" presStyleIdx="0" presStyleCnt="1"/>
      <dgm:spPr/>
    </dgm:pt>
    <dgm:pt modelId="{A1FBE7F7-49F6-3441-BD39-EA625BB99541}" type="pres">
      <dgm:prSet presAssocID="{7A1E1666-BA95-3241-9EAA-06C619C3BE57}" presName="ChildText1" presStyleLbl="revTx" presStyleIdx="0" presStyleCnt="0" custScaleX="103039" custLinFactNeighborY="-3672">
        <dgm:presLayoutVars>
          <dgm:chMax val="0"/>
          <dgm:chPref val="0"/>
          <dgm:bulletEnabled val="1"/>
        </dgm:presLayoutVars>
      </dgm:prSet>
      <dgm:spPr/>
    </dgm:pt>
    <dgm:pt modelId="{26D55A91-D949-2D4C-8DAD-8C41840C4A77}" type="pres">
      <dgm:prSet presAssocID="{7A1E1666-BA95-3241-9EAA-06C619C3BE57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3EBDD5-FC8D-474D-ABF8-41F6E58502B8}" type="pres">
      <dgm:prSet presAssocID="{7A1E1666-BA95-3241-9EAA-06C619C3BE57}" presName="ParentText1" presStyleLbl="revTx" presStyleIdx="0" presStyleCnt="0">
        <dgm:presLayoutVars>
          <dgm:chMax val="1"/>
          <dgm:chPref val="1"/>
        </dgm:presLayoutVars>
      </dgm:prSet>
      <dgm:spPr/>
    </dgm:pt>
    <dgm:pt modelId="{A1C10EB7-3BE3-D245-AF5B-ACA55B16449D}" type="pres">
      <dgm:prSet presAssocID="{7A1E1666-BA95-3241-9EAA-06C619C3BE57}" presName="ParentShape1" presStyleLbl="alignImgPlace1" presStyleIdx="0" presStyleCnt="2" custLinFactNeighborX="-22626" custLinFactNeighborY="2142">
        <dgm:presLayoutVars/>
      </dgm:prSet>
      <dgm:spPr/>
    </dgm:pt>
    <dgm:pt modelId="{1975A7F7-2F85-734D-8D8E-D1E42D99666B}" type="pres">
      <dgm:prSet presAssocID="{7A1E1666-BA95-3241-9EAA-06C619C3BE57}" presName="ParentText2" presStyleLbl="revTx" presStyleIdx="0" presStyleCnt="0">
        <dgm:presLayoutVars>
          <dgm:chMax val="1"/>
          <dgm:chPref val="1"/>
        </dgm:presLayoutVars>
      </dgm:prSet>
      <dgm:spPr/>
    </dgm:pt>
    <dgm:pt modelId="{A8B98AA0-AA9C-6142-84A7-3E9657F40288}" type="pres">
      <dgm:prSet presAssocID="{7A1E1666-BA95-3241-9EAA-06C619C3BE57}" presName="ParentShape2" presStyleLbl="alignImgPlace1" presStyleIdx="1" presStyleCnt="2" custLinFactNeighborX="19274">
        <dgm:presLayoutVars/>
      </dgm:prSet>
      <dgm:spPr/>
    </dgm:pt>
  </dgm:ptLst>
  <dgm:cxnLst>
    <dgm:cxn modelId="{97E96C00-87B0-1548-A5EA-60DA6A314197}" type="presOf" srcId="{2A63BD4B-7D64-AA47-AB35-6F94B1C5C8E4}" destId="{26D55A91-D949-2D4C-8DAD-8C41840C4A77}" srcOrd="0" destOrd="3" presId="urn:microsoft.com/office/officeart/2009/3/layout/OpposingIdeas"/>
    <dgm:cxn modelId="{4227CB19-3324-DD40-BE4A-A7B45017416B}" type="presOf" srcId="{167E52A4-10E0-B440-B983-C4EDFD7B25DF}" destId="{26D55A91-D949-2D4C-8DAD-8C41840C4A77}" srcOrd="0" destOrd="0" presId="urn:microsoft.com/office/officeart/2009/3/layout/OpposingIdeas"/>
    <dgm:cxn modelId="{FE63A01A-AB2C-9B49-BECE-99719CAB5A15}" type="presOf" srcId="{CD2A32EF-0F5F-1D4B-B603-C62FFBE5C1AC}" destId="{A1FBE7F7-49F6-3441-BD39-EA625BB99541}" srcOrd="0" destOrd="3" presId="urn:microsoft.com/office/officeart/2009/3/layout/OpposingIdeas"/>
    <dgm:cxn modelId="{B333F61B-8208-2B42-84A4-9E2062D30696}" srcId="{4D0B141D-8D44-D04F-8651-C13E25E23959}" destId="{F13E8D00-29BC-A74B-AF97-1E6589DEFFB3}" srcOrd="0" destOrd="0" parTransId="{51FF0CC3-7516-A849-BB2E-34084794D752}" sibTransId="{CBB72F44-AE4B-2647-9919-30DFADA7F9CB}"/>
    <dgm:cxn modelId="{59EEC11D-8962-0145-833F-6E608E865CD7}" srcId="{7A1E1666-BA95-3241-9EAA-06C619C3BE57}" destId="{4D0B141D-8D44-D04F-8651-C13E25E23959}" srcOrd="0" destOrd="0" parTransId="{CE4159E9-89A3-0E4C-964F-74167D57D821}" sibTransId="{724C0348-E11C-A34A-B43C-43B2AC015910}"/>
    <dgm:cxn modelId="{BCC4B21E-5BC6-B84A-9D38-635E05D8FC7E}" srcId="{27C19E10-0FE4-804E-922A-0341A555BCBF}" destId="{D9F2DCED-15F9-2246-9774-2D0A9B1A6CC4}" srcOrd="2" destOrd="0" parTransId="{21D68E9F-61EE-A649-9144-B32BAC437E5F}" sibTransId="{8CDDB449-12CD-5C47-8408-BFB0EED93A4C}"/>
    <dgm:cxn modelId="{AE40481F-44A3-534F-8A98-37D59ADC1E55}" type="presOf" srcId="{D9F2DCED-15F9-2246-9774-2D0A9B1A6CC4}" destId="{26D55A91-D949-2D4C-8DAD-8C41840C4A77}" srcOrd="0" destOrd="2" presId="urn:microsoft.com/office/officeart/2009/3/layout/OpposingIdeas"/>
    <dgm:cxn modelId="{2FA3CE2A-883B-FC47-9AFD-70A76F5935DB}" srcId="{4D0B141D-8D44-D04F-8651-C13E25E23959}" destId="{16637501-B542-0540-97A4-912928959035}" srcOrd="9" destOrd="0" parTransId="{0A7E08C0-F000-8443-81D2-9D7CD67D7227}" sibTransId="{FC6A2F36-BB3E-0840-9529-A32D1C4552AE}"/>
    <dgm:cxn modelId="{1AD80B32-0E9B-0347-AEB8-CA2A80A524EA}" type="presOf" srcId="{A1985F70-6110-CD45-8BBD-FC8EC41022D4}" destId="{A1FBE7F7-49F6-3441-BD39-EA625BB99541}" srcOrd="0" destOrd="4" presId="urn:microsoft.com/office/officeart/2009/3/layout/OpposingIdeas"/>
    <dgm:cxn modelId="{AB607044-5885-4347-B813-2090AD863C05}" type="presOf" srcId="{F13E8D00-29BC-A74B-AF97-1E6589DEFFB3}" destId="{A1FBE7F7-49F6-3441-BD39-EA625BB99541}" srcOrd="0" destOrd="0" presId="urn:microsoft.com/office/officeart/2009/3/layout/OpposingIdeas"/>
    <dgm:cxn modelId="{489FC144-D311-BE40-B598-897BDF55D7DB}" srcId="{27C19E10-0FE4-804E-922A-0341A555BCBF}" destId="{56C0A119-D6F6-3F4F-80A2-2710506D83C7}" srcOrd="1" destOrd="0" parTransId="{73FE785B-0EA5-8E43-9C1C-7F39DC817E4B}" sibTransId="{2E26B1DC-298D-7342-9EFE-85266814D94E}"/>
    <dgm:cxn modelId="{B8F75057-7D34-F042-9A1F-190427784FBC}" type="presOf" srcId="{FC78F901-2AEC-5648-984F-2A57A5976DE7}" destId="{A1FBE7F7-49F6-3441-BD39-EA625BB99541}" srcOrd="0" destOrd="2" presId="urn:microsoft.com/office/officeart/2009/3/layout/OpposingIdeas"/>
    <dgm:cxn modelId="{512F635C-ADEE-044B-8B77-C4C1C21AC19C}" type="presOf" srcId="{F762C663-830F-0440-BA75-392883460B79}" destId="{A1FBE7F7-49F6-3441-BD39-EA625BB99541}" srcOrd="0" destOrd="5" presId="urn:microsoft.com/office/officeart/2009/3/layout/OpposingIdeas"/>
    <dgm:cxn modelId="{E5905F72-036C-7744-9D7E-E8FB5F311E49}" srcId="{27C19E10-0FE4-804E-922A-0341A555BCBF}" destId="{167E52A4-10E0-B440-B983-C4EDFD7B25DF}" srcOrd="0" destOrd="0" parTransId="{F4722344-F20E-6044-8979-EC7076EB0D0C}" sibTransId="{C39DE4C1-C0B1-E443-BF69-59D56F684D93}"/>
    <dgm:cxn modelId="{B2ECD07A-A95E-8547-B8F2-BD79A61464A2}" type="presOf" srcId="{27C19E10-0FE4-804E-922A-0341A555BCBF}" destId="{1975A7F7-2F85-734D-8D8E-D1E42D99666B}" srcOrd="0" destOrd="0" presId="urn:microsoft.com/office/officeart/2009/3/layout/OpposingIdeas"/>
    <dgm:cxn modelId="{FCC4C97D-7820-194B-8B46-C6D6EE1BC5F5}" srcId="{4D0B141D-8D44-D04F-8651-C13E25E23959}" destId="{F762C663-830F-0440-BA75-392883460B79}" srcOrd="5" destOrd="0" parTransId="{253DE817-91FE-934F-B889-8CD5A1904E04}" sibTransId="{9ECC1171-7347-4148-B1D1-51588126A8E0}"/>
    <dgm:cxn modelId="{CEFDBD89-4FA2-5243-BD43-9746E13DEFAA}" type="presOf" srcId="{7A1E1666-BA95-3241-9EAA-06C619C3BE57}" destId="{3015DB8D-B831-BE4C-9839-45D33DC5BEEC}" srcOrd="0" destOrd="0" presId="urn:microsoft.com/office/officeart/2009/3/layout/OpposingIdeas"/>
    <dgm:cxn modelId="{771FA58D-F7A0-7E42-90AC-9D5A7CA79135}" type="presOf" srcId="{9EC23A6B-7867-FC40-A287-8FF5AFE992E3}" destId="{A1FBE7F7-49F6-3441-BD39-EA625BB99541}" srcOrd="0" destOrd="8" presId="urn:microsoft.com/office/officeart/2009/3/layout/OpposingIdeas"/>
    <dgm:cxn modelId="{06EA1890-45CD-FE4C-A8DB-614396F587E7}" srcId="{4D0B141D-8D44-D04F-8651-C13E25E23959}" destId="{A1985F70-6110-CD45-8BBD-FC8EC41022D4}" srcOrd="4" destOrd="0" parTransId="{F79F457B-02C1-5E4E-81DA-FA63419CE2A1}" sibTransId="{7A3A2C9C-76FC-9144-9347-818FE6BC0D8C}"/>
    <dgm:cxn modelId="{2D2AA995-4FA1-314C-8D16-544AFA07FB06}" srcId="{7A1E1666-BA95-3241-9EAA-06C619C3BE57}" destId="{27C19E10-0FE4-804E-922A-0341A555BCBF}" srcOrd="1" destOrd="0" parTransId="{CEE16003-B0D3-5C4F-9396-2EA04AC500B7}" sibTransId="{702001EF-2336-CD49-8C13-0F4E48FA62AF}"/>
    <dgm:cxn modelId="{AFCB159A-1CE8-6545-9AD2-32032EF0545B}" srcId="{4D0B141D-8D44-D04F-8651-C13E25E23959}" destId="{C7D82015-0A03-8848-85CB-CDFFB96FE23F}" srcOrd="6" destOrd="0" parTransId="{8ACD2702-F034-BC4D-A280-04AC1A1B1F52}" sibTransId="{A70B1AA3-486A-0A4C-9B08-E762111832DF}"/>
    <dgm:cxn modelId="{5C088D9A-7DAE-7B43-A932-F5785640F907}" srcId="{27C19E10-0FE4-804E-922A-0341A555BCBF}" destId="{2A63BD4B-7D64-AA47-AB35-6F94B1C5C8E4}" srcOrd="3" destOrd="0" parTransId="{DBC0D4B6-374C-824A-805D-A72FF331EF84}" sibTransId="{ACFFB5C2-F5EA-A240-89AE-C86BAF7F01F1}"/>
    <dgm:cxn modelId="{E469F59F-B841-4E4E-9117-677C947558B7}" type="presOf" srcId="{4D0B141D-8D44-D04F-8651-C13E25E23959}" destId="{A1C10EB7-3BE3-D245-AF5B-ACA55B16449D}" srcOrd="1" destOrd="0" presId="urn:microsoft.com/office/officeart/2009/3/layout/OpposingIdeas"/>
    <dgm:cxn modelId="{9DEEEAA0-D693-5C41-B26D-720847C0E798}" srcId="{4D0B141D-8D44-D04F-8651-C13E25E23959}" destId="{36C7E0D5-16A6-144A-98A8-90F7AB8EADB2}" srcOrd="1" destOrd="0" parTransId="{AFDED62B-7409-E243-97B0-EC0F1EA43748}" sibTransId="{06EA0C37-C707-9D47-8C73-4D371BB4B376}"/>
    <dgm:cxn modelId="{0D4392A2-BE15-124B-8E52-4C183D78E06D}" type="presOf" srcId="{56C0A119-D6F6-3F4F-80A2-2710506D83C7}" destId="{26D55A91-D949-2D4C-8DAD-8C41840C4A77}" srcOrd="0" destOrd="1" presId="urn:microsoft.com/office/officeart/2009/3/layout/OpposingIdeas"/>
    <dgm:cxn modelId="{D4E5C1A4-ED97-4040-BA06-BB090911C650}" srcId="{4D0B141D-8D44-D04F-8651-C13E25E23959}" destId="{9EC23A6B-7867-FC40-A287-8FF5AFE992E3}" srcOrd="8" destOrd="0" parTransId="{80CF9D9F-DA22-E443-AA43-16B7F89B6624}" sibTransId="{535D3DD6-312D-1741-9285-6FCF72D067BC}"/>
    <dgm:cxn modelId="{69EC42A8-259D-7E4E-877B-C006EC582A3C}" type="presOf" srcId="{AF86EABF-28DE-ED49-9855-F06F214E1729}" destId="{A1FBE7F7-49F6-3441-BD39-EA625BB99541}" srcOrd="0" destOrd="7" presId="urn:microsoft.com/office/officeart/2009/3/layout/OpposingIdeas"/>
    <dgm:cxn modelId="{6F543DB8-9456-CA44-913F-00FACDB5F418}" type="presOf" srcId="{36C7E0D5-16A6-144A-98A8-90F7AB8EADB2}" destId="{A1FBE7F7-49F6-3441-BD39-EA625BB99541}" srcOrd="0" destOrd="1" presId="urn:microsoft.com/office/officeart/2009/3/layout/OpposingIdeas"/>
    <dgm:cxn modelId="{FF5E68BC-58CB-EF4F-A307-12589DD607DD}" srcId="{4D0B141D-8D44-D04F-8651-C13E25E23959}" destId="{FC78F901-2AEC-5648-984F-2A57A5976DE7}" srcOrd="2" destOrd="0" parTransId="{8D8E592A-9DDF-B04F-9A90-9E4531F94983}" sibTransId="{65D9DCA5-8C1B-BC40-80F0-C15BB6ED5A5A}"/>
    <dgm:cxn modelId="{EFA8A1C8-FF37-704C-8D5B-D3FE009F379F}" type="presOf" srcId="{C7D82015-0A03-8848-85CB-CDFFB96FE23F}" destId="{A1FBE7F7-49F6-3441-BD39-EA625BB99541}" srcOrd="0" destOrd="6" presId="urn:microsoft.com/office/officeart/2009/3/layout/OpposingIdeas"/>
    <dgm:cxn modelId="{43577BCB-E347-934D-8269-5B7AA668FD81}" srcId="{4D0B141D-8D44-D04F-8651-C13E25E23959}" destId="{CD2A32EF-0F5F-1D4B-B603-C62FFBE5C1AC}" srcOrd="3" destOrd="0" parTransId="{C180E524-BE07-2041-9162-080E98234F80}" sibTransId="{632D64DE-D7A0-5047-BF89-FB1D80FBF9E9}"/>
    <dgm:cxn modelId="{E46E89CE-21A8-6A4D-957E-1CE7A8FA66D0}" type="presOf" srcId="{16637501-B542-0540-97A4-912928959035}" destId="{A1FBE7F7-49F6-3441-BD39-EA625BB99541}" srcOrd="0" destOrd="9" presId="urn:microsoft.com/office/officeart/2009/3/layout/OpposingIdeas"/>
    <dgm:cxn modelId="{28110FEB-D3A7-3E40-95A0-77BBBDCBF621}" type="presOf" srcId="{27C19E10-0FE4-804E-922A-0341A555BCBF}" destId="{A8B98AA0-AA9C-6142-84A7-3E9657F40288}" srcOrd="1" destOrd="0" presId="urn:microsoft.com/office/officeart/2009/3/layout/OpposingIdeas"/>
    <dgm:cxn modelId="{42833DF0-A797-C444-9916-97152E8F73F4}" type="presOf" srcId="{4D0B141D-8D44-D04F-8651-C13E25E23959}" destId="{1B3EBDD5-FC8D-474D-ABF8-41F6E58502B8}" srcOrd="0" destOrd="0" presId="urn:microsoft.com/office/officeart/2009/3/layout/OpposingIdeas"/>
    <dgm:cxn modelId="{FACAE5F1-BCC0-BB42-8512-1127627C4793}" srcId="{4D0B141D-8D44-D04F-8651-C13E25E23959}" destId="{AF86EABF-28DE-ED49-9855-F06F214E1729}" srcOrd="7" destOrd="0" parTransId="{3F7A0EEF-E7AA-5649-A45E-735CEDA8BCA6}" sibTransId="{14665A61-C7BF-0947-BD1A-C53BB12B83EF}"/>
    <dgm:cxn modelId="{52118B4A-3DED-0F45-9895-9C775A68E10A}" type="presParOf" srcId="{3015DB8D-B831-BE4C-9839-45D33DC5BEEC}" destId="{3F0D70F8-7F9F-884B-850D-ABB36C3F134D}" srcOrd="0" destOrd="0" presId="urn:microsoft.com/office/officeart/2009/3/layout/OpposingIdeas"/>
    <dgm:cxn modelId="{3430C915-EB61-D84F-9545-91217DED43B7}" type="presParOf" srcId="{3015DB8D-B831-BE4C-9839-45D33DC5BEEC}" destId="{AEB36C1D-9C06-0941-B0EA-BAA740DFE909}" srcOrd="1" destOrd="0" presId="urn:microsoft.com/office/officeart/2009/3/layout/OpposingIdeas"/>
    <dgm:cxn modelId="{F75CF35C-2EA6-064B-83A8-69DA344514D3}" type="presParOf" srcId="{3015DB8D-B831-BE4C-9839-45D33DC5BEEC}" destId="{A1FBE7F7-49F6-3441-BD39-EA625BB99541}" srcOrd="2" destOrd="0" presId="urn:microsoft.com/office/officeart/2009/3/layout/OpposingIdeas"/>
    <dgm:cxn modelId="{58B1F6FF-E5FF-A14A-A3A3-74BD2FF0DD88}" type="presParOf" srcId="{3015DB8D-B831-BE4C-9839-45D33DC5BEEC}" destId="{26D55A91-D949-2D4C-8DAD-8C41840C4A77}" srcOrd="3" destOrd="0" presId="urn:microsoft.com/office/officeart/2009/3/layout/OpposingIdeas"/>
    <dgm:cxn modelId="{C79A1EB8-2BE6-EA4F-ACB4-C100C5F54D84}" type="presParOf" srcId="{3015DB8D-B831-BE4C-9839-45D33DC5BEEC}" destId="{1B3EBDD5-FC8D-474D-ABF8-41F6E58502B8}" srcOrd="4" destOrd="0" presId="urn:microsoft.com/office/officeart/2009/3/layout/OpposingIdeas"/>
    <dgm:cxn modelId="{F013B11F-1387-8F43-943F-E2C9625941CF}" type="presParOf" srcId="{3015DB8D-B831-BE4C-9839-45D33DC5BEEC}" destId="{A1C10EB7-3BE3-D245-AF5B-ACA55B16449D}" srcOrd="5" destOrd="0" presId="urn:microsoft.com/office/officeart/2009/3/layout/OpposingIdeas"/>
    <dgm:cxn modelId="{1D0F3EFC-3F3C-6843-8104-52E73AA1B12B}" type="presParOf" srcId="{3015DB8D-B831-BE4C-9839-45D33DC5BEEC}" destId="{1975A7F7-2F85-734D-8D8E-D1E42D99666B}" srcOrd="6" destOrd="0" presId="urn:microsoft.com/office/officeart/2009/3/layout/OpposingIdeas"/>
    <dgm:cxn modelId="{5E5C81EF-52D4-504A-8DDA-047B8011F067}" type="presParOf" srcId="{3015DB8D-B831-BE4C-9839-45D33DC5BEEC}" destId="{A8B98AA0-AA9C-6142-84A7-3E9657F4028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D70F8-7F9F-884B-850D-ABB36C3F134D}">
      <dsp:nvSpPr>
        <dsp:cNvPr id="0" name=""/>
        <dsp:cNvSpPr/>
      </dsp:nvSpPr>
      <dsp:spPr>
        <a:xfrm>
          <a:off x="2000277" y="638255"/>
          <a:ext cx="4846331" cy="2477933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B36C1D-9C06-0941-B0EA-BAA740DFE909}">
      <dsp:nvSpPr>
        <dsp:cNvPr id="0" name=""/>
        <dsp:cNvSpPr/>
      </dsp:nvSpPr>
      <dsp:spPr>
        <a:xfrm>
          <a:off x="4423443" y="901066"/>
          <a:ext cx="614" cy="1952311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1FBE7F7-49F6-3441-BD39-EA625BB99541}">
      <dsp:nvSpPr>
        <dsp:cNvPr id="0" name=""/>
        <dsp:cNvSpPr/>
      </dsp:nvSpPr>
      <dsp:spPr>
        <a:xfrm>
          <a:off x="2242781" y="748774"/>
          <a:ext cx="2057407" cy="2102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Platelet activation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Platelet Aggregation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Phosphatidylserine</a:t>
          </a:r>
          <a:r>
            <a:rPr lang="en-US" sz="1000" b="1" kern="1200" dirty="0"/>
            <a:t>-rich platelets and RBC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Thrombin-</a:t>
          </a:r>
          <a:r>
            <a:rPr lang="en-US" sz="1000" b="1" kern="1200" dirty="0" err="1"/>
            <a:t>antithrombin</a:t>
          </a:r>
          <a:r>
            <a:rPr lang="en-US" sz="1000" b="1" kern="1200" dirty="0"/>
            <a:t> complexes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Prothrombin</a:t>
          </a:r>
          <a:r>
            <a:rPr lang="en-US" sz="1000" b="1" kern="1200" dirty="0"/>
            <a:t> fragment F 1.2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Plasmin-</a:t>
          </a:r>
          <a:r>
            <a:rPr lang="en-US" sz="1000" b="1" kern="1200" dirty="0" err="1"/>
            <a:t>antiplasmin</a:t>
          </a:r>
          <a:r>
            <a:rPr lang="en-US" sz="1000" b="1" kern="1200" dirty="0"/>
            <a:t> complexes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Fibrinogen and fibrin-fibrinogen complex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Fibrinopeptide</a:t>
          </a:r>
          <a:r>
            <a:rPr lang="en-US" sz="1000" b="1" kern="1200" dirty="0"/>
            <a:t> 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D-dimer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Plasminogen activator inhibitor (PAI)</a:t>
          </a:r>
        </a:p>
      </dsp:txBody>
      <dsp:txXfrm>
        <a:off x="2242781" y="748774"/>
        <a:ext cx="2057407" cy="2102489"/>
      </dsp:txXfrm>
    </dsp:sp>
    <dsp:sp modelId="{26D55A91-D949-2D4C-8DAD-8C41840C4A77}">
      <dsp:nvSpPr>
        <dsp:cNvPr id="0" name=""/>
        <dsp:cNvSpPr/>
      </dsp:nvSpPr>
      <dsp:spPr>
        <a:xfrm>
          <a:off x="4577037" y="825977"/>
          <a:ext cx="1996726" cy="2102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Factor V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Factor IX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Protein C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Protein 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Factor XII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Prekallikrein</a:t>
          </a:r>
          <a:endParaRPr lang="en-US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Kininogen</a:t>
          </a:r>
          <a:endParaRPr lang="en-US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High molecular weight </a:t>
          </a:r>
          <a:r>
            <a:rPr lang="en-US" sz="1200" b="1" kern="1200" dirty="0" err="1"/>
            <a:t>kininogen</a:t>
          </a:r>
          <a:endParaRPr lang="en-US" sz="1200" b="1" kern="1200" dirty="0"/>
        </a:p>
      </dsp:txBody>
      <dsp:txXfrm>
        <a:off x="4577037" y="825977"/>
        <a:ext cx="1996726" cy="2102489"/>
      </dsp:txXfrm>
    </dsp:sp>
    <dsp:sp modelId="{A1C10EB7-3BE3-D245-AF5B-ACA55B16449D}">
      <dsp:nvSpPr>
        <dsp:cNvPr id="0" name=""/>
        <dsp:cNvSpPr/>
      </dsp:nvSpPr>
      <dsp:spPr>
        <a:xfrm rot="16200000">
          <a:off x="210180" y="1025516"/>
          <a:ext cx="2703200" cy="767971"/>
        </a:xfrm>
        <a:prstGeom prst="rightArrow">
          <a:avLst>
            <a:gd name="adj1" fmla="val 49830"/>
            <a:gd name="adj2" fmla="val 6066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Increased Levels</a:t>
          </a:r>
        </a:p>
      </dsp:txBody>
      <dsp:txXfrm>
        <a:off x="326247" y="1334229"/>
        <a:ext cx="2471066" cy="382679"/>
      </dsp:txXfrm>
    </dsp:sp>
    <dsp:sp modelId="{A8B98AA0-AA9C-6142-84A7-3E9657F40288}">
      <dsp:nvSpPr>
        <dsp:cNvPr id="0" name=""/>
        <dsp:cNvSpPr/>
      </dsp:nvSpPr>
      <dsp:spPr>
        <a:xfrm rot="5400000">
          <a:off x="5907762" y="2018858"/>
          <a:ext cx="2703200" cy="767971"/>
        </a:xfrm>
        <a:prstGeom prst="rightArrow">
          <a:avLst>
            <a:gd name="adj1" fmla="val 49830"/>
            <a:gd name="adj2" fmla="val 6066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Decreased Levels</a:t>
          </a:r>
        </a:p>
      </dsp:txBody>
      <dsp:txXfrm>
        <a:off x="6023829" y="2095437"/>
        <a:ext cx="2471066" cy="382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81A27-2B05-1B44-94F1-35FABBFAFCB7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A03F7-BCC4-014F-B774-EF7D993F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54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BD2DC-C8ED-0142-B778-36B2D6D62D2C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CD0C-8F91-1247-9206-9A3270D1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8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A84389-E6D1-40D5-873D-9456F7E845B4}" type="slidenum">
              <a:rPr lang="it-IT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26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41A2-419D-0B4C-9949-32D70C2B4F55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7" y="50006"/>
            <a:ext cx="160394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52" y="2"/>
            <a:ext cx="64563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8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2BBB-F5DE-634F-BD6C-44692EE61E06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3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2DF0-E11F-F349-B9C1-8850A7BCA1CF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6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EBBF-AFFC-9048-991E-F347F3E90599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3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D2F0-5990-E143-846F-D313A8CA0F22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7" y="50006"/>
            <a:ext cx="160394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52" y="2"/>
            <a:ext cx="64563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71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92CA-7BF2-F145-A98D-BD5F04198630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F012-2E90-6E45-8F88-F57EEEDB1D3F}" type="datetime1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5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E5B7-BA06-FA46-BC16-4308EA7786D9}" type="datetime1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3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B612-C1B1-6D40-9284-EEA3A20FBB74}" type="datetime1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4D48-3648-E544-A835-BC6944D8948F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BA4-0978-6046-91CA-F95DF1A1660A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9" y="211408"/>
            <a:ext cx="1283547" cy="128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4339-C2E9-1A4A-B0AE-70634AEA5BCD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UC Davis COHORT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71E71-7E3B-7842-A358-47DB2303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Burden of Venous Thromboembolism in Patients with Sickle Cell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574665" cy="1314450"/>
          </a:xfrm>
        </p:spPr>
        <p:txBody>
          <a:bodyPr>
            <a:noAutofit/>
          </a:bodyPr>
          <a:lstStyle/>
          <a:p>
            <a:r>
              <a:rPr lang="en-US" sz="1400" b="1" dirty="0"/>
              <a:t>Ted Wun, M.D., Ann Brunson, M.S., Theresa Keegan, Ph.D., Richard White, M.D.</a:t>
            </a:r>
          </a:p>
          <a:p>
            <a:r>
              <a:rPr lang="en-US" sz="1400" dirty="0"/>
              <a:t>Center for Oncology Hematology Outcomes Research and Training (COHORT)</a:t>
            </a:r>
          </a:p>
          <a:p>
            <a:r>
              <a:rPr lang="en-US" sz="1400" dirty="0"/>
              <a:t>Division of Hematology Oncology, UC Davis School of Medicine</a:t>
            </a:r>
          </a:p>
          <a:p>
            <a:r>
              <a:rPr lang="en-US" sz="1400" dirty="0"/>
              <a:t>UC Davis Clinical and Translational Science Center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UC Davis COHORT</a:t>
            </a:r>
          </a:p>
        </p:txBody>
      </p:sp>
    </p:spTree>
    <p:extLst>
      <p:ext uri="{BB962C8B-B14F-4D97-AF65-F5344CB8AC3E}">
        <p14:creationId xmlns:p14="http://schemas.microsoft.com/office/powerpoint/2010/main" val="141963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VTE in Pregnant Patients with SCD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7259" y="4523197"/>
            <a:ext cx="2063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Thanks to Nigel Key, UNC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633"/>
              </p:ext>
            </p:extLst>
          </p:nvPr>
        </p:nvGraphicFramePr>
        <p:xfrm>
          <a:off x="777875" y="1069089"/>
          <a:ext cx="7744969" cy="3454109"/>
        </p:xfrm>
        <a:graphic>
          <a:graphicData uri="http://schemas.openxmlformats.org/drawingml/2006/table">
            <a:tbl>
              <a:tblPr/>
              <a:tblGrid>
                <a:gridCol w="123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9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Author, year</a:t>
                      </a:r>
                    </a:p>
                  </a:txBody>
                  <a:tcPr marL="8885" marR="8885" marT="888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Data source</a:t>
                      </a:r>
                    </a:p>
                  </a:txBody>
                  <a:tcPr marL="8885" marR="8885" marT="888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(SCD </a:t>
                      </a:r>
                      <a:r>
                        <a:rPr lang="en-US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 controls)</a:t>
                      </a:r>
                    </a:p>
                  </a:txBody>
                  <a:tcPr marL="8885" marR="8885" marT="888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Controls</a:t>
                      </a:r>
                    </a:p>
                  </a:txBody>
                  <a:tcPr marL="8885" marR="8885" marT="888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Rate of VTE</a:t>
                      </a:r>
                    </a:p>
                  </a:txBody>
                  <a:tcPr marL="8885" marR="8885" marT="888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SCD OR (95% CI)</a:t>
                      </a:r>
                    </a:p>
                  </a:txBody>
                  <a:tcPr marL="8885" marR="8885" marT="8885" marB="0" anchor="ctr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James, 2006</a:t>
                      </a:r>
                    </a:p>
                  </a:txBody>
                  <a:tcPr marR="45720" marT="9144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AHRQ data (USA)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9M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pregnancies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1.72/1000 deliveries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 (4.4-10.1)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Villers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2008</a:t>
                      </a:r>
                    </a:p>
                  </a:txBody>
                  <a:tcPr marR="45720" marT="9144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AHRQ data (USA)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17,952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16.76 M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SCD pregnancies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[1.5-4.1]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Boulet, 2013</a:t>
                      </a:r>
                    </a:p>
                  </a:txBody>
                  <a:tcPr marR="45720" marT="9144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Medicaid database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1,526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333,348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Race- matched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pregnancies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 vs. 0.4%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10.27 [6.33-16.67]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Porter, 2014</a:t>
                      </a:r>
                    </a:p>
                  </a:txBody>
                  <a:tcPr marR="45720" marT="9144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Center  Registry (USA)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22,140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Race- matched </a:t>
                      </a: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pregnancies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 of deliveries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 (9.7-107)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Seaman, 2014</a:t>
                      </a:r>
                    </a:p>
                  </a:txBody>
                  <a:tcPr marR="45720" marT="9144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Pennsylvania hospital discharges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pregnancies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 of deliveries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1.5-5.0 fold greater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Costa, 2014</a:t>
                      </a:r>
                    </a:p>
                  </a:txBody>
                  <a:tcPr marR="45720" marT="9144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 Center (Brazil)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192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pregnancies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4/60 (6.7%) vs. 0/192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Oteng-Ntim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2014</a:t>
                      </a:r>
                    </a:p>
                  </a:txBody>
                  <a:tcPr marR="45720" marT="9144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 Obstetric Surveillance System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6/109 (5.5%)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R="45720" marT="9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46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3900" b="1" dirty="0">
                <a:solidFill>
                  <a:schemeClr val="tx1"/>
                </a:solidFill>
              </a:rPr>
              <a:t>The California Sickle Cell Disease Cohort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7243" y="4559517"/>
            <a:ext cx="1383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Brunson et al., BJH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20101"/>
              </p:ext>
            </p:extLst>
          </p:nvPr>
        </p:nvGraphicFramePr>
        <p:xfrm>
          <a:off x="466540" y="302367"/>
          <a:ext cx="8043524" cy="41424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7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783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Baseline Characteristics of California Sickle Cell Disease Patients, 1991-2013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Variables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Thrombosis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Event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 Thrombosis Event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P-Value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6,237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100.0%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696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11.2%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5,541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88.8%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Gender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97" marR="5483" marT="5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2,948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47.3%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40.5%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2,666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48.1%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0.0002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Female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97" marR="5483" marT="548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3,283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52.6%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414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59.5%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2,869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51.8%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0.0001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Race/Ethnicity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Non-Hispanic White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97" marR="5483" marT="548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0.1068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Hispanic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97" marR="5483" marT="5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4.0%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4.2%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0.0231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African-American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97" marR="5483" marT="548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5,615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90.0%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648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93.1%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4,967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89.6%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0.0041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Asian/Pacific Islander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97" marR="5483" marT="5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0.9105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Other/Unknown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97" marR="5483" marT="548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0.3268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SCD Severity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83" marR="5483" marT="54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Less Severe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97" marR="5483" marT="548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3,583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57.4%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32.3%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3,358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60.6%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&lt;.0001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Severe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97" marR="5483" marT="5483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2,654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42.6%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471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67.7%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2,183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39.4%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R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&lt;.0001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144" marT="9144" marB="0" anchor="ctr">
                    <a:lnL w="12700" cap="flat" cmpd="sng" algn="ctr">
                      <a:solidFill>
                        <a:schemeClr val="accent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3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7873405"/>
              </p:ext>
            </p:extLst>
          </p:nvPr>
        </p:nvGraphicFramePr>
        <p:xfrm>
          <a:off x="1158675" y="309803"/>
          <a:ext cx="6349190" cy="421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80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Venous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Thrombosis </a:t>
                      </a:r>
                      <a:r>
                        <a:rPr lang="en-US" sz="1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mongst California Sickle Cell Disease Patients, 1991-2013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Variables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%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indent="2749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 (± DVT)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51.6%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indent="2749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Proximal LE DVT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indent="2749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Distal LE DVT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indent="2749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 DVT NOS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indent="2749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Upper Extremity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22.7%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Present on Admission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indent="2749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75.0%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indent="2749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11.1%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indent="2749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Unknown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13.9%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Recurrent Thrombosis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51">
                <a:tc>
                  <a:txBody>
                    <a:bodyPr/>
                    <a:lstStyle/>
                    <a:p>
                      <a:pPr marL="0" marR="0" indent="2749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377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33.3%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" marR="0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94361" y="4586158"/>
            <a:ext cx="1383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Brunson et al., BJH</a:t>
            </a:r>
          </a:p>
        </p:txBody>
      </p:sp>
    </p:spTree>
    <p:extLst>
      <p:ext uri="{BB962C8B-B14F-4D97-AF65-F5344CB8AC3E}">
        <p14:creationId xmlns:p14="http://schemas.microsoft.com/office/powerpoint/2010/main" val="254402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 in SCD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Sixty percent of VTE occurred ≤  90 days of discharge from an inpatient admissions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Of the 158 with UE DVT, 65 (41%) had a code for central venous catheter placement prior to the DVT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Of the 414 women, 18 (4.4%) were either pregnant or within 6 weeks of delivery</a:t>
            </a:r>
          </a:p>
          <a:p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97328" y="4480412"/>
            <a:ext cx="1383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Brunson et al., BJH</a:t>
            </a:r>
          </a:p>
        </p:txBody>
      </p:sp>
    </p:spTree>
    <p:extLst>
      <p:ext uri="{BB962C8B-B14F-4D97-AF65-F5344CB8AC3E}">
        <p14:creationId xmlns:p14="http://schemas.microsoft.com/office/powerpoint/2010/main" val="4925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Cumulative incidence of first acute venous thromboembolism (VTE) among African-American sickle cell disease (SCD) patients compared to matched hospitalized African-American asthma patients, by SCD severity/average hospitalizations, California, 1991-2013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91" y="1037900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7328" y="4584286"/>
            <a:ext cx="1383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Brunson et al., BJH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6362" y="3740714"/>
            <a:ext cx="2777159" cy="1477328"/>
            <a:chOff x="126358" y="3740716"/>
            <a:chExt cx="2777159" cy="1477328"/>
          </a:xfrm>
        </p:grpSpPr>
        <p:sp>
          <p:nvSpPr>
            <p:cNvPr id="8" name="TextBox 7"/>
            <p:cNvSpPr txBox="1"/>
            <p:nvPr/>
          </p:nvSpPr>
          <p:spPr>
            <a:xfrm>
              <a:off x="126358" y="3740716"/>
              <a:ext cx="27771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SCD patients with severe disease (      ); Asthma patients averaging ≥3 hospitalizations per year </a:t>
              </a:r>
            </a:p>
            <a:p>
              <a:r>
                <a:rPr lang="en-US" sz="1000" dirty="0"/>
                <a:t>(      ); SCD patients with less severe disease (      ); Asthma patients averaging &lt;3 hospitalizations per year (      ). African-American SCD patients matched 1:3 on sex, age (+/- 2 years), and year (+/- 2 years) and hospital frequency to African-American asthma patients. </a:t>
              </a:r>
            </a:p>
            <a:p>
              <a:endParaRPr lang="en-US" sz="10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001160" y="3870564"/>
              <a:ext cx="137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1238" y="4186843"/>
              <a:ext cx="13716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21611" y="4186843"/>
              <a:ext cx="137160" cy="0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0510" y="4480681"/>
              <a:ext cx="137160" cy="0"/>
            </a:xfrm>
            <a:prstGeom prst="line">
              <a:avLst/>
            </a:prstGeom>
            <a:ln>
              <a:solidFill>
                <a:srgbClr val="00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176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97328" y="4659065"/>
            <a:ext cx="1383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Brunson et al., BJH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22624"/>
              </p:ext>
            </p:extLst>
          </p:nvPr>
        </p:nvGraphicFramePr>
        <p:xfrm>
          <a:off x="738134" y="250532"/>
          <a:ext cx="7530020" cy="40776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6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8054">
                <a:tc gridSpan="4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b="1" u="none" strike="noStrike" kern="1200" dirty="0">
                          <a:effectLst/>
                        </a:rPr>
                        <a:t>Multivariable* Cox Proportional Hazard Model for Incident Acute Venous Thromboembolism (VTE) among California Sickle Cell Disease (SCD) patients, 1991-2013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" marR="5143" marT="5143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63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b="1" u="none" strike="noStrike" kern="1200" dirty="0">
                          <a:effectLst/>
                        </a:rPr>
                        <a:t>Variables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" marR="5143" marT="5143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effectLst/>
                        </a:rPr>
                        <a:t>HR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effectLst/>
                        </a:rPr>
                        <a:t>95% CI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effectLst/>
                        </a:rPr>
                        <a:t>P-Value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b="1" u="none" strike="noStrike" kern="1200" dirty="0">
                          <a:effectLst/>
                        </a:rPr>
                        <a:t>Gender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" marR="5143" marT="5143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 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 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 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Male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66" marR="5143" marT="5143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REF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5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Female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66" marR="5143" marT="51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1.22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(1.05, 1.43)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0.0112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b="1" u="none" strike="noStrike" kern="1200" dirty="0">
                          <a:effectLst/>
                        </a:rPr>
                        <a:t>Race/Ethnicity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en-US" sz="14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African-American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66" marR="5143" marT="51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>
                          <a:effectLst/>
                        </a:rPr>
                        <a:t>REF</a:t>
                      </a:r>
                      <a:endParaRPr lang="en-US" sz="14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 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 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Non-African American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66" marR="5143" marT="5143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>
                          <a:effectLst/>
                        </a:rPr>
                        <a:t>0.83</a:t>
                      </a:r>
                      <a:endParaRPr lang="en-US" sz="14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(0.61, 1.12)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0.2266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5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b="1" u="none" strike="noStrike" kern="1200" dirty="0">
                          <a:effectLst/>
                        </a:rPr>
                        <a:t>SCD Severity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" marR="5143" marT="51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>
                          <a:effectLst/>
                        </a:rPr>
                        <a:t> </a:t>
                      </a:r>
                      <a:endParaRPr lang="en-US" sz="14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>
                          <a:effectLst/>
                        </a:rPr>
                        <a:t> </a:t>
                      </a:r>
                      <a:endParaRPr lang="en-US" sz="14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 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5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Less Severe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66" marR="5143" marT="5143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>
                          <a:effectLst/>
                        </a:rPr>
                        <a:t>REF</a:t>
                      </a:r>
                      <a:endParaRPr lang="en-US" sz="14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en-US" sz="14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5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More Severe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66" marR="5143" marT="5143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>
                          <a:effectLst/>
                        </a:rPr>
                        <a:t>2.86</a:t>
                      </a:r>
                      <a:endParaRPr lang="en-US" sz="14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>
                          <a:effectLst/>
                        </a:rPr>
                        <a:t>(2.42, 3.37)</a:t>
                      </a:r>
                      <a:endParaRPr lang="en-US" sz="14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&lt;.0001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144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576">
                <a:tc gridSpan="4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* Adjusted for all variables in the table and stratified by birth cohort.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" marR="5143" marT="5143" marB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576">
                <a:tc gridSpan="4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u="none" strike="noStrike" kern="1200" dirty="0">
                          <a:effectLst/>
                        </a:rPr>
                        <a:t>VTE includes upper extremity thrombosis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" marR="5143" marT="514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13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Adverse effect of VTE on Survival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97" y="963551"/>
            <a:ext cx="5082999" cy="3391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7328" y="4584286"/>
            <a:ext cx="1383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Brunson et al., BJH</a:t>
            </a:r>
          </a:p>
        </p:txBody>
      </p:sp>
    </p:spTree>
    <p:extLst>
      <p:ext uri="{BB962C8B-B14F-4D97-AF65-F5344CB8AC3E}">
        <p14:creationId xmlns:p14="http://schemas.microsoft.com/office/powerpoint/2010/main" val="321831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 of PE on survival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98" y="1063230"/>
            <a:ext cx="4933604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7328" y="4559517"/>
            <a:ext cx="1383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Brunson et al., BJH</a:t>
            </a:r>
          </a:p>
        </p:txBody>
      </p:sp>
    </p:spTree>
    <p:extLst>
      <p:ext uri="{BB962C8B-B14F-4D97-AF65-F5344CB8AC3E}">
        <p14:creationId xmlns:p14="http://schemas.microsoft.com/office/powerpoint/2010/main" val="417822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effect of DVT on Survival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98" y="1063230"/>
            <a:ext cx="4933604" cy="3291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2012" y="4512301"/>
            <a:ext cx="158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Brunson et al., BJH</a:t>
            </a:r>
          </a:p>
        </p:txBody>
      </p:sp>
    </p:spTree>
    <p:extLst>
      <p:ext uri="{BB962C8B-B14F-4D97-AF65-F5344CB8AC3E}">
        <p14:creationId xmlns:p14="http://schemas.microsoft.com/office/powerpoint/2010/main" val="71227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of Potential Conflicts of Interest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297702"/>
              </p:ext>
            </p:extLst>
          </p:nvPr>
        </p:nvGraphicFramePr>
        <p:xfrm>
          <a:off x="471577" y="1200151"/>
          <a:ext cx="8215223" cy="258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Role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Sponsor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dirty="0"/>
                        <a:t>Steering Committee</a:t>
                      </a:r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Janssen, Pfizer</a:t>
                      </a:r>
                    </a:p>
                  </a:txBody>
                  <a:tcPr marT="34290" marB="3429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Research Support</a:t>
                      </a:r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Janssen,</a:t>
                      </a:r>
                      <a:r>
                        <a:rPr lang="en-US" sz="1200" baseline="0" dirty="0"/>
                        <a:t> Pfizer</a:t>
                      </a:r>
                    </a:p>
                    <a:p>
                      <a:r>
                        <a:rPr lang="en-US" sz="1200" baseline="0" dirty="0"/>
                        <a:t>NHLBI, NCATS</a:t>
                      </a:r>
                      <a:endParaRPr lang="en-US" sz="1200" dirty="0"/>
                    </a:p>
                  </a:txBody>
                  <a:tcPr marT="34290" marB="3429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Employer</a:t>
                      </a:r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University</a:t>
                      </a:r>
                      <a:r>
                        <a:rPr lang="en-US" sz="1200" baseline="0" dirty="0"/>
                        <a:t> of California</a:t>
                      </a:r>
                    </a:p>
                  </a:txBody>
                  <a:tcPr marT="34290" marB="3429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Off-label</a:t>
                      </a:r>
                      <a:r>
                        <a:rPr lang="en-US" sz="1200" baseline="0" dirty="0"/>
                        <a:t> Use</a:t>
                      </a:r>
                      <a:endParaRPr lang="en-US" sz="1200" dirty="0"/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None</a:t>
                      </a:r>
                    </a:p>
                    <a:p>
                      <a:endParaRPr lang="en-US" sz="1200" dirty="0"/>
                    </a:p>
                  </a:txBody>
                  <a:tcPr marT="34290" marB="3429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Professional</a:t>
                      </a:r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American Society of Hematology (ASH) SCD Guideline</a:t>
                      </a:r>
                      <a:r>
                        <a:rPr lang="en-US" sz="1200" baseline="0" dirty="0"/>
                        <a:t> Panel</a:t>
                      </a:r>
                    </a:p>
                    <a:p>
                      <a:r>
                        <a:rPr lang="en-US" sz="1200" baseline="0" dirty="0"/>
                        <a:t>ASH SCD Registry Advisory Committee</a:t>
                      </a:r>
                    </a:p>
                  </a:txBody>
                  <a:tcPr marT="34290" marB="3429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2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Adverse effect of UE DVT on Survival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98" y="1063229"/>
            <a:ext cx="4933604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7328" y="4480412"/>
            <a:ext cx="1383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Brunson et al., BJH</a:t>
            </a:r>
          </a:p>
        </p:txBody>
      </p:sp>
    </p:spTree>
    <p:extLst>
      <p:ext uri="{BB962C8B-B14F-4D97-AF65-F5344CB8AC3E}">
        <p14:creationId xmlns:p14="http://schemas.microsoft.com/office/powerpoint/2010/main" val="148635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7648" y="4681837"/>
            <a:ext cx="198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Brunson et al., BJH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93676"/>
              </p:ext>
            </p:extLst>
          </p:nvPr>
        </p:nvGraphicFramePr>
        <p:xfrm>
          <a:off x="924444" y="151979"/>
          <a:ext cx="6808052" cy="4529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44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Multivariable* Cox Proportional Hazard Models for Survival among California Sickle Cell Disease (SCD) patients, 1991-2013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Variables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HR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95% CI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P-Value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Gender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Female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(0.69, 0.89)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0.0002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Race/Ethnicity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African-American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REF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Non-African American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(0.75, 1.27)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0.8693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SCD Severity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Less Severe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REF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Severe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1.83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(1.61, 2.09)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&lt;.0001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Thrombosis Event^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 VTE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REF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(2.10, 3.61)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&lt;.0001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DVT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(2.48, 4.40)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&lt;.0001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2.54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(1.71, 3.77)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&lt;.0001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Recurrent Thrombosis Event^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 Recurrent Event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Recurrent VTE or UE*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64" marR="2959" marT="2959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(0.69, 1.38)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0.886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6632" marT="2959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41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* Adjusted for all variables in the table and stratified by birth cohort.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324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^ Incident thrombosis and recurrent thrombosis events were included as a time dependent covariates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324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 - pulmonary embolism; DVT - deep vein thrombosis; UE - upper extremity thrombosis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9" marR="2959" marT="2959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158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F24AE2-AD01-4946-9706-71F5CA71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BBE4C-B274-DB4E-8696-92711CD16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Venous Thromboembolism Recurrence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974A0B-3725-C947-BA3A-E678FF8F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06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36260A-0406-A241-BBC7-D3B8F00A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Recurrence Differs by Severity and Index Event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A4E89-6E41-2C47-9A39-4A5E8810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79383"/>
            <a:ext cx="4038600" cy="303560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9384"/>
            <a:ext cx="4038600" cy="30356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FD2586-9466-7C49-8218-1C1CA99FA9A2}"/>
              </a:ext>
            </a:extLst>
          </p:cNvPr>
          <p:cNvSpPr txBox="1"/>
          <p:nvPr/>
        </p:nvSpPr>
        <p:spPr>
          <a:xfrm>
            <a:off x="1437826" y="2004537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 3.9% at 12 months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BB87C-5F38-F242-9280-BFDB51A4E51B}"/>
              </a:ext>
            </a:extLst>
          </p:cNvPr>
          <p:cNvSpPr txBox="1"/>
          <p:nvPr/>
        </p:nvSpPr>
        <p:spPr>
          <a:xfrm>
            <a:off x="5771984" y="2000157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Overall 17.9% at 12 months</a:t>
            </a:r>
          </a:p>
        </p:txBody>
      </p:sp>
    </p:spTree>
    <p:extLst>
      <p:ext uri="{BB962C8B-B14F-4D97-AF65-F5344CB8AC3E}">
        <p14:creationId xmlns:p14="http://schemas.microsoft.com/office/powerpoint/2010/main" val="3625940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Cumulative Incidence of Major Bleeding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Increased risk associated with severe disease</a:t>
            </a:r>
          </a:p>
          <a:p>
            <a:r>
              <a:rPr lang="en-US" sz="1800" dirty="0"/>
              <a:t>Severe 7.4% at 12 </a:t>
            </a:r>
            <a:r>
              <a:rPr lang="en-US" sz="1800" dirty="0" err="1"/>
              <a:t>mo</a:t>
            </a:r>
            <a:endParaRPr lang="en-US" sz="1800" dirty="0"/>
          </a:p>
          <a:p>
            <a:r>
              <a:rPr lang="en-US" sz="1800" dirty="0"/>
              <a:t>Non-severe 2.1% at 12 </a:t>
            </a:r>
            <a:r>
              <a:rPr lang="en-US" sz="1800" dirty="0" err="1"/>
              <a:t>mo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33" y="361568"/>
            <a:ext cx="5578067" cy="40762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703462-7DE0-8D42-B9B9-2A85FB708443}"/>
              </a:ext>
            </a:extLst>
          </p:cNvPr>
          <p:cNvSpPr/>
          <p:nvPr/>
        </p:nvSpPr>
        <p:spPr>
          <a:xfrm>
            <a:off x="574967" y="4534854"/>
            <a:ext cx="1529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Wun et al., Submitted</a:t>
            </a:r>
          </a:p>
        </p:txBody>
      </p:sp>
    </p:spTree>
    <p:extLst>
      <p:ext uri="{BB962C8B-B14F-4D97-AF65-F5344CB8AC3E}">
        <p14:creationId xmlns:p14="http://schemas.microsoft.com/office/powerpoint/2010/main" val="3250369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3A7C6B-219B-5749-AA59-25CDD7A8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0D671-0463-6A45-B229-470046910875}"/>
              </a:ext>
            </a:extLst>
          </p:cNvPr>
          <p:cNvSpPr/>
          <p:nvPr/>
        </p:nvSpPr>
        <p:spPr>
          <a:xfrm>
            <a:off x="574967" y="4534854"/>
            <a:ext cx="1529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Wun et al., Submitted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387125"/>
              </p:ext>
            </p:extLst>
          </p:nvPr>
        </p:nvGraphicFramePr>
        <p:xfrm>
          <a:off x="457200" y="1140779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120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8F9DDC-87E5-6D4A-B6E9-E6EB07D3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CE317-764A-224C-82BF-0AF645558209}"/>
              </a:ext>
            </a:extLst>
          </p:cNvPr>
          <p:cNvSpPr/>
          <p:nvPr/>
        </p:nvSpPr>
        <p:spPr>
          <a:xfrm>
            <a:off x="574967" y="4534854"/>
            <a:ext cx="1529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Wun et al., Submitted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218380"/>
              </p:ext>
            </p:extLst>
          </p:nvPr>
        </p:nvGraphicFramePr>
        <p:xfrm>
          <a:off x="457200" y="1140779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056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18F1B8-1EEF-CC40-9E43-032703C3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CC5D0-74E0-7840-AE41-35A87D6B3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Venous thromboembolism is common in adult patients with SCD</a:t>
            </a:r>
          </a:p>
          <a:p>
            <a:r>
              <a:rPr lang="en-US" dirty="0"/>
              <a:t>There is a high incidence on VTE recurrence in patients with SCD</a:t>
            </a:r>
          </a:p>
          <a:p>
            <a:pPr lvl="1"/>
            <a:r>
              <a:rPr lang="en-US" dirty="0"/>
              <a:t>There also appears to be increased risk of major bleeding in SCD patients with incident VTE</a:t>
            </a:r>
          </a:p>
          <a:p>
            <a:r>
              <a:rPr lang="en-US" dirty="0"/>
              <a:t>This information should inform primary and secondary prophylaxis for VTE in patients with SCD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16D949-FD52-1940-8D59-E8D2E354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3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Center for Oncology Hematology Outcomes Research and Training</a:t>
            </a:r>
          </a:p>
          <a:p>
            <a:r>
              <a:rPr lang="en-US" dirty="0"/>
              <a:t>Division of Hematology Oncology </a:t>
            </a:r>
          </a:p>
          <a:p>
            <a:r>
              <a:rPr lang="en-US" dirty="0"/>
              <a:t>UC Davis School of Medicine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UC Davis COHORT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2" b="25192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42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UC Davis Adult Sickle Cell Team</a:t>
            </a:r>
          </a:p>
        </p:txBody>
      </p:sp>
      <p:pic>
        <p:nvPicPr>
          <p:cNvPr id="67586" name="Content Placeholder 4" descr="IMG_16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26" r="-40926"/>
          <a:stretch>
            <a:fillRect/>
          </a:stretch>
        </p:blipFill>
        <p:spPr>
          <a:xfrm rot="10800000">
            <a:off x="457200" y="1200151"/>
            <a:ext cx="8229600" cy="33940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</a:p>
        </p:txBody>
      </p:sp>
    </p:spTree>
    <p:extLst>
      <p:ext uri="{BB962C8B-B14F-4D97-AF65-F5344CB8AC3E}">
        <p14:creationId xmlns:p14="http://schemas.microsoft.com/office/powerpoint/2010/main" val="6403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Summarize evidence for hemostatic system activation in sickle cell disease (SCD)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Review the literature demonstrating the increased incidence of venous thromboembolism (VTE) in patient with SCD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Describe data from California on incidence, risk factors, recurrence, and effect on mortality of VTE in SCD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Davis COHORT</a:t>
            </a:r>
          </a:p>
        </p:txBody>
      </p:sp>
    </p:spTree>
    <p:extLst>
      <p:ext uri="{BB962C8B-B14F-4D97-AF65-F5344CB8AC3E}">
        <p14:creationId xmlns:p14="http://schemas.microsoft.com/office/powerpoint/2010/main" val="422645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A condition characterized by acceleration of coagulation reactions in vivo</a:t>
            </a:r>
          </a:p>
          <a:p>
            <a:pPr lvl="1"/>
            <a:r>
              <a:rPr lang="en-US" sz="3200" dirty="0"/>
              <a:t>A condition known to be associated with an increased risk of thrombosis</a:t>
            </a:r>
          </a:p>
          <a:p>
            <a:pPr lvl="1"/>
            <a:endParaRPr lang="en-US" sz="4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73356" y="155973"/>
            <a:ext cx="8686800" cy="104417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Sickle Cell Disease is a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Hypercoagulable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305687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Hemostatic Biomarkers in SCD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3889135"/>
              </p:ext>
            </p:extLst>
          </p:nvPr>
        </p:nvGraphicFramePr>
        <p:xfrm>
          <a:off x="148557" y="1029358"/>
          <a:ext cx="8846886" cy="375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 in Patients with SCD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92300"/>
              </p:ext>
            </p:extLst>
          </p:nvPr>
        </p:nvGraphicFramePr>
        <p:xfrm>
          <a:off x="457200" y="1200153"/>
          <a:ext cx="8229600" cy="316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Author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Study Design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Main findings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29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Stein et al. (2006)</a:t>
                      </a:r>
                    </a:p>
                  </a:txBody>
                  <a:tcPr marT="9144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Retrospective</a:t>
                      </a:r>
                      <a:r>
                        <a:rPr lang="en-US" sz="1400" baseline="0" dirty="0"/>
                        <a:t> analysis of National Discharge Survey of ≈ 50M admissions</a:t>
                      </a:r>
                      <a:endParaRPr lang="en-US" sz="1400" dirty="0"/>
                    </a:p>
                  </a:txBody>
                  <a:tcPr marT="9144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For patients &lt; 40 years, 0.44% of SCD discharged with PE vs. 0.12% AA without SCD; DVT similar (0.44% vs. 0.40%)</a:t>
                      </a:r>
                    </a:p>
                  </a:txBody>
                  <a:tcPr marT="9144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163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Novelli</a:t>
                      </a:r>
                      <a:r>
                        <a:rPr lang="en-US" sz="1400" b="1" baseline="0" dirty="0"/>
                        <a:t> et al. (2012)</a:t>
                      </a:r>
                      <a:endParaRPr lang="en-US" sz="1400" b="1" dirty="0"/>
                    </a:p>
                  </a:txBody>
                  <a:tcPr marT="9144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Retrospective discharge data from Pennsylvania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T="9144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Incidenc</a:t>
                      </a:r>
                      <a:r>
                        <a:rPr lang="en-US" sz="1400" baseline="0" dirty="0"/>
                        <a:t>e of inpatient PE greater in SCD patients; PE prevalence similar between SCD and non-SCD AA; PE patients older, &gt; LOS, sicker, and higher mortality</a:t>
                      </a:r>
                      <a:endParaRPr lang="en-US" sz="1400" dirty="0"/>
                    </a:p>
                  </a:txBody>
                  <a:tcPr marT="9144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 in Patients with SCD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313147"/>
              </p:ext>
            </p:extLst>
          </p:nvPr>
        </p:nvGraphicFramePr>
        <p:xfrm>
          <a:off x="457200" y="1200153"/>
          <a:ext cx="8229600" cy="345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Author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Study Design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Main findings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206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Naik</a:t>
                      </a:r>
                      <a:r>
                        <a:rPr lang="en-US" sz="1400" b="1" baseline="0" dirty="0"/>
                        <a:t> et al. (2013)</a:t>
                      </a:r>
                      <a:endParaRPr lang="en-US" sz="1400" b="1" dirty="0"/>
                    </a:p>
                  </a:txBody>
                  <a:tcPr marT="91440" marB="36576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Cross-sectional study 404 patients at Johns Hopkins</a:t>
                      </a:r>
                    </a:p>
                  </a:txBody>
                  <a:tcPr marT="91440" marB="36576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Prevalence 25%;</a:t>
                      </a:r>
                      <a:r>
                        <a:rPr lang="en-US" sz="1400" baseline="0" dirty="0"/>
                        <a:t> 18.8% not catheter-related; median age 29.9 years at VTE; increased TRJ increased risk; 25% recurrence;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 3.63; 95% CI, 1.66-7.92</a:t>
                      </a:r>
                      <a:r>
                        <a:rPr lang="en-US" sz="1400" dirty="0">
                          <a:effectLst/>
                        </a:rPr>
                        <a:t> for death</a:t>
                      </a:r>
                      <a:endParaRPr lang="en-US" sz="1400" dirty="0"/>
                    </a:p>
                  </a:txBody>
                  <a:tcPr marT="91440" marB="36576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036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Naik</a:t>
                      </a:r>
                      <a:r>
                        <a:rPr lang="en-US" sz="1400" b="1" dirty="0"/>
                        <a:t> et al. (2014)</a:t>
                      </a:r>
                    </a:p>
                  </a:txBody>
                  <a:tcPr marT="91440" marB="36576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Retrospective analysis</a:t>
                      </a:r>
                      <a:r>
                        <a:rPr lang="en-US" sz="1400" baseline="0" dirty="0"/>
                        <a:t> of 1523 patients &gt; 15 years of age from the CSSCD</a:t>
                      </a:r>
                      <a:endParaRPr lang="en-US" sz="1400" dirty="0"/>
                    </a:p>
                  </a:txBody>
                  <a:tcPr marT="91440" marB="36576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Cumulative</a:t>
                      </a:r>
                      <a:r>
                        <a:rPr lang="en-US" sz="1400" baseline="0" dirty="0"/>
                        <a:t> incidence 11.3% at 40 years; PE &gt; DVT (NS different); VTE associated with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2.32 [95% CI 1.20-4.46]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death</a:t>
                      </a:r>
                      <a:endParaRPr lang="en-US" sz="1400" dirty="0"/>
                    </a:p>
                  </a:txBody>
                  <a:tcPr marT="91440" marB="36576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5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02"/>
            <a:ext cx="9144000" cy="31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7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331" r="-1331"/>
          <a:stretch>
            <a:fillRect/>
          </a:stretch>
        </p:blipFill>
        <p:spPr>
          <a:xfrm>
            <a:off x="457200" y="207338"/>
            <a:ext cx="4038600" cy="4387285"/>
          </a:xfrm>
        </p:spPr>
      </p:pic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4648200" y="414676"/>
            <a:ext cx="4038600" cy="4179947"/>
          </a:xfrm>
        </p:spPr>
        <p:txBody>
          <a:bodyPr/>
          <a:lstStyle/>
          <a:p>
            <a:r>
              <a:rPr lang="en-US" dirty="0"/>
              <a:t>Risk factor for VTE in Children with SCD</a:t>
            </a:r>
          </a:p>
          <a:p>
            <a:pPr lvl="1"/>
            <a:r>
              <a:rPr lang="en-US" dirty="0"/>
              <a:t>History of stroke</a:t>
            </a:r>
          </a:p>
          <a:p>
            <a:pPr lvl="1"/>
            <a:r>
              <a:rPr lang="en-US" dirty="0"/>
              <a:t>Older age</a:t>
            </a:r>
          </a:p>
          <a:p>
            <a:pPr lvl="1"/>
            <a:r>
              <a:rPr lang="en-US" dirty="0"/>
              <a:t>Female sex</a:t>
            </a:r>
          </a:p>
          <a:p>
            <a:pPr lvl="1"/>
            <a:r>
              <a:rPr lang="en-US" dirty="0"/>
              <a:t>Central venous line</a:t>
            </a:r>
          </a:p>
          <a:p>
            <a:pPr lvl="1"/>
            <a:r>
              <a:rPr lang="en-US" dirty="0"/>
              <a:t>Chronic renal disease</a:t>
            </a:r>
          </a:p>
          <a:p>
            <a:pPr lvl="1"/>
            <a:r>
              <a:rPr lang="en-US" dirty="0"/>
              <a:t>ICU admission</a:t>
            </a:r>
          </a:p>
          <a:p>
            <a:pPr lvl="1"/>
            <a:r>
              <a:rPr lang="en-US" dirty="0"/>
              <a:t>Longer LOS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UC Davis COHORT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5B14DE1-1FB9-774B-9A51-DE38FA3ECC19}"/>
              </a:ext>
            </a:extLst>
          </p:cNvPr>
          <p:cNvSpPr/>
          <p:nvPr/>
        </p:nvSpPr>
        <p:spPr>
          <a:xfrm>
            <a:off x="455763" y="3318294"/>
            <a:ext cx="3976777" cy="10524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E849103-3C4A-8E4C-A8E4-1A36C695FB76}"/>
              </a:ext>
            </a:extLst>
          </p:cNvPr>
          <p:cNvSpPr/>
          <p:nvPr/>
        </p:nvSpPr>
        <p:spPr>
          <a:xfrm>
            <a:off x="393940" y="557841"/>
            <a:ext cx="4038600" cy="258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6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1635</Words>
  <Application>Microsoft Macintosh PowerPoint</Application>
  <PresentationFormat>On-screen Show (16:9)</PresentationFormat>
  <Paragraphs>479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Times New Roman</vt:lpstr>
      <vt:lpstr>Office Theme</vt:lpstr>
      <vt:lpstr>The Burden of Venous Thromboembolism in Patients with Sickle Cell Disease</vt:lpstr>
      <vt:lpstr>Disclosures of Potential Conflicts of Interest</vt:lpstr>
      <vt:lpstr>Objectives</vt:lpstr>
      <vt:lpstr>PowerPoint Presentation</vt:lpstr>
      <vt:lpstr>Hemostatic Biomarkers in SCD</vt:lpstr>
      <vt:lpstr>VTE in Patients with SCD</vt:lpstr>
      <vt:lpstr>VTE in Patients with SCD</vt:lpstr>
      <vt:lpstr>PowerPoint Presentation</vt:lpstr>
      <vt:lpstr>PowerPoint Presentation</vt:lpstr>
      <vt:lpstr>VTE in Pregnant Patients with SCD</vt:lpstr>
      <vt:lpstr> </vt:lpstr>
      <vt:lpstr>PowerPoint Presentation</vt:lpstr>
      <vt:lpstr>PowerPoint Presentation</vt:lpstr>
      <vt:lpstr>VTE in SCD</vt:lpstr>
      <vt:lpstr>Cumulative incidence of first acute venous thromboembolism (VTE) among African-American sickle cell disease (SCD) patients compared to matched hospitalized African-American asthma patients, by SCD severity/average hospitalizations, California, 1991-2013 </vt:lpstr>
      <vt:lpstr>PowerPoint Presentation</vt:lpstr>
      <vt:lpstr>Adverse effect of VTE on Survival</vt:lpstr>
      <vt:lpstr>Adverse effect of PE on survival</vt:lpstr>
      <vt:lpstr>Adverse effect of DVT on Survival</vt:lpstr>
      <vt:lpstr>Adverse effect of UE DVT on Survival</vt:lpstr>
      <vt:lpstr>PowerPoint Presentation</vt:lpstr>
      <vt:lpstr>PowerPoint Presentation</vt:lpstr>
      <vt:lpstr>Recurrence Differs by Severity and Index Event</vt:lpstr>
      <vt:lpstr>Cumulative Incidence of Major Bleeding</vt:lpstr>
      <vt:lpstr>PowerPoint Presentation</vt:lpstr>
      <vt:lpstr>PowerPoint Presentation</vt:lpstr>
      <vt:lpstr>Conclusions</vt:lpstr>
      <vt:lpstr>UC Davis COHORT</vt:lpstr>
      <vt:lpstr>UC Davis Adult Sickle Cell Team</vt:lpstr>
    </vt:vector>
  </TitlesOfParts>
  <Company>UC Davis School of Medicine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Wun</dc:creator>
  <cp:lastModifiedBy>Theodore Wun</cp:lastModifiedBy>
  <cp:revision>98</cp:revision>
  <dcterms:created xsi:type="dcterms:W3CDTF">2016-05-12T04:58:10Z</dcterms:created>
  <dcterms:modified xsi:type="dcterms:W3CDTF">2018-08-29T16:16:15Z</dcterms:modified>
</cp:coreProperties>
</file>