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8" name="Shape 108"/>
          <p:cNvSpPr/>
          <p:nvPr>
            <p:ph type="sldImg"/>
          </p:nvPr>
        </p:nvSpPr>
        <p:spPr>
          <a:xfrm>
            <a:off x="1143000" y="685800"/>
            <a:ext cx="4572000" cy="3429000"/>
          </a:xfrm>
          <a:prstGeom prst="rect">
            <a:avLst/>
          </a:prstGeom>
        </p:spPr>
        <p:txBody>
          <a:bodyPr/>
          <a:lstStyle/>
          <a:p>
            <a:pPr/>
          </a:p>
        </p:txBody>
      </p:sp>
      <p:sp>
        <p:nvSpPr>
          <p:cNvPr id="109" name="Shape 10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82" name="Title Text"/>
          <p:cNvSpPr txBox="1"/>
          <p:nvPr>
            <p:ph type="title"/>
          </p:nvPr>
        </p:nvSpPr>
        <p:spPr>
          <a:prstGeom prst="rect">
            <a:avLst/>
          </a:prstGeom>
        </p:spPr>
        <p:txBody>
          <a:bodyPr/>
          <a:lstStyle/>
          <a:p>
            <a:pPr/>
            <a:r>
              <a:t>Title Text</a:t>
            </a:r>
          </a:p>
        </p:txBody>
      </p:sp>
      <p:sp>
        <p:nvSpPr>
          <p:cNvPr id="8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91" name="Title Text"/>
          <p:cNvSpPr txBox="1"/>
          <p:nvPr>
            <p:ph type="title"/>
          </p:nvPr>
        </p:nvSpPr>
        <p:spPr>
          <a:prstGeom prst="rect">
            <a:avLst/>
          </a:prstGeom>
        </p:spPr>
        <p:txBody>
          <a:bodyPr/>
          <a:lstStyle/>
          <a:p>
            <a:pPr/>
            <a:r>
              <a:t>Title Text</a:t>
            </a:r>
          </a:p>
        </p:txBody>
      </p:sp>
      <p:sp>
        <p:nvSpPr>
          <p:cNvPr id="9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00" name="Title Text"/>
          <p:cNvSpPr txBox="1"/>
          <p:nvPr>
            <p:ph type="title"/>
          </p:nvPr>
        </p:nvSpPr>
        <p:spPr>
          <a:prstGeom prst="rect">
            <a:avLst/>
          </a:prstGeom>
        </p:spPr>
        <p:txBody>
          <a:bodyPr/>
          <a:lstStyle/>
          <a:p>
            <a:pPr/>
            <a:r>
              <a:t>Title Text</a:t>
            </a:r>
          </a:p>
        </p:txBody>
      </p:sp>
      <p:sp>
        <p:nvSpPr>
          <p:cNvPr id="10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4" name="Title Text"/>
          <p:cNvSpPr txBox="1"/>
          <p:nvPr>
            <p:ph type="title"/>
          </p:nvPr>
        </p:nvSpPr>
        <p:spPr>
          <a:prstGeom prst="rect">
            <a:avLst/>
          </a:prstGeom>
        </p:spPr>
        <p:txBody>
          <a:bodyPr/>
          <a:lstStyle/>
          <a:p>
            <a:pPr/>
            <a:r>
              <a:t>Title Text</a:t>
            </a:r>
          </a:p>
        </p:txBody>
      </p:sp>
      <p:sp>
        <p:nvSpPr>
          <p:cNvPr id="3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3" name="Title Text"/>
          <p:cNvSpPr txBox="1"/>
          <p:nvPr>
            <p:ph type="title"/>
          </p:nvPr>
        </p:nvSpPr>
        <p:spPr>
          <a:prstGeom prst="rect">
            <a:avLst/>
          </a:prstGeom>
        </p:spPr>
        <p:txBody>
          <a:bodyPr/>
          <a:lstStyle/>
          <a:p>
            <a:pPr/>
            <a:r>
              <a:t>Title Text</a:t>
            </a:r>
          </a:p>
        </p:txBody>
      </p:sp>
      <p:sp>
        <p:nvSpPr>
          <p:cNvPr id="7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28650" y="365125"/>
            <a:ext cx="78867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291328" y="6429692"/>
            <a:ext cx="224023" cy="218441"/>
          </a:xfrm>
          <a:prstGeom prst="rect">
            <a:avLst/>
          </a:prstGeom>
          <a:ln w="12700">
            <a:miter lim="400000"/>
          </a:ln>
        </p:spPr>
        <p:txBody>
          <a:bodyPr wrap="none" lIns="45719" rIns="45719" anchor="ctr">
            <a:spAutoFit/>
          </a:bodyPr>
          <a:lstStyle>
            <a:lvl1pPr algn="r" defTabSz="685800">
              <a:defRPr sz="9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685800" rtl="0" latinLnBrk="0">
        <a:lnSpc>
          <a:spcPct val="90000"/>
        </a:lnSpc>
        <a:spcBef>
          <a:spcPts val="0"/>
        </a:spcBef>
        <a:spcAft>
          <a:spcPts val="0"/>
        </a:spcAft>
        <a:buClrTx/>
        <a:buSzTx/>
        <a:buFontTx/>
        <a:buNone/>
        <a:tabLst/>
        <a:defRPr b="0" baseline="0" cap="none" i="0" spc="0" strike="noStrike" sz="3300" u="none">
          <a:ln>
            <a:noFill/>
          </a:ln>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b="0" baseline="0" cap="none" i="0" spc="0" strike="noStrike" sz="3300" u="none">
          <a:ln>
            <a:noFill/>
          </a:ln>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b="0" baseline="0" cap="none" i="0" spc="0" strike="noStrike" sz="3300" u="none">
          <a:ln>
            <a:noFill/>
          </a:ln>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b="0" baseline="0" cap="none" i="0" spc="0" strike="noStrike" sz="3300" u="none">
          <a:ln>
            <a:noFill/>
          </a:ln>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b="0" baseline="0" cap="none" i="0" spc="0" strike="noStrike" sz="3300" u="none">
          <a:ln>
            <a:noFill/>
          </a:ln>
          <a:solidFill>
            <a:srgbClr val="000000"/>
          </a:solidFill>
          <a:uFillTx/>
          <a:latin typeface="Calibri Light"/>
          <a:ea typeface="Calibri Light"/>
          <a:cs typeface="Calibri Light"/>
          <a:sym typeface="Calibri Light"/>
        </a:defRPr>
      </a:lvl5pPr>
      <a:lvl6pPr marL="0" marR="0" indent="457200" algn="l" defTabSz="685800" rtl="0" latinLnBrk="0">
        <a:lnSpc>
          <a:spcPct val="90000"/>
        </a:lnSpc>
        <a:spcBef>
          <a:spcPts val="0"/>
        </a:spcBef>
        <a:spcAft>
          <a:spcPts val="0"/>
        </a:spcAft>
        <a:buClrTx/>
        <a:buSzTx/>
        <a:buFontTx/>
        <a:buNone/>
        <a:tabLst/>
        <a:defRPr b="0" baseline="0" cap="none" i="0" spc="0" strike="noStrike" sz="3300" u="none">
          <a:ln>
            <a:noFill/>
          </a:ln>
          <a:solidFill>
            <a:srgbClr val="000000"/>
          </a:solidFill>
          <a:uFillTx/>
          <a:latin typeface="Calibri Light"/>
          <a:ea typeface="Calibri Light"/>
          <a:cs typeface="Calibri Light"/>
          <a:sym typeface="Calibri Light"/>
        </a:defRPr>
      </a:lvl6pPr>
      <a:lvl7pPr marL="0" marR="0" indent="914400" algn="l" defTabSz="685800" rtl="0" latinLnBrk="0">
        <a:lnSpc>
          <a:spcPct val="90000"/>
        </a:lnSpc>
        <a:spcBef>
          <a:spcPts val="0"/>
        </a:spcBef>
        <a:spcAft>
          <a:spcPts val="0"/>
        </a:spcAft>
        <a:buClrTx/>
        <a:buSzTx/>
        <a:buFontTx/>
        <a:buNone/>
        <a:tabLst/>
        <a:defRPr b="0" baseline="0" cap="none" i="0" spc="0" strike="noStrike" sz="3300" u="none">
          <a:ln>
            <a:noFill/>
          </a:ln>
          <a:solidFill>
            <a:srgbClr val="000000"/>
          </a:solidFill>
          <a:uFillTx/>
          <a:latin typeface="Calibri Light"/>
          <a:ea typeface="Calibri Light"/>
          <a:cs typeface="Calibri Light"/>
          <a:sym typeface="Calibri Light"/>
        </a:defRPr>
      </a:lvl7pPr>
      <a:lvl8pPr marL="0" marR="0" indent="1371600" algn="l" defTabSz="685800" rtl="0" latinLnBrk="0">
        <a:lnSpc>
          <a:spcPct val="90000"/>
        </a:lnSpc>
        <a:spcBef>
          <a:spcPts val="0"/>
        </a:spcBef>
        <a:spcAft>
          <a:spcPts val="0"/>
        </a:spcAft>
        <a:buClrTx/>
        <a:buSzTx/>
        <a:buFontTx/>
        <a:buNone/>
        <a:tabLst/>
        <a:defRPr b="0" baseline="0" cap="none" i="0" spc="0" strike="noStrike" sz="3300" u="none">
          <a:ln>
            <a:noFill/>
          </a:ln>
          <a:solidFill>
            <a:srgbClr val="000000"/>
          </a:solidFill>
          <a:uFillTx/>
          <a:latin typeface="Calibri Light"/>
          <a:ea typeface="Calibri Light"/>
          <a:cs typeface="Calibri Light"/>
          <a:sym typeface="Calibri Light"/>
        </a:defRPr>
      </a:lvl8pPr>
      <a:lvl9pPr marL="0" marR="0" indent="1828800" algn="l" defTabSz="685800" rtl="0" latinLnBrk="0">
        <a:lnSpc>
          <a:spcPct val="90000"/>
        </a:lnSpc>
        <a:spcBef>
          <a:spcPts val="0"/>
        </a:spcBef>
        <a:spcAft>
          <a:spcPts val="0"/>
        </a:spcAft>
        <a:buClrTx/>
        <a:buSzTx/>
        <a:buFontTx/>
        <a:buNone/>
        <a:tabLst/>
        <a:defRPr b="0" baseline="0" cap="none" i="0" spc="0" strike="noStrike" sz="3300" u="none">
          <a:ln>
            <a:noFill/>
          </a:ln>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b="0" baseline="0" cap="none" i="0" spc="0" strike="noStrike" sz="2100" u="none">
          <a:ln>
            <a:noFill/>
          </a:ln>
          <a:solidFill>
            <a:srgbClr val="000000"/>
          </a:solidFill>
          <a:uFillTx/>
          <a:latin typeface="Calibri"/>
          <a:ea typeface="Calibri"/>
          <a:cs typeface="Calibri"/>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ln>
            <a:noFill/>
          </a:ln>
          <a:solidFill>
            <a:srgbClr val="000000"/>
          </a:solidFill>
          <a:uFillTx/>
          <a:latin typeface="Calibri"/>
          <a:ea typeface="Calibri"/>
          <a:cs typeface="Calibri"/>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b="0" baseline="0" cap="none" i="0" spc="0" strike="noStrike" sz="2100" u="none">
          <a:ln>
            <a:noFill/>
          </a:ln>
          <a:solidFill>
            <a:srgbClr val="000000"/>
          </a:solidFill>
          <a:uFillTx/>
          <a:latin typeface="Calibri"/>
          <a:ea typeface="Calibri"/>
          <a:cs typeface="Calibri"/>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b="0" baseline="0" cap="none" i="0" spc="0" strike="noStrike" sz="2100" u="none">
          <a:ln>
            <a:noFill/>
          </a:ln>
          <a:solidFill>
            <a:srgbClr val="000000"/>
          </a:solidFill>
          <a:uFillTx/>
          <a:latin typeface="Calibri"/>
          <a:ea typeface="Calibri"/>
          <a:cs typeface="Calibri"/>
          <a:sym typeface="Calibri"/>
        </a:defRPr>
      </a:lvl4pPr>
      <a:lvl5pPr marL="15716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ln>
            <a:noFill/>
          </a:ln>
          <a:solidFill>
            <a:srgbClr val="000000"/>
          </a:solidFill>
          <a:uFillTx/>
          <a:latin typeface="Calibri"/>
          <a:ea typeface="Calibri"/>
          <a:cs typeface="Calibri"/>
          <a:sym typeface="Calibri"/>
        </a:defRPr>
      </a:lvl5pPr>
      <a:lvl6pPr marL="20288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ln>
            <a:noFill/>
          </a:ln>
          <a:solidFill>
            <a:srgbClr val="000000"/>
          </a:solidFill>
          <a:uFillTx/>
          <a:latin typeface="Calibri"/>
          <a:ea typeface="Calibri"/>
          <a:cs typeface="Calibri"/>
          <a:sym typeface="Calibri"/>
        </a:defRPr>
      </a:lvl6pPr>
      <a:lvl7pPr marL="24860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ln>
            <a:noFill/>
          </a:ln>
          <a:solidFill>
            <a:srgbClr val="000000"/>
          </a:solidFill>
          <a:uFillTx/>
          <a:latin typeface="Calibri"/>
          <a:ea typeface="Calibri"/>
          <a:cs typeface="Calibri"/>
          <a:sym typeface="Calibri"/>
        </a:defRPr>
      </a:lvl7pPr>
      <a:lvl8pPr marL="29432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ln>
            <a:noFill/>
          </a:ln>
          <a:solidFill>
            <a:srgbClr val="000000"/>
          </a:solidFill>
          <a:uFillTx/>
          <a:latin typeface="Calibri"/>
          <a:ea typeface="Calibri"/>
          <a:cs typeface="Calibri"/>
          <a:sym typeface="Calibri"/>
        </a:defRPr>
      </a:lvl8pPr>
      <a:lvl9pPr marL="3400425" marR="0" indent="-200025" algn="l" defTabSz="685800" rtl="0" latinLnBrk="0">
        <a:lnSpc>
          <a:spcPct val="90000"/>
        </a:lnSpc>
        <a:spcBef>
          <a:spcPts val="700"/>
        </a:spcBef>
        <a:spcAft>
          <a:spcPts val="0"/>
        </a:spcAft>
        <a:buClrTx/>
        <a:buSzPct val="100000"/>
        <a:buFont typeface="Arial"/>
        <a:buChar char=""/>
        <a:tabLst/>
        <a:defRPr b="0" baseline="0" cap="none" i="0" spc="0" strike="noStrike" sz="2100" u="none">
          <a:ln>
            <a:noFill/>
          </a:ln>
          <a:solidFill>
            <a:srgbClr val="000000"/>
          </a:solidFill>
          <a:uFillTx/>
          <a:latin typeface="Calibri"/>
          <a:ea typeface="Calibri"/>
          <a:cs typeface="Calibri"/>
          <a:sym typeface="Calibri"/>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1pPr>
      <a:lvl2pPr marL="0" marR="0" indent="457200" algn="r" defTabSz="6858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2pPr>
      <a:lvl3pPr marL="0" marR="0" indent="914400" algn="r" defTabSz="6858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3pPr>
      <a:lvl4pPr marL="0" marR="0" indent="1371600" algn="r" defTabSz="6858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4pPr>
      <a:lvl5pPr marL="0" marR="0" indent="1828800" algn="r" defTabSz="6858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5pPr>
      <a:lvl6pPr marL="0" marR="0" indent="0" algn="r" defTabSz="6858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6pPr>
      <a:lvl7pPr marL="0" marR="0" indent="0" algn="r" defTabSz="6858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7pPr>
      <a:lvl8pPr marL="0" marR="0" indent="0" algn="r" defTabSz="6858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8pPr>
      <a:lvl9pPr marL="0" marR="0" indent="0" algn="r" defTabSz="6858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hyperlink" Target="https://www.cdc.gov/ncbddd/sicklecell/traits.html" TargetMode="External"/><Relationship Id="rId4" Type="http://schemas.openxmlformats.org/officeDocument/2006/relationships/hyperlink" Target="WDConSCT.org"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WDC ON SCT MEDIA PACKET 2012-2.tif" descr="WDC ON SCT MEDIA PACKET 2012-2.tif"/>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WHAT’Z So: Sickle Cell Trait"/>
          <p:cNvSpPr txBox="1"/>
          <p:nvPr>
            <p:ph type="title" idx="4294967295"/>
          </p:nvPr>
        </p:nvSpPr>
        <p:spPr>
          <a:xfrm>
            <a:off x="1143000" y="25399"/>
            <a:ext cx="7346950" cy="1143002"/>
          </a:xfrm>
          <a:prstGeom prst="rect">
            <a:avLst/>
          </a:prstGeom>
        </p:spPr>
        <p:txBody>
          <a:bodyPr/>
          <a:lstStyle/>
          <a:p>
            <a:pPr>
              <a:defRPr sz="4000">
                <a:solidFill>
                  <a:srgbClr val="FF0000"/>
                </a:solidFill>
              </a:defRPr>
            </a:pPr>
            <a:r>
              <a:t>WHAT</a:t>
            </a:r>
            <a:r>
              <a:t>’</a:t>
            </a:r>
            <a:r>
              <a:t>Z So: Sickle Cell Trait</a:t>
            </a:r>
          </a:p>
        </p:txBody>
      </p:sp>
      <p:sp>
        <p:nvSpPr>
          <p:cNvPr id="144" name="Diagnosis:…"/>
          <p:cNvSpPr txBox="1"/>
          <p:nvPr/>
        </p:nvSpPr>
        <p:spPr>
          <a:xfrm>
            <a:off x="533400" y="1168400"/>
            <a:ext cx="4145140" cy="1259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685800">
              <a:defRPr sz="2800"/>
            </a:pPr>
            <a:r>
              <a:t>Diagnosis: </a:t>
            </a:r>
          </a:p>
          <a:p>
            <a:pPr defTabSz="685800">
              <a:defRPr sz="1300"/>
            </a:pPr>
          </a:p>
          <a:p>
            <a:pPr defTabSz="685800">
              <a:defRPr sz="1300"/>
            </a:pPr>
            <a:r>
              <a:t>SCT is diagnosed with a simple blood test.</a:t>
            </a:r>
          </a:p>
          <a:p>
            <a:pPr defTabSz="685800">
              <a:defRPr sz="1300"/>
            </a:pPr>
            <a:r>
              <a:t>People at risk of having SCT can talk with a doctor or </a:t>
            </a:r>
          </a:p>
          <a:p>
            <a:pPr defTabSz="685800">
              <a:defRPr sz="1300"/>
            </a:pPr>
            <a:r>
              <a:t>health clinic about getting this test.</a:t>
            </a:r>
          </a:p>
        </p:txBody>
      </p:sp>
      <p:sp>
        <p:nvSpPr>
          <p:cNvPr id="145" name="It is estimated that: is born with Sickle Cell Trait (SCT)…"/>
          <p:cNvSpPr txBox="1"/>
          <p:nvPr/>
        </p:nvSpPr>
        <p:spPr>
          <a:xfrm>
            <a:off x="533400" y="3352800"/>
            <a:ext cx="8686800" cy="1691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685800">
              <a:defRPr sz="1300"/>
            </a:pPr>
            <a:r>
              <a:t>It is estimated that: is born with Sickle Cell Trait (SCT)</a:t>
            </a:r>
          </a:p>
          <a:p>
            <a:pPr defTabSz="685800">
              <a:defRPr sz="1300"/>
            </a:pPr>
          </a:p>
          <a:p>
            <a:pPr defTabSz="685800">
              <a:defRPr sz="1300"/>
            </a:pPr>
            <a:r>
              <a:t>1 in 13 Black or African-American babies (SCT)</a:t>
            </a:r>
          </a:p>
          <a:p>
            <a:pPr defTabSz="685800">
              <a:defRPr sz="1300"/>
            </a:pPr>
          </a:p>
          <a:p>
            <a:pPr defTabSz="685800">
              <a:defRPr sz="1300"/>
            </a:pPr>
            <a:r>
              <a:t>1 out of every 100 Hispanic-American babies (SCT)</a:t>
            </a:r>
          </a:p>
          <a:p>
            <a:pPr defTabSz="685800">
              <a:defRPr sz="1300"/>
            </a:pPr>
          </a:p>
          <a:p>
            <a:pPr defTabSz="685800">
              <a:defRPr sz="1300"/>
            </a:pPr>
            <a:r>
              <a:t>1 in 625 Caucasians babies  (SCT)</a:t>
            </a:r>
          </a:p>
          <a:p>
            <a:pPr defTabSz="685800">
              <a:defRPr sz="1800"/>
            </a:pPr>
            <a:r>
              <a:t>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WHAT’Z So: Sickle Cell Trait"/>
          <p:cNvSpPr txBox="1"/>
          <p:nvPr>
            <p:ph type="title" idx="4294967295"/>
          </p:nvPr>
        </p:nvSpPr>
        <p:spPr>
          <a:xfrm>
            <a:off x="914400" y="82549"/>
            <a:ext cx="7575550" cy="1143002"/>
          </a:xfrm>
          <a:prstGeom prst="rect">
            <a:avLst/>
          </a:prstGeom>
        </p:spPr>
        <p:txBody>
          <a:bodyPr/>
          <a:lstStyle/>
          <a:p>
            <a:pPr>
              <a:defRPr sz="4000">
                <a:solidFill>
                  <a:srgbClr val="FF0000"/>
                </a:solidFill>
              </a:defRPr>
            </a:pPr>
            <a:r>
              <a:t>WHAT</a:t>
            </a:r>
            <a:r>
              <a:t>’</a:t>
            </a:r>
            <a:r>
              <a:t>Z So: Sickle Cell Trait</a:t>
            </a:r>
          </a:p>
        </p:txBody>
      </p:sp>
      <p:sp>
        <p:nvSpPr>
          <p:cNvPr id="148" name="How Sickle Cell Trait is Inherited.…"/>
          <p:cNvSpPr txBox="1"/>
          <p:nvPr/>
        </p:nvSpPr>
        <p:spPr>
          <a:xfrm>
            <a:off x="533400" y="1066800"/>
            <a:ext cx="7772400" cy="2186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685800">
              <a:defRPr sz="1300"/>
            </a:pPr>
            <a:r>
              <a:t>How Sickle Cell Trait is Inherited.</a:t>
            </a:r>
          </a:p>
          <a:p>
            <a:pPr defTabSz="685800">
              <a:defRPr sz="1300"/>
            </a:pPr>
          </a:p>
          <a:p>
            <a:pPr defTabSz="685800">
              <a:defRPr sz="1300"/>
            </a:pPr>
            <a:r>
              <a:t>If both parents have SCT, there is a 50% (or 1 in 2) chance that any child of theirs also will have SCT, if the child inherits the sickle cell gene from one of the parents. </a:t>
            </a:r>
          </a:p>
          <a:p>
            <a:pPr defTabSz="685800">
              <a:defRPr sz="1300"/>
            </a:pPr>
          </a:p>
          <a:p>
            <a:pPr defTabSz="685800">
              <a:defRPr sz="1300"/>
            </a:pPr>
            <a:r>
              <a:t>Such children will not turn into SCD, they can pass SCT on to their children and there are know Risk Factors</a:t>
            </a:r>
          </a:p>
          <a:p>
            <a:pPr defTabSz="685800">
              <a:defRPr sz="1300"/>
            </a:pPr>
          </a:p>
          <a:p>
            <a:pPr defTabSz="685800">
              <a:defRPr sz="1300"/>
            </a:pPr>
            <a:r>
              <a:t>If both parents have SCT, there is a 25% (or 1 in 4) chance that any child of theirs will have SCD. </a:t>
            </a:r>
          </a:p>
          <a:p>
            <a:pPr defTabSz="685800">
              <a:defRPr sz="1300"/>
            </a:pPr>
          </a:p>
          <a:p>
            <a:pPr defTabSz="685800">
              <a:defRPr sz="1300"/>
            </a:pPr>
            <a:r>
              <a:t>There is the same 25% (or 1 in 4) chance that the child will not have SCD or SCT.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WHAT’Z in your Genes?"/>
          <p:cNvSpPr txBox="1"/>
          <p:nvPr>
            <p:ph type="title" idx="4294967295"/>
          </p:nvPr>
        </p:nvSpPr>
        <p:spPr>
          <a:xfrm>
            <a:off x="914400" y="307974"/>
            <a:ext cx="7391400" cy="1143002"/>
          </a:xfrm>
          <a:prstGeom prst="rect">
            <a:avLst/>
          </a:prstGeom>
        </p:spPr>
        <p:txBody>
          <a:bodyPr/>
          <a:lstStyle/>
          <a:p>
            <a:pPr algn="ctr" defTabSz="274320">
              <a:defRPr sz="1920">
                <a:solidFill>
                  <a:srgbClr val="FF0000"/>
                </a:solidFill>
              </a:defRPr>
            </a:pPr>
            <a:br/>
            <a:br/>
            <a:r>
              <a:t>¿WHAT</a:t>
            </a:r>
            <a:r>
              <a:t>’</a:t>
            </a:r>
            <a:r>
              <a:t>Z in your Genes?</a:t>
            </a:r>
            <a:br/>
            <a:br/>
            <a:r>
              <a:t>		</a:t>
            </a:r>
          </a:p>
        </p:txBody>
      </p:sp>
      <p:sp>
        <p:nvSpPr>
          <p:cNvPr id="151" name="Hemoglobin Types"/>
          <p:cNvSpPr txBox="1"/>
          <p:nvPr/>
        </p:nvSpPr>
        <p:spPr>
          <a:xfrm>
            <a:off x="1907537" y="1179512"/>
            <a:ext cx="5082863" cy="777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685800">
              <a:defRPr sz="4400">
                <a:latin typeface="Century Gothic"/>
                <a:ea typeface="Century Gothic"/>
                <a:cs typeface="Century Gothic"/>
                <a:sym typeface="Century Gothic"/>
              </a:defRPr>
            </a:lvl1pPr>
          </a:lstStyle>
          <a:p>
            <a:pPr/>
            <a:r>
              <a:t>Hemoglobin Types</a:t>
            </a:r>
          </a:p>
        </p:txBody>
      </p:sp>
      <p:pic>
        <p:nvPicPr>
          <p:cNvPr id="152" name="image.png" descr="image.png"/>
          <p:cNvPicPr>
            <a:picLocks noChangeAspect="1"/>
          </p:cNvPicPr>
          <p:nvPr/>
        </p:nvPicPr>
        <p:blipFill>
          <a:blip r:embed="rId2">
            <a:extLst/>
          </a:blip>
          <a:stretch>
            <a:fillRect/>
          </a:stretch>
        </p:blipFill>
        <p:spPr>
          <a:xfrm>
            <a:off x="682625" y="2120900"/>
            <a:ext cx="1470025" cy="1397000"/>
          </a:xfrm>
          <a:prstGeom prst="rect">
            <a:avLst/>
          </a:prstGeom>
          <a:ln w="12700">
            <a:miter lim="400000"/>
          </a:ln>
        </p:spPr>
      </p:pic>
      <p:pic>
        <p:nvPicPr>
          <p:cNvPr id="153" name="image.png" descr="image.png"/>
          <p:cNvPicPr>
            <a:picLocks noChangeAspect="1"/>
          </p:cNvPicPr>
          <p:nvPr/>
        </p:nvPicPr>
        <p:blipFill>
          <a:blip r:embed="rId3">
            <a:extLst/>
          </a:blip>
          <a:stretch>
            <a:fillRect/>
          </a:stretch>
        </p:blipFill>
        <p:spPr>
          <a:xfrm>
            <a:off x="3644900" y="2120900"/>
            <a:ext cx="1470025" cy="1397000"/>
          </a:xfrm>
          <a:prstGeom prst="rect">
            <a:avLst/>
          </a:prstGeom>
          <a:ln w="12700">
            <a:miter lim="400000"/>
          </a:ln>
        </p:spPr>
      </p:pic>
      <p:pic>
        <p:nvPicPr>
          <p:cNvPr id="154" name="image.png" descr="image.png"/>
          <p:cNvPicPr>
            <a:picLocks noChangeAspect="1"/>
          </p:cNvPicPr>
          <p:nvPr/>
        </p:nvPicPr>
        <p:blipFill>
          <a:blip r:embed="rId4">
            <a:extLst/>
          </a:blip>
          <a:stretch>
            <a:fillRect/>
          </a:stretch>
        </p:blipFill>
        <p:spPr>
          <a:xfrm>
            <a:off x="6619875" y="2120900"/>
            <a:ext cx="1470025" cy="1397000"/>
          </a:xfrm>
          <a:prstGeom prst="rect">
            <a:avLst/>
          </a:prstGeom>
          <a:ln w="12700">
            <a:miter lim="400000"/>
          </a:ln>
        </p:spPr>
      </p:pic>
      <p:sp>
        <p:nvSpPr>
          <p:cNvPr id="155" name="Normal…"/>
          <p:cNvSpPr txBox="1"/>
          <p:nvPr/>
        </p:nvSpPr>
        <p:spPr>
          <a:xfrm>
            <a:off x="695325" y="3810000"/>
            <a:ext cx="1782252" cy="624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685800">
              <a:defRPr sz="1800">
                <a:solidFill>
                  <a:srgbClr val="44546A"/>
                </a:solidFill>
              </a:defRPr>
            </a:pPr>
            <a:r>
              <a:t>Normal</a:t>
            </a:r>
          </a:p>
          <a:p>
            <a:pPr defTabSz="685800">
              <a:defRPr sz="1800">
                <a:solidFill>
                  <a:srgbClr val="44546A"/>
                </a:solidFill>
              </a:defRPr>
            </a:pPr>
            <a:r>
              <a:t>(AA hemoglobin</a:t>
            </a:r>
            <a:r>
              <a:rPr>
                <a:solidFill>
                  <a:srgbClr val="000000"/>
                </a:solidFill>
              </a:rPr>
              <a:t>)</a:t>
            </a:r>
          </a:p>
        </p:txBody>
      </p:sp>
      <p:sp>
        <p:nvSpPr>
          <p:cNvPr id="156" name="Sickle Cell Trait…"/>
          <p:cNvSpPr txBox="1"/>
          <p:nvPr/>
        </p:nvSpPr>
        <p:spPr>
          <a:xfrm>
            <a:off x="3429000" y="3741737"/>
            <a:ext cx="1939925" cy="117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685800">
              <a:defRPr sz="1800">
                <a:solidFill>
                  <a:srgbClr val="44546A"/>
                </a:solidFill>
              </a:defRPr>
            </a:pPr>
            <a:r>
              <a:t>Sickle Cell Trait </a:t>
            </a:r>
          </a:p>
          <a:p>
            <a:pPr defTabSz="685800">
              <a:defRPr sz="1800">
                <a:solidFill>
                  <a:srgbClr val="44546A"/>
                </a:solidFill>
              </a:defRPr>
            </a:pPr>
            <a:r>
              <a:t>(AS) - Adult  (A) and Sickle (S)</a:t>
            </a:r>
          </a:p>
        </p:txBody>
      </p:sp>
      <p:sp>
        <p:nvSpPr>
          <p:cNvPr id="157" name="Sickle Cell Disease (SS)"/>
          <p:cNvSpPr txBox="1"/>
          <p:nvPr/>
        </p:nvSpPr>
        <p:spPr>
          <a:xfrm>
            <a:off x="6172200" y="3625850"/>
            <a:ext cx="2519286"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1800">
                <a:solidFill>
                  <a:srgbClr val="44546A"/>
                </a:solidFill>
              </a:defRPr>
            </a:lvl1pPr>
          </a:lstStyle>
          <a:p>
            <a:pPr/>
            <a:r>
              <a:t>Sickle Cell Disease (SS) </a:t>
            </a:r>
          </a:p>
        </p:txBody>
      </p:sp>
      <p:sp>
        <p:nvSpPr>
          <p:cNvPr id="158" name="RBCs with S live about 20 days (A’s live about 100 days)…"/>
          <p:cNvSpPr txBox="1"/>
          <p:nvPr/>
        </p:nvSpPr>
        <p:spPr>
          <a:xfrm>
            <a:off x="4343400" y="4941887"/>
            <a:ext cx="4572001" cy="170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685800">
              <a:buSzPct val="100000"/>
              <a:buFont typeface="Arial"/>
              <a:buChar char="•"/>
              <a:defRPr sz="1800">
                <a:solidFill>
                  <a:srgbClr val="44546A"/>
                </a:solidFill>
              </a:defRPr>
            </a:pPr>
            <a:r>
              <a:t>RBCs with S live about 20 days (A</a:t>
            </a:r>
            <a:r>
              <a:t>’</a:t>
            </a:r>
            <a:r>
              <a:t>s live about 100 days) </a:t>
            </a:r>
          </a:p>
          <a:p>
            <a:pPr defTabSz="685800">
              <a:buSzPct val="100000"/>
              <a:buFont typeface="Arial"/>
              <a:buChar char="•"/>
              <a:defRPr sz="1800">
                <a:solidFill>
                  <a:srgbClr val="44546A"/>
                </a:solidFill>
              </a:defRPr>
            </a:pPr>
            <a:r>
              <a:t>Become sticky and inflexible. Clog blood vessels, depriving oxygen to parts of the body.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ickle Cell Trait Exertion and What to know"/>
          <p:cNvSpPr txBox="1"/>
          <p:nvPr>
            <p:ph type="title" idx="4294967295"/>
          </p:nvPr>
        </p:nvSpPr>
        <p:spPr>
          <a:xfrm>
            <a:off x="-533400" y="-152400"/>
            <a:ext cx="10210800" cy="1216025"/>
          </a:xfrm>
          <a:prstGeom prst="rect">
            <a:avLst/>
          </a:prstGeom>
        </p:spPr>
        <p:txBody>
          <a:bodyPr/>
          <a:lstStyle>
            <a:lvl1pPr algn="ctr">
              <a:defRPr sz="3200">
                <a:solidFill>
                  <a:srgbClr val="FF0000"/>
                </a:solidFill>
              </a:defRPr>
            </a:lvl1pPr>
          </a:lstStyle>
          <a:p>
            <a:pPr/>
            <a:r>
              <a:t>Sickle Cell Trait Exertion and What to know</a:t>
            </a:r>
          </a:p>
        </p:txBody>
      </p:sp>
      <p:sp>
        <p:nvSpPr>
          <p:cNvPr id="161" name="Know your Trait Status ie. SCT, Thalassemia and HbC, HbD, HbE……..…"/>
          <p:cNvSpPr txBox="1"/>
          <p:nvPr>
            <p:ph type="body" idx="4294967295"/>
          </p:nvPr>
        </p:nvSpPr>
        <p:spPr>
          <a:xfrm>
            <a:off x="19049" y="1063625"/>
            <a:ext cx="9144002" cy="5257800"/>
          </a:xfrm>
          <a:prstGeom prst="rect">
            <a:avLst/>
          </a:prstGeom>
        </p:spPr>
        <p:txBody>
          <a:bodyPr/>
          <a:lstStyle/>
          <a:p>
            <a:pPr>
              <a:lnSpc>
                <a:spcPct val="80000"/>
              </a:lnSpc>
              <a:spcBef>
                <a:spcPts val="1200"/>
              </a:spcBef>
              <a:buClr>
                <a:srgbClr val="0000FF"/>
              </a:buClr>
              <a:defRPr b="1" sz="2000">
                <a:latin typeface="Arial"/>
                <a:ea typeface="Arial"/>
                <a:cs typeface="Arial"/>
                <a:sym typeface="Arial"/>
              </a:defRPr>
            </a:pPr>
            <a:r>
              <a:t>  Know your Trait Status </a:t>
            </a:r>
            <a:r>
              <a:rPr b="0"/>
              <a:t>ie. SCT, Thalassemia and HbC, HbD, HbE</a:t>
            </a:r>
            <a:r>
              <a:rPr b="0"/>
              <a:t>……</a:t>
            </a:r>
            <a:r>
              <a:rPr b="0"/>
              <a:t>..  </a:t>
            </a:r>
          </a:p>
          <a:p>
            <a:pPr>
              <a:lnSpc>
                <a:spcPct val="80000"/>
              </a:lnSpc>
              <a:spcBef>
                <a:spcPts val="1200"/>
              </a:spcBef>
              <a:buClr>
                <a:srgbClr val="0000FF"/>
              </a:buClr>
              <a:defRPr b="1" sz="2000">
                <a:latin typeface="Arial"/>
                <a:ea typeface="Arial"/>
                <a:cs typeface="Arial"/>
                <a:sym typeface="Arial"/>
              </a:defRPr>
            </a:pPr>
            <a:r>
              <a:t>  Asthma and Cardiac Arrest </a:t>
            </a:r>
            <a:r>
              <a:rPr b="0"/>
              <a:t>ie. Breathing, and muscle tightening lack(-)   </a:t>
            </a:r>
          </a:p>
          <a:p>
            <a:pPr>
              <a:lnSpc>
                <a:spcPct val="80000"/>
              </a:lnSpc>
              <a:spcBef>
                <a:spcPts val="1200"/>
              </a:spcBef>
              <a:buSzTx/>
              <a:buNone/>
              <a:defRPr sz="2000">
                <a:latin typeface="Arial"/>
                <a:ea typeface="Arial"/>
                <a:cs typeface="Arial"/>
                <a:sym typeface="Arial"/>
              </a:defRPr>
            </a:pPr>
            <a:r>
              <a:t>    oxygen</a:t>
            </a:r>
          </a:p>
          <a:p>
            <a:pPr>
              <a:lnSpc>
                <a:spcPct val="80000"/>
              </a:lnSpc>
              <a:spcBef>
                <a:spcPts val="1200"/>
              </a:spcBef>
              <a:buClr>
                <a:srgbClr val="0000FF"/>
              </a:buClr>
              <a:defRPr b="1" sz="2000">
                <a:latin typeface="Arial"/>
                <a:ea typeface="Arial"/>
                <a:cs typeface="Arial"/>
                <a:sym typeface="Arial"/>
              </a:defRPr>
            </a:pPr>
            <a:r>
              <a:t>  Acute Illness </a:t>
            </a:r>
            <a:r>
              <a:rPr b="0"/>
              <a:t>ie. Immune System, Cold and flu leads to dehydration in body</a:t>
            </a:r>
          </a:p>
          <a:p>
            <a:pPr>
              <a:lnSpc>
                <a:spcPct val="80000"/>
              </a:lnSpc>
              <a:spcBef>
                <a:spcPts val="1200"/>
              </a:spcBef>
              <a:buClr>
                <a:srgbClr val="0000FF"/>
              </a:buClr>
              <a:defRPr b="1" sz="2000">
                <a:latin typeface="Arial"/>
                <a:ea typeface="Arial"/>
                <a:cs typeface="Arial"/>
                <a:sym typeface="Arial"/>
              </a:defRPr>
            </a:pPr>
            <a:r>
              <a:t>  Lack of Sleep </a:t>
            </a:r>
            <a:r>
              <a:rPr b="0"/>
              <a:t>ie.  Fatigue and dehydration and muscles are weak</a:t>
            </a:r>
          </a:p>
          <a:p>
            <a:pPr>
              <a:lnSpc>
                <a:spcPct val="80000"/>
              </a:lnSpc>
              <a:spcBef>
                <a:spcPts val="1200"/>
              </a:spcBef>
              <a:buClr>
                <a:srgbClr val="0000FF"/>
              </a:buClr>
              <a:defRPr b="1" sz="2000">
                <a:latin typeface="Arial"/>
                <a:ea typeface="Arial"/>
                <a:cs typeface="Arial"/>
                <a:sym typeface="Arial"/>
              </a:defRPr>
            </a:pPr>
            <a:r>
              <a:t>  Suboptimal Nutrition </a:t>
            </a:r>
            <a:r>
              <a:rPr b="0"/>
              <a:t>ie.  Proper diet and water intake. Food fuels the body</a:t>
            </a:r>
          </a:p>
          <a:p>
            <a:pPr>
              <a:lnSpc>
                <a:spcPct val="80000"/>
              </a:lnSpc>
              <a:spcBef>
                <a:spcPts val="1200"/>
              </a:spcBef>
              <a:buClr>
                <a:srgbClr val="0000FF"/>
              </a:buClr>
              <a:defRPr b="1" sz="2000">
                <a:latin typeface="Arial"/>
                <a:ea typeface="Arial"/>
                <a:cs typeface="Arial"/>
                <a:sym typeface="Arial"/>
              </a:defRPr>
            </a:pPr>
            <a:r>
              <a:t>  Medication </a:t>
            </a:r>
            <a:r>
              <a:rPr b="0"/>
              <a:t>ie. Side effects, kidney, liver and cks. Elevated state.</a:t>
            </a:r>
          </a:p>
          <a:p>
            <a:pPr>
              <a:lnSpc>
                <a:spcPct val="80000"/>
              </a:lnSpc>
              <a:spcBef>
                <a:spcPts val="1200"/>
              </a:spcBef>
              <a:buClr>
                <a:srgbClr val="0000FF"/>
              </a:buClr>
              <a:defRPr b="1" sz="2000">
                <a:latin typeface="Arial"/>
                <a:ea typeface="Arial"/>
                <a:cs typeface="Arial"/>
                <a:sym typeface="Arial"/>
              </a:defRPr>
            </a:pPr>
            <a:r>
              <a:t>  Medical Exam </a:t>
            </a:r>
            <a:r>
              <a:rPr b="0"/>
              <a:t>to confirm health status in your student athlete. Create a</a:t>
            </a:r>
          </a:p>
          <a:p>
            <a:pPr>
              <a:lnSpc>
                <a:spcPct val="80000"/>
              </a:lnSpc>
              <a:spcBef>
                <a:spcPts val="1200"/>
              </a:spcBef>
              <a:buSzTx/>
              <a:buNone/>
              <a:defRPr sz="2000">
                <a:latin typeface="Arial"/>
                <a:ea typeface="Arial"/>
                <a:cs typeface="Arial"/>
                <a:sym typeface="Arial"/>
              </a:defRPr>
            </a:pPr>
            <a:r>
              <a:t>    workout plan with balance various hydrations of water and sports drinks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SickleCellTraitforSports.jpg" descr="SickleCellTraitforSports.jpg"/>
          <p:cNvPicPr>
            <a:picLocks noChangeAspect="1"/>
          </p:cNvPicPr>
          <p:nvPr/>
        </p:nvPicPr>
        <p:blipFill>
          <a:blip r:embed="rId2">
            <a:extLst/>
          </a:blip>
          <a:stretch>
            <a:fillRect/>
          </a:stretch>
        </p:blipFill>
        <p:spPr>
          <a:xfrm>
            <a:off x="1878012" y="0"/>
            <a:ext cx="5299076" cy="6858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NCAASickleCellTraitforCoaches.jpg" descr="NCAASickleCellTraitforCoaches.jpg"/>
          <p:cNvPicPr>
            <a:picLocks noChangeAspect="1"/>
          </p:cNvPicPr>
          <p:nvPr/>
        </p:nvPicPr>
        <p:blipFill>
          <a:blip r:embed="rId2">
            <a:extLst/>
          </a:blip>
          <a:stretch>
            <a:fillRect/>
          </a:stretch>
        </p:blipFill>
        <p:spPr>
          <a:xfrm>
            <a:off x="1919287" y="0"/>
            <a:ext cx="5299076" cy="6858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Hemoglobin Electrophoresis"/>
          <p:cNvSpPr txBox="1"/>
          <p:nvPr/>
        </p:nvSpPr>
        <p:spPr>
          <a:xfrm>
            <a:off x="696912" y="698500"/>
            <a:ext cx="7694673" cy="802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4800">
                <a:solidFill>
                  <a:srgbClr val="FF0000"/>
                </a:solidFill>
              </a:defRPr>
            </a:lvl1pPr>
          </a:lstStyle>
          <a:p>
            <a:pPr/>
            <a:r>
              <a:t>Hemoglobin Electrophoresis</a:t>
            </a:r>
          </a:p>
        </p:txBody>
      </p:sp>
      <p:sp>
        <p:nvSpPr>
          <p:cNvPr id="168" name="The purpose of the prenatal hemoglobinopathy screening program is to identify couples whose children may be at high risk to have an inherited hemoglobinopathy (blood disease). The program is targeted to the ethnic groups that have an increased risk for these conditions."/>
          <p:cNvSpPr txBox="1"/>
          <p:nvPr/>
        </p:nvSpPr>
        <p:spPr>
          <a:xfrm>
            <a:off x="400050" y="3341687"/>
            <a:ext cx="8407400" cy="73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defTabSz="685800">
              <a:defRPr sz="1300"/>
            </a:pPr>
            <a:r>
              <a:t>The purpose of the prenatal hemoglobinopathy screening program is to identify couples whose children may be at high risk to have an inherited hemoglobinopathy (blood disease). The program is targeted to the ethnic groups that have an increased risk for these conditions.</a:t>
            </a:r>
            <a:r>
              <a:rPr sz="1800"/>
              <a:t>  </a:t>
            </a:r>
          </a:p>
        </p:txBody>
      </p:sp>
      <p:sp>
        <p:nvSpPr>
          <p:cNvPr id="169" name="Shocks the Blood Cells"/>
          <p:cNvSpPr txBox="1"/>
          <p:nvPr/>
        </p:nvSpPr>
        <p:spPr>
          <a:xfrm>
            <a:off x="1828800" y="1981200"/>
            <a:ext cx="6672263" cy="688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4000"/>
            </a:lvl1pPr>
          </a:lstStyle>
          <a:p>
            <a:pPr/>
            <a:r>
              <a:t>Shocks the Blood Cells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MCPE03083_0000[1]" descr="MCPE03083_0000[1]"/>
          <p:cNvPicPr>
            <a:picLocks noChangeAspect="1"/>
          </p:cNvPicPr>
          <p:nvPr/>
        </p:nvPicPr>
        <p:blipFill>
          <a:blip r:embed="rId2">
            <a:extLst/>
          </a:blip>
          <a:stretch>
            <a:fillRect/>
          </a:stretch>
        </p:blipFill>
        <p:spPr>
          <a:xfrm rot="5037916">
            <a:off x="1901031" y="-377032"/>
            <a:ext cx="1295401" cy="2963864"/>
          </a:xfrm>
          <a:prstGeom prst="rect">
            <a:avLst/>
          </a:prstGeom>
          <a:ln w="12700">
            <a:miter lim="400000"/>
          </a:ln>
        </p:spPr>
      </p:pic>
      <p:pic>
        <p:nvPicPr>
          <p:cNvPr id="172" name="MCj03074600000[1]" descr="MCj03074600000[1]"/>
          <p:cNvPicPr>
            <a:picLocks noChangeAspect="1"/>
          </p:cNvPicPr>
          <p:nvPr/>
        </p:nvPicPr>
        <p:blipFill>
          <a:blip r:embed="rId3">
            <a:extLst/>
          </a:blip>
          <a:stretch>
            <a:fillRect/>
          </a:stretch>
        </p:blipFill>
        <p:spPr>
          <a:xfrm>
            <a:off x="5105400" y="228600"/>
            <a:ext cx="2286000" cy="3733800"/>
          </a:xfrm>
          <a:prstGeom prst="rect">
            <a:avLst/>
          </a:prstGeom>
          <a:ln w="12700">
            <a:miter lim="400000"/>
          </a:ln>
        </p:spPr>
      </p:pic>
      <p:grpSp>
        <p:nvGrpSpPr>
          <p:cNvPr id="175" name="Group"/>
          <p:cNvGrpSpPr/>
          <p:nvPr/>
        </p:nvGrpSpPr>
        <p:grpSpPr>
          <a:xfrm>
            <a:off x="3737942" y="843787"/>
            <a:ext cx="311802" cy="371392"/>
            <a:chOff x="9971" y="6287"/>
            <a:chExt cx="311801" cy="371391"/>
          </a:xfrm>
        </p:grpSpPr>
        <p:sp>
          <p:nvSpPr>
            <p:cNvPr id="173" name="Oval"/>
            <p:cNvSpPr/>
            <p:nvPr/>
          </p:nvSpPr>
          <p:spPr>
            <a:xfrm rot="19666060">
              <a:off x="135394" y="178798"/>
              <a:ext cx="152401" cy="171451"/>
            </a:xfrm>
            <a:prstGeom prst="ellipse">
              <a:avLst/>
            </a:prstGeom>
            <a:solidFill>
              <a:srgbClr val="CC0000"/>
            </a:solidFill>
            <a:ln w="9525" cap="flat">
              <a:solidFill>
                <a:srgbClr val="CC0000"/>
              </a:solidFill>
              <a:prstDash val="solid"/>
              <a:round/>
            </a:ln>
            <a:effectLst/>
          </p:spPr>
          <p:txBody>
            <a:bodyPr wrap="square" lIns="45719" tIns="45719" rIns="45719" bIns="45719" numCol="1" anchor="ctr">
              <a:noAutofit/>
            </a:bodyPr>
            <a:lstStyle/>
            <a:p>
              <a:pPr defTabSz="685800">
                <a:defRPr sz="1800"/>
              </a:pPr>
            </a:p>
          </p:txBody>
        </p:sp>
        <p:sp>
          <p:nvSpPr>
            <p:cNvPr id="174" name="Triangle"/>
            <p:cNvSpPr/>
            <p:nvPr/>
          </p:nvSpPr>
          <p:spPr>
            <a:xfrm rot="19666060">
              <a:off x="59190" y="29314"/>
              <a:ext cx="152401" cy="228601"/>
            </a:xfrm>
            <a:prstGeom prst="triangle">
              <a:avLst/>
            </a:prstGeom>
            <a:solidFill>
              <a:srgbClr val="CC0000"/>
            </a:solidFill>
            <a:ln w="9525" cap="flat">
              <a:solidFill>
                <a:srgbClr val="CC0000"/>
              </a:solidFill>
              <a:prstDash val="solid"/>
              <a:round/>
            </a:ln>
            <a:effectLst/>
          </p:spPr>
          <p:txBody>
            <a:bodyPr wrap="square" lIns="45719" tIns="45719" rIns="45719" bIns="45719" numCol="1" anchor="ctr">
              <a:noAutofit/>
            </a:bodyPr>
            <a:lstStyle/>
            <a:p>
              <a:pPr defTabSz="685800">
                <a:defRPr sz="1800"/>
              </a:pPr>
            </a:p>
          </p:txBody>
        </p:sp>
      </p:grpSp>
      <p:grpSp>
        <p:nvGrpSpPr>
          <p:cNvPr id="178" name="Group"/>
          <p:cNvGrpSpPr/>
          <p:nvPr/>
        </p:nvGrpSpPr>
        <p:grpSpPr>
          <a:xfrm>
            <a:off x="4482005" y="1763297"/>
            <a:ext cx="338882" cy="359578"/>
            <a:chOff x="8949" y="7671"/>
            <a:chExt cx="338880" cy="359577"/>
          </a:xfrm>
        </p:grpSpPr>
        <p:sp>
          <p:nvSpPr>
            <p:cNvPr id="176" name="Oval"/>
            <p:cNvSpPr/>
            <p:nvPr/>
          </p:nvSpPr>
          <p:spPr>
            <a:xfrm rot="19163793">
              <a:off x="157985" y="166846"/>
              <a:ext cx="152401" cy="171451"/>
            </a:xfrm>
            <a:prstGeom prst="ellipse">
              <a:avLst/>
            </a:prstGeom>
            <a:solidFill>
              <a:srgbClr val="CC0000"/>
            </a:solidFill>
            <a:ln w="9525" cap="flat">
              <a:solidFill>
                <a:srgbClr val="CC0000"/>
              </a:solidFill>
              <a:prstDash val="solid"/>
              <a:round/>
            </a:ln>
            <a:effectLst/>
          </p:spPr>
          <p:txBody>
            <a:bodyPr wrap="square" lIns="45719" tIns="45719" rIns="45719" bIns="45719" numCol="1" anchor="ctr">
              <a:noAutofit/>
            </a:bodyPr>
            <a:lstStyle/>
            <a:p>
              <a:pPr defTabSz="685800">
                <a:defRPr sz="1800"/>
              </a:pPr>
            </a:p>
          </p:txBody>
        </p:sp>
        <p:sp>
          <p:nvSpPr>
            <p:cNvPr id="177" name="Triangle"/>
            <p:cNvSpPr/>
            <p:nvPr/>
          </p:nvSpPr>
          <p:spPr>
            <a:xfrm rot="19163793">
              <a:off x="64992" y="29744"/>
              <a:ext cx="152401" cy="228601"/>
            </a:xfrm>
            <a:prstGeom prst="triangle">
              <a:avLst/>
            </a:prstGeom>
            <a:solidFill>
              <a:srgbClr val="CC0000"/>
            </a:solidFill>
            <a:ln w="9525" cap="flat">
              <a:solidFill>
                <a:srgbClr val="CC0000"/>
              </a:solidFill>
              <a:prstDash val="solid"/>
              <a:round/>
            </a:ln>
            <a:effectLst/>
          </p:spPr>
          <p:txBody>
            <a:bodyPr wrap="square" lIns="45719" tIns="45719" rIns="45719" bIns="45719" numCol="1" anchor="ctr">
              <a:noAutofit/>
            </a:bodyPr>
            <a:lstStyle/>
            <a:p>
              <a:pPr defTabSz="685800">
                <a:defRPr sz="1800"/>
              </a:pPr>
            </a:p>
          </p:txBody>
        </p:sp>
      </p:grpSp>
      <p:grpSp>
        <p:nvGrpSpPr>
          <p:cNvPr id="181" name="Group"/>
          <p:cNvGrpSpPr/>
          <p:nvPr/>
        </p:nvGrpSpPr>
        <p:grpSpPr>
          <a:xfrm>
            <a:off x="4851650" y="2136082"/>
            <a:ext cx="358913" cy="339851"/>
            <a:chOff x="7723" y="8905"/>
            <a:chExt cx="358912" cy="339850"/>
          </a:xfrm>
        </p:grpSpPr>
        <p:sp>
          <p:nvSpPr>
            <p:cNvPr id="179" name="Oval"/>
            <p:cNvSpPr/>
            <p:nvPr/>
          </p:nvSpPr>
          <p:spPr>
            <a:xfrm rot="18656122">
              <a:off x="175748" y="149298"/>
              <a:ext cx="152401" cy="171451"/>
            </a:xfrm>
            <a:prstGeom prst="ellipse">
              <a:avLst/>
            </a:prstGeom>
            <a:solidFill>
              <a:srgbClr val="CC0000"/>
            </a:solidFill>
            <a:ln w="9525" cap="flat">
              <a:solidFill>
                <a:srgbClr val="CC0000"/>
              </a:solidFill>
              <a:prstDash val="solid"/>
              <a:round/>
            </a:ln>
            <a:effectLst/>
          </p:spPr>
          <p:txBody>
            <a:bodyPr wrap="square" lIns="45719" tIns="45719" rIns="45719" bIns="45719" numCol="1" anchor="ctr">
              <a:noAutofit/>
            </a:bodyPr>
            <a:lstStyle/>
            <a:p>
              <a:pPr defTabSz="685800">
                <a:defRPr sz="1800"/>
              </a:pPr>
            </a:p>
          </p:txBody>
        </p:sp>
        <p:sp>
          <p:nvSpPr>
            <p:cNvPr id="180" name="Triangle"/>
            <p:cNvSpPr/>
            <p:nvPr/>
          </p:nvSpPr>
          <p:spPr>
            <a:xfrm rot="18656122">
              <a:off x="67798" y="27060"/>
              <a:ext cx="152401" cy="228601"/>
            </a:xfrm>
            <a:prstGeom prst="triangle">
              <a:avLst/>
            </a:prstGeom>
            <a:solidFill>
              <a:srgbClr val="CC0000"/>
            </a:solidFill>
            <a:ln w="9525" cap="flat">
              <a:solidFill>
                <a:srgbClr val="CC0000"/>
              </a:solidFill>
              <a:prstDash val="solid"/>
              <a:round/>
            </a:ln>
            <a:effectLst/>
          </p:spPr>
          <p:txBody>
            <a:bodyPr wrap="square" lIns="45719" tIns="45719" rIns="45719" bIns="45719" numCol="1" anchor="ctr">
              <a:noAutofit/>
            </a:bodyPr>
            <a:lstStyle/>
            <a:p>
              <a:pPr defTabSz="685800">
                <a:defRPr sz="1800"/>
              </a:pPr>
            </a:p>
          </p:txBody>
        </p:sp>
      </p:grpSp>
      <p:sp>
        <p:nvSpPr>
          <p:cNvPr id="182" name="Line"/>
          <p:cNvSpPr/>
          <p:nvPr/>
        </p:nvSpPr>
        <p:spPr>
          <a:xfrm flipV="1">
            <a:off x="1989137" y="2247900"/>
            <a:ext cx="3573464" cy="1785938"/>
          </a:xfrm>
          <a:prstGeom prst="line">
            <a:avLst/>
          </a:prstGeom>
          <a:ln w="19050">
            <a:solidFill>
              <a:srgbClr val="000000"/>
            </a:solidFill>
          </a:ln>
        </p:spPr>
        <p:txBody>
          <a:bodyPr lIns="45719" rIns="45719"/>
          <a:lstStyle/>
          <a:p>
            <a:pPr/>
          </a:p>
        </p:txBody>
      </p:sp>
      <p:sp>
        <p:nvSpPr>
          <p:cNvPr id="183" name="Line"/>
          <p:cNvSpPr/>
          <p:nvPr/>
        </p:nvSpPr>
        <p:spPr>
          <a:xfrm flipV="1">
            <a:off x="3657600" y="2133599"/>
            <a:ext cx="2286000" cy="3581402"/>
          </a:xfrm>
          <a:prstGeom prst="line">
            <a:avLst/>
          </a:prstGeom>
          <a:ln w="19050">
            <a:solidFill>
              <a:srgbClr val="000000"/>
            </a:solidFill>
          </a:ln>
        </p:spPr>
        <p:txBody>
          <a:bodyPr lIns="45719" rIns="45719"/>
          <a:lstStyle/>
          <a:p>
            <a:pPr/>
          </a:p>
        </p:txBody>
      </p:sp>
      <p:grpSp>
        <p:nvGrpSpPr>
          <p:cNvPr id="186" name="Group"/>
          <p:cNvGrpSpPr/>
          <p:nvPr/>
        </p:nvGrpSpPr>
        <p:grpSpPr>
          <a:xfrm>
            <a:off x="4104291" y="1304475"/>
            <a:ext cx="332926" cy="363177"/>
            <a:chOff x="9217" y="7348"/>
            <a:chExt cx="332924" cy="363176"/>
          </a:xfrm>
        </p:grpSpPr>
        <p:sp>
          <p:nvSpPr>
            <p:cNvPr id="184" name="Oval"/>
            <p:cNvSpPr/>
            <p:nvPr/>
          </p:nvSpPr>
          <p:spPr>
            <a:xfrm rot="19286250">
              <a:off x="152921" y="170268"/>
              <a:ext cx="152401" cy="171451"/>
            </a:xfrm>
            <a:prstGeom prst="ellipse">
              <a:avLst/>
            </a:prstGeom>
            <a:solidFill>
              <a:srgbClr val="CC0000"/>
            </a:solidFill>
            <a:ln w="9525" cap="flat">
              <a:solidFill>
                <a:srgbClr val="CC0000"/>
              </a:solidFill>
              <a:prstDash val="solid"/>
              <a:round/>
            </a:ln>
            <a:effectLst/>
          </p:spPr>
          <p:txBody>
            <a:bodyPr wrap="square" lIns="45719" tIns="45719" rIns="45719" bIns="45719" numCol="1" anchor="ctr">
              <a:noAutofit/>
            </a:bodyPr>
            <a:lstStyle/>
            <a:p>
              <a:pPr defTabSz="685800">
                <a:defRPr sz="1800"/>
              </a:pPr>
            </a:p>
          </p:txBody>
        </p:sp>
        <p:sp>
          <p:nvSpPr>
            <p:cNvPr id="185" name="Triangle"/>
            <p:cNvSpPr/>
            <p:nvPr/>
          </p:nvSpPr>
          <p:spPr>
            <a:xfrm rot="19286250">
              <a:off x="63851" y="29923"/>
              <a:ext cx="152401" cy="228601"/>
            </a:xfrm>
            <a:prstGeom prst="triangle">
              <a:avLst/>
            </a:prstGeom>
            <a:solidFill>
              <a:srgbClr val="CC0000"/>
            </a:solidFill>
            <a:ln w="9525" cap="flat">
              <a:solidFill>
                <a:srgbClr val="CC0000"/>
              </a:solidFill>
              <a:prstDash val="solid"/>
              <a:round/>
            </a:ln>
            <a:effectLst/>
          </p:spPr>
          <p:txBody>
            <a:bodyPr wrap="square" lIns="45719" tIns="45719" rIns="45719" bIns="45719" numCol="1" anchor="ctr">
              <a:noAutofit/>
            </a:bodyPr>
            <a:lstStyle/>
            <a:p>
              <a:pPr defTabSz="685800">
                <a:defRPr sz="1800"/>
              </a:pPr>
            </a:p>
          </p:txBody>
        </p:sp>
      </p:grpSp>
      <p:pic>
        <p:nvPicPr>
          <p:cNvPr id="187" name="bloodcellsmade.gif" descr="bloodcellsmade.gif"/>
          <p:cNvPicPr>
            <a:picLocks noChangeAspect="1"/>
          </p:cNvPicPr>
          <p:nvPr/>
        </p:nvPicPr>
        <p:blipFill>
          <a:blip r:embed="rId4">
            <a:extLst/>
          </a:blip>
          <a:srcRect l="50000" t="71820" r="39999" b="18205"/>
          <a:stretch>
            <a:fillRect/>
          </a:stretch>
        </p:blipFill>
        <p:spPr>
          <a:xfrm>
            <a:off x="2563812" y="4033837"/>
            <a:ext cx="325439" cy="285751"/>
          </a:xfrm>
          <a:prstGeom prst="rect">
            <a:avLst/>
          </a:prstGeom>
          <a:ln w="12700">
            <a:miter lim="400000"/>
          </a:ln>
        </p:spPr>
      </p:pic>
      <p:pic>
        <p:nvPicPr>
          <p:cNvPr id="188" name="bloodcellsmade.gif" descr="bloodcellsmade.gif"/>
          <p:cNvPicPr>
            <a:picLocks noChangeAspect="1"/>
          </p:cNvPicPr>
          <p:nvPr/>
        </p:nvPicPr>
        <p:blipFill>
          <a:blip r:embed="rId4">
            <a:extLst/>
          </a:blip>
          <a:srcRect l="50000" t="71820" r="39999" b="18205"/>
          <a:stretch>
            <a:fillRect/>
          </a:stretch>
        </p:blipFill>
        <p:spPr>
          <a:xfrm>
            <a:off x="2860675" y="4303712"/>
            <a:ext cx="325438" cy="285751"/>
          </a:xfrm>
          <a:prstGeom prst="rect">
            <a:avLst/>
          </a:prstGeom>
          <a:ln w="12700">
            <a:miter lim="400000"/>
          </a:ln>
        </p:spPr>
      </p:pic>
      <p:pic>
        <p:nvPicPr>
          <p:cNvPr id="189" name="bloodcellsmade.gif" descr="bloodcellsmade.gif"/>
          <p:cNvPicPr>
            <a:picLocks noChangeAspect="1"/>
          </p:cNvPicPr>
          <p:nvPr/>
        </p:nvPicPr>
        <p:blipFill>
          <a:blip r:embed="rId4">
            <a:extLst/>
          </a:blip>
          <a:srcRect l="50000" t="71820" r="39999" b="18205"/>
          <a:stretch>
            <a:fillRect/>
          </a:stretch>
        </p:blipFill>
        <p:spPr>
          <a:xfrm>
            <a:off x="2563812" y="4959350"/>
            <a:ext cx="325439" cy="285750"/>
          </a:xfrm>
          <a:prstGeom prst="rect">
            <a:avLst/>
          </a:prstGeom>
          <a:ln w="12700">
            <a:miter lim="400000"/>
          </a:ln>
        </p:spPr>
      </p:pic>
      <p:pic>
        <p:nvPicPr>
          <p:cNvPr id="190" name="bloodcellsmade.gif" descr="bloodcellsmade.gif"/>
          <p:cNvPicPr>
            <a:picLocks noChangeAspect="1"/>
          </p:cNvPicPr>
          <p:nvPr/>
        </p:nvPicPr>
        <p:blipFill>
          <a:blip r:embed="rId4">
            <a:extLst/>
          </a:blip>
          <a:srcRect l="50000" t="71820" r="39999" b="18205"/>
          <a:stretch>
            <a:fillRect/>
          </a:stretch>
        </p:blipFill>
        <p:spPr>
          <a:xfrm>
            <a:off x="2770187" y="5227637"/>
            <a:ext cx="327026" cy="285751"/>
          </a:xfrm>
          <a:prstGeom prst="rect">
            <a:avLst/>
          </a:prstGeom>
          <a:ln w="12700">
            <a:miter lim="400000"/>
          </a:ln>
        </p:spPr>
      </p:pic>
      <p:pic>
        <p:nvPicPr>
          <p:cNvPr id="191" name="bloodcellsmade.gif" descr="bloodcellsmade.gif"/>
          <p:cNvPicPr>
            <a:picLocks noChangeAspect="1"/>
          </p:cNvPicPr>
          <p:nvPr/>
        </p:nvPicPr>
        <p:blipFill>
          <a:blip r:embed="rId4">
            <a:extLst/>
          </a:blip>
          <a:srcRect l="50000" t="71820" r="39999" b="18205"/>
          <a:stretch>
            <a:fillRect/>
          </a:stretch>
        </p:blipFill>
        <p:spPr>
          <a:xfrm>
            <a:off x="2147887" y="4891087"/>
            <a:ext cx="325439" cy="285751"/>
          </a:xfrm>
          <a:prstGeom prst="rect">
            <a:avLst/>
          </a:prstGeom>
          <a:ln w="12700">
            <a:miter lim="400000"/>
          </a:ln>
        </p:spPr>
      </p:pic>
      <p:pic>
        <p:nvPicPr>
          <p:cNvPr id="192" name="bloodcellsmade.gif" descr="bloodcellsmade.gif"/>
          <p:cNvPicPr>
            <a:picLocks noChangeAspect="1"/>
          </p:cNvPicPr>
          <p:nvPr/>
        </p:nvPicPr>
        <p:blipFill>
          <a:blip r:embed="rId4">
            <a:extLst/>
          </a:blip>
          <a:srcRect l="50000" t="71820" r="39999" b="18205"/>
          <a:stretch>
            <a:fillRect/>
          </a:stretch>
        </p:blipFill>
        <p:spPr>
          <a:xfrm>
            <a:off x="1801812" y="5495924"/>
            <a:ext cx="325439" cy="285751"/>
          </a:xfrm>
          <a:prstGeom prst="rect">
            <a:avLst/>
          </a:prstGeom>
          <a:ln w="12700">
            <a:miter lim="400000"/>
          </a:ln>
        </p:spPr>
      </p:pic>
      <p:pic>
        <p:nvPicPr>
          <p:cNvPr id="193" name="bloodcellsmade.gif" descr="bloodcellsmade.gif"/>
          <p:cNvPicPr>
            <a:picLocks noChangeAspect="1"/>
          </p:cNvPicPr>
          <p:nvPr/>
        </p:nvPicPr>
        <p:blipFill>
          <a:blip r:embed="rId4">
            <a:extLst/>
          </a:blip>
          <a:srcRect l="50000" t="71820" r="39999" b="18205"/>
          <a:stretch>
            <a:fillRect/>
          </a:stretch>
        </p:blipFill>
        <p:spPr>
          <a:xfrm>
            <a:off x="2722562" y="5564187"/>
            <a:ext cx="325439" cy="285751"/>
          </a:xfrm>
          <a:prstGeom prst="rect">
            <a:avLst/>
          </a:prstGeom>
          <a:ln w="12700">
            <a:miter lim="400000"/>
          </a:ln>
        </p:spPr>
      </p:pic>
      <p:pic>
        <p:nvPicPr>
          <p:cNvPr id="194" name="bloodcellsmade.gif" descr="bloodcellsmade.gif"/>
          <p:cNvPicPr>
            <a:picLocks noChangeAspect="1"/>
          </p:cNvPicPr>
          <p:nvPr/>
        </p:nvPicPr>
        <p:blipFill>
          <a:blip r:embed="rId4">
            <a:extLst/>
          </a:blip>
          <a:srcRect l="50000" t="71820" r="39999" b="18205"/>
          <a:stretch>
            <a:fillRect/>
          </a:stretch>
        </p:blipFill>
        <p:spPr>
          <a:xfrm>
            <a:off x="3206750" y="4303712"/>
            <a:ext cx="325438" cy="285751"/>
          </a:xfrm>
          <a:prstGeom prst="rect">
            <a:avLst/>
          </a:prstGeom>
          <a:ln w="12700">
            <a:miter lim="400000"/>
          </a:ln>
        </p:spPr>
      </p:pic>
      <p:pic>
        <p:nvPicPr>
          <p:cNvPr id="195" name="bloodcellsmade.gif" descr="bloodcellsmade.gif"/>
          <p:cNvPicPr>
            <a:picLocks noChangeAspect="1"/>
          </p:cNvPicPr>
          <p:nvPr/>
        </p:nvPicPr>
        <p:blipFill>
          <a:blip r:embed="rId4">
            <a:extLst/>
          </a:blip>
          <a:srcRect l="50000" t="71820" r="39999" b="18205"/>
          <a:stretch>
            <a:fillRect/>
          </a:stretch>
        </p:blipFill>
        <p:spPr>
          <a:xfrm>
            <a:off x="3048000" y="4756150"/>
            <a:ext cx="325438" cy="285750"/>
          </a:xfrm>
          <a:prstGeom prst="rect">
            <a:avLst/>
          </a:prstGeom>
          <a:ln w="12700">
            <a:miter lim="400000"/>
          </a:ln>
        </p:spPr>
      </p:pic>
      <p:pic>
        <p:nvPicPr>
          <p:cNvPr id="196" name="bloodcellsmade.gif" descr="bloodcellsmade.gif"/>
          <p:cNvPicPr>
            <a:picLocks noChangeAspect="1"/>
          </p:cNvPicPr>
          <p:nvPr/>
        </p:nvPicPr>
        <p:blipFill>
          <a:blip r:embed="rId4">
            <a:extLst/>
          </a:blip>
          <a:srcRect l="50000" t="71820" r="39999" b="18205"/>
          <a:stretch>
            <a:fillRect/>
          </a:stretch>
        </p:blipFill>
        <p:spPr>
          <a:xfrm>
            <a:off x="1662112" y="4840287"/>
            <a:ext cx="327026" cy="285751"/>
          </a:xfrm>
          <a:prstGeom prst="rect">
            <a:avLst/>
          </a:prstGeom>
          <a:ln w="12700">
            <a:miter lim="400000"/>
          </a:ln>
        </p:spPr>
      </p:pic>
      <p:pic>
        <p:nvPicPr>
          <p:cNvPr id="197" name="bloodcellsmade.gif" descr="bloodcellsmade.gif"/>
          <p:cNvPicPr>
            <a:picLocks noChangeAspect="1"/>
          </p:cNvPicPr>
          <p:nvPr/>
        </p:nvPicPr>
        <p:blipFill>
          <a:blip r:embed="rId4">
            <a:extLst/>
          </a:blip>
          <a:srcRect l="50000" t="71820" r="39999" b="18205"/>
          <a:stretch>
            <a:fillRect/>
          </a:stretch>
        </p:blipFill>
        <p:spPr>
          <a:xfrm>
            <a:off x="1731962" y="4487862"/>
            <a:ext cx="325439" cy="285751"/>
          </a:xfrm>
          <a:prstGeom prst="rect">
            <a:avLst/>
          </a:prstGeom>
          <a:ln w="12700">
            <a:miter lim="400000"/>
          </a:ln>
        </p:spPr>
      </p:pic>
      <p:grpSp>
        <p:nvGrpSpPr>
          <p:cNvPr id="203" name="Group"/>
          <p:cNvGrpSpPr/>
          <p:nvPr/>
        </p:nvGrpSpPr>
        <p:grpSpPr>
          <a:xfrm>
            <a:off x="2132806" y="4214841"/>
            <a:ext cx="448469" cy="431456"/>
            <a:chOff x="0" y="0"/>
            <a:chExt cx="448468" cy="431454"/>
          </a:xfrm>
        </p:grpSpPr>
        <p:sp>
          <p:nvSpPr>
            <p:cNvPr id="198" name="Shape"/>
            <p:cNvSpPr/>
            <p:nvPr/>
          </p:nvSpPr>
          <p:spPr>
            <a:xfrm>
              <a:off x="181456" y="-1"/>
              <a:ext cx="125750" cy="107858"/>
            </a:xfrm>
            <a:custGeom>
              <a:avLst/>
              <a:gdLst/>
              <a:ahLst/>
              <a:cxnLst>
                <a:cxn ang="0">
                  <a:pos x="wd2" y="hd2"/>
                </a:cxn>
                <a:cxn ang="5400000">
                  <a:pos x="wd2" y="hd2"/>
                </a:cxn>
                <a:cxn ang="10800000">
                  <a:pos x="wd2" y="hd2"/>
                </a:cxn>
                <a:cxn ang="16200000">
                  <a:pos x="wd2" y="hd2"/>
                </a:cxn>
              </a:cxnLst>
              <a:rect l="0" t="0" r="r" b="b"/>
              <a:pathLst>
                <a:path w="19631" h="20462" fill="norm" stroke="1" extrusionOk="0">
                  <a:moveTo>
                    <a:pt x="13925" y="2344"/>
                  </a:moveTo>
                  <a:cubicBezTo>
                    <a:pt x="12159" y="1824"/>
                    <a:pt x="10801" y="2344"/>
                    <a:pt x="9035" y="2734"/>
                  </a:cubicBezTo>
                  <a:cubicBezTo>
                    <a:pt x="6318" y="4556"/>
                    <a:pt x="4144" y="4426"/>
                    <a:pt x="884" y="4686"/>
                  </a:cubicBezTo>
                  <a:cubicBezTo>
                    <a:pt x="-1833" y="7289"/>
                    <a:pt x="2378" y="6768"/>
                    <a:pt x="4552" y="7419"/>
                  </a:cubicBezTo>
                  <a:cubicBezTo>
                    <a:pt x="7676" y="11843"/>
                    <a:pt x="5231" y="13404"/>
                    <a:pt x="3737" y="17568"/>
                  </a:cubicBezTo>
                  <a:cubicBezTo>
                    <a:pt x="3873" y="18479"/>
                    <a:pt x="3465" y="19650"/>
                    <a:pt x="4144" y="20301"/>
                  </a:cubicBezTo>
                  <a:cubicBezTo>
                    <a:pt x="4552" y="20691"/>
                    <a:pt x="5367" y="20301"/>
                    <a:pt x="5775" y="19910"/>
                  </a:cubicBezTo>
                  <a:cubicBezTo>
                    <a:pt x="6318" y="19260"/>
                    <a:pt x="6046" y="18219"/>
                    <a:pt x="6590" y="17568"/>
                  </a:cubicBezTo>
                  <a:cubicBezTo>
                    <a:pt x="6861" y="17178"/>
                    <a:pt x="6997" y="16787"/>
                    <a:pt x="7405" y="16397"/>
                  </a:cubicBezTo>
                  <a:cubicBezTo>
                    <a:pt x="8356" y="15486"/>
                    <a:pt x="11073" y="14836"/>
                    <a:pt x="11073" y="14836"/>
                  </a:cubicBezTo>
                  <a:cubicBezTo>
                    <a:pt x="12024" y="15096"/>
                    <a:pt x="12567" y="16397"/>
                    <a:pt x="13518" y="16397"/>
                  </a:cubicBezTo>
                  <a:cubicBezTo>
                    <a:pt x="14469" y="16397"/>
                    <a:pt x="13382" y="13925"/>
                    <a:pt x="14333" y="13664"/>
                  </a:cubicBezTo>
                  <a:cubicBezTo>
                    <a:pt x="15963" y="13144"/>
                    <a:pt x="17865" y="13404"/>
                    <a:pt x="19631" y="13274"/>
                  </a:cubicBezTo>
                  <a:cubicBezTo>
                    <a:pt x="19224" y="9891"/>
                    <a:pt x="19767" y="9110"/>
                    <a:pt x="17186" y="7419"/>
                  </a:cubicBezTo>
                  <a:cubicBezTo>
                    <a:pt x="16371" y="5207"/>
                    <a:pt x="17729" y="4036"/>
                    <a:pt x="18409" y="1954"/>
                  </a:cubicBezTo>
                  <a:cubicBezTo>
                    <a:pt x="17865" y="-909"/>
                    <a:pt x="17186" y="2"/>
                    <a:pt x="14741" y="783"/>
                  </a:cubicBezTo>
                  <a:cubicBezTo>
                    <a:pt x="13790" y="2084"/>
                    <a:pt x="13925" y="1433"/>
                    <a:pt x="13925" y="2344"/>
                  </a:cubicBezTo>
                  <a:close/>
                </a:path>
              </a:pathLst>
            </a:custGeom>
            <a:gradFill flip="none" rotWithShape="1">
              <a:gsLst>
                <a:gs pos="0">
                  <a:srgbClr val="FFCC99">
                    <a:alpha val="99000"/>
                  </a:srgbClr>
                </a:gs>
                <a:gs pos="100000">
                  <a:srgbClr val="C39C75"/>
                </a:gs>
              </a:gsLst>
              <a:path path="circle">
                <a:fillToRect l="37721" t="-19636" r="62278" b="119636"/>
              </a:path>
            </a:gradFill>
            <a:ln w="3175" cap="flat">
              <a:solidFill>
                <a:srgbClr val="9933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sp>
          <p:nvSpPr>
            <p:cNvPr id="199" name="Shape"/>
            <p:cNvSpPr/>
            <p:nvPr/>
          </p:nvSpPr>
          <p:spPr>
            <a:xfrm>
              <a:off x="15081" y="102364"/>
              <a:ext cx="143091" cy="102134"/>
            </a:xfrm>
            <a:custGeom>
              <a:avLst/>
              <a:gdLst/>
              <a:ahLst/>
              <a:cxnLst>
                <a:cxn ang="0">
                  <a:pos x="wd2" y="hd2"/>
                </a:cxn>
                <a:cxn ang="5400000">
                  <a:pos x="wd2" y="hd2"/>
                </a:cxn>
                <a:cxn ang="10800000">
                  <a:pos x="wd2" y="hd2"/>
                </a:cxn>
                <a:cxn ang="16200000">
                  <a:pos x="wd2" y="hd2"/>
                </a:cxn>
              </a:cxnLst>
              <a:rect l="0" t="0" r="r" b="b"/>
              <a:pathLst>
                <a:path w="21098" h="21026" fill="norm" stroke="1" extrusionOk="0">
                  <a:moveTo>
                    <a:pt x="14768" y="15511"/>
                  </a:moveTo>
                  <a:cubicBezTo>
                    <a:pt x="16175" y="14477"/>
                    <a:pt x="17782" y="13557"/>
                    <a:pt x="19289" y="12753"/>
                  </a:cubicBezTo>
                  <a:cubicBezTo>
                    <a:pt x="19892" y="12409"/>
                    <a:pt x="21098" y="12064"/>
                    <a:pt x="21098" y="12064"/>
                  </a:cubicBezTo>
                  <a:cubicBezTo>
                    <a:pt x="20897" y="8387"/>
                    <a:pt x="21600" y="7238"/>
                    <a:pt x="19289" y="5515"/>
                  </a:cubicBezTo>
                  <a:cubicBezTo>
                    <a:pt x="18285" y="5860"/>
                    <a:pt x="17581" y="6549"/>
                    <a:pt x="16577" y="6894"/>
                  </a:cubicBezTo>
                  <a:cubicBezTo>
                    <a:pt x="12960" y="6434"/>
                    <a:pt x="14065" y="6779"/>
                    <a:pt x="12056" y="4481"/>
                  </a:cubicBezTo>
                  <a:cubicBezTo>
                    <a:pt x="11654" y="2987"/>
                    <a:pt x="10549" y="1494"/>
                    <a:pt x="9343" y="689"/>
                  </a:cubicBezTo>
                  <a:cubicBezTo>
                    <a:pt x="8740" y="345"/>
                    <a:pt x="7535" y="0"/>
                    <a:pt x="7535" y="0"/>
                  </a:cubicBezTo>
                  <a:cubicBezTo>
                    <a:pt x="4420" y="689"/>
                    <a:pt x="5526" y="2757"/>
                    <a:pt x="6329" y="5515"/>
                  </a:cubicBezTo>
                  <a:cubicBezTo>
                    <a:pt x="6028" y="7353"/>
                    <a:pt x="5023" y="8617"/>
                    <a:pt x="3617" y="9651"/>
                  </a:cubicBezTo>
                  <a:cubicBezTo>
                    <a:pt x="2311" y="11949"/>
                    <a:pt x="3416" y="12638"/>
                    <a:pt x="2411" y="15511"/>
                  </a:cubicBezTo>
                  <a:cubicBezTo>
                    <a:pt x="1909" y="16774"/>
                    <a:pt x="703" y="17464"/>
                    <a:pt x="0" y="18613"/>
                  </a:cubicBezTo>
                  <a:cubicBezTo>
                    <a:pt x="603" y="21600"/>
                    <a:pt x="3516" y="19877"/>
                    <a:pt x="5124" y="18613"/>
                  </a:cubicBezTo>
                  <a:cubicBezTo>
                    <a:pt x="9544" y="19302"/>
                    <a:pt x="7033" y="19072"/>
                    <a:pt x="9645" y="21026"/>
                  </a:cubicBezTo>
                  <a:cubicBezTo>
                    <a:pt x="12558" y="20336"/>
                    <a:pt x="13663" y="18613"/>
                    <a:pt x="14768" y="15511"/>
                  </a:cubicBezTo>
                  <a:close/>
                </a:path>
              </a:pathLst>
            </a:custGeom>
            <a:gradFill flip="none" rotWithShape="1">
              <a:gsLst>
                <a:gs pos="0">
                  <a:srgbClr val="FFCC99"/>
                </a:gs>
                <a:gs pos="100000">
                  <a:srgbClr val="A98765"/>
                </a:gs>
              </a:gsLst>
              <a:lin ang="16200000" scaled="0"/>
            </a:gradFill>
            <a:ln w="3175" cap="flat">
              <a:solidFill>
                <a:srgbClr val="9933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sp>
          <p:nvSpPr>
            <p:cNvPr id="200" name="Shape"/>
            <p:cNvSpPr/>
            <p:nvPr/>
          </p:nvSpPr>
          <p:spPr>
            <a:xfrm>
              <a:off x="213378" y="210766"/>
              <a:ext cx="94698" cy="213068"/>
            </a:xfrm>
            <a:custGeom>
              <a:avLst/>
              <a:gdLst/>
              <a:ahLst/>
              <a:cxnLst>
                <a:cxn ang="0">
                  <a:pos x="wd2" y="hd2"/>
                </a:cxn>
                <a:cxn ang="5400000">
                  <a:pos x="wd2" y="hd2"/>
                </a:cxn>
                <a:cxn ang="10800000">
                  <a:pos x="wd2" y="hd2"/>
                </a:cxn>
                <a:cxn ang="16200000">
                  <a:pos x="wd2" y="hd2"/>
                </a:cxn>
              </a:cxnLst>
              <a:rect l="0" t="0" r="r" b="b"/>
              <a:pathLst>
                <a:path w="20944" h="21474" fill="norm" stroke="1" extrusionOk="0">
                  <a:moveTo>
                    <a:pt x="6064" y="6027"/>
                  </a:moveTo>
                  <a:cubicBezTo>
                    <a:pt x="6944" y="5588"/>
                    <a:pt x="7104" y="4960"/>
                    <a:pt x="7984" y="4521"/>
                  </a:cubicBezTo>
                  <a:cubicBezTo>
                    <a:pt x="8544" y="3830"/>
                    <a:pt x="8464" y="3139"/>
                    <a:pt x="8944" y="2448"/>
                  </a:cubicBezTo>
                  <a:cubicBezTo>
                    <a:pt x="9504" y="1507"/>
                    <a:pt x="10624" y="879"/>
                    <a:pt x="11344" y="0"/>
                  </a:cubicBezTo>
                  <a:cubicBezTo>
                    <a:pt x="14384" y="565"/>
                    <a:pt x="12064" y="-126"/>
                    <a:pt x="12064" y="5086"/>
                  </a:cubicBezTo>
                  <a:cubicBezTo>
                    <a:pt x="12064" y="7158"/>
                    <a:pt x="12864" y="7660"/>
                    <a:pt x="15184" y="8100"/>
                  </a:cubicBezTo>
                  <a:cubicBezTo>
                    <a:pt x="16064" y="8602"/>
                    <a:pt x="16784" y="8602"/>
                    <a:pt x="17584" y="9230"/>
                  </a:cubicBezTo>
                  <a:cubicBezTo>
                    <a:pt x="17664" y="10297"/>
                    <a:pt x="17424" y="11427"/>
                    <a:pt x="17824" y="12432"/>
                  </a:cubicBezTo>
                  <a:cubicBezTo>
                    <a:pt x="18064" y="12934"/>
                    <a:pt x="19504" y="13562"/>
                    <a:pt x="19984" y="14127"/>
                  </a:cubicBezTo>
                  <a:cubicBezTo>
                    <a:pt x="20304" y="14504"/>
                    <a:pt x="20944" y="15258"/>
                    <a:pt x="20944" y="15258"/>
                  </a:cubicBezTo>
                  <a:cubicBezTo>
                    <a:pt x="20624" y="17267"/>
                    <a:pt x="20464" y="16953"/>
                    <a:pt x="18304" y="16388"/>
                  </a:cubicBezTo>
                  <a:cubicBezTo>
                    <a:pt x="17904" y="16451"/>
                    <a:pt x="15904" y="16325"/>
                    <a:pt x="15424" y="16953"/>
                  </a:cubicBezTo>
                  <a:cubicBezTo>
                    <a:pt x="15184" y="17267"/>
                    <a:pt x="14944" y="18083"/>
                    <a:pt x="14944" y="18083"/>
                  </a:cubicBezTo>
                  <a:cubicBezTo>
                    <a:pt x="14704" y="19276"/>
                    <a:pt x="14624" y="20469"/>
                    <a:pt x="13744" y="21474"/>
                  </a:cubicBezTo>
                  <a:cubicBezTo>
                    <a:pt x="12704" y="21223"/>
                    <a:pt x="12864" y="20658"/>
                    <a:pt x="12304" y="19967"/>
                  </a:cubicBezTo>
                  <a:cubicBezTo>
                    <a:pt x="12064" y="19214"/>
                    <a:pt x="10624" y="18083"/>
                    <a:pt x="10624" y="18083"/>
                  </a:cubicBezTo>
                  <a:cubicBezTo>
                    <a:pt x="9184" y="18272"/>
                    <a:pt x="8784" y="18523"/>
                    <a:pt x="7504" y="18837"/>
                  </a:cubicBezTo>
                  <a:cubicBezTo>
                    <a:pt x="5504" y="18711"/>
                    <a:pt x="5264" y="18900"/>
                    <a:pt x="3904" y="18272"/>
                  </a:cubicBezTo>
                  <a:cubicBezTo>
                    <a:pt x="3104" y="17895"/>
                    <a:pt x="1984" y="16576"/>
                    <a:pt x="1984" y="16576"/>
                  </a:cubicBezTo>
                  <a:cubicBezTo>
                    <a:pt x="2304" y="15509"/>
                    <a:pt x="3424" y="14881"/>
                    <a:pt x="3904" y="13751"/>
                  </a:cubicBezTo>
                  <a:cubicBezTo>
                    <a:pt x="3504" y="11993"/>
                    <a:pt x="3664" y="10800"/>
                    <a:pt x="1744" y="9795"/>
                  </a:cubicBezTo>
                  <a:cubicBezTo>
                    <a:pt x="1424" y="9041"/>
                    <a:pt x="704" y="8539"/>
                    <a:pt x="64" y="7911"/>
                  </a:cubicBezTo>
                  <a:cubicBezTo>
                    <a:pt x="-656" y="6216"/>
                    <a:pt x="4944" y="6467"/>
                    <a:pt x="5824" y="6404"/>
                  </a:cubicBezTo>
                  <a:cubicBezTo>
                    <a:pt x="6064" y="5776"/>
                    <a:pt x="6064" y="5651"/>
                    <a:pt x="6064" y="6027"/>
                  </a:cubicBezTo>
                  <a:close/>
                </a:path>
              </a:pathLst>
            </a:custGeom>
            <a:gradFill flip="none" rotWithShape="1">
              <a:gsLst>
                <a:gs pos="0">
                  <a:srgbClr val="A98765"/>
                </a:gs>
                <a:gs pos="100000">
                  <a:srgbClr val="FFCC99"/>
                </a:gs>
              </a:gsLst>
              <a:lin ang="16200000" scaled="0"/>
            </a:gradFill>
            <a:ln w="3175" cap="flat">
              <a:solidFill>
                <a:srgbClr val="9933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sp>
          <p:nvSpPr>
            <p:cNvPr id="201" name="Shape"/>
            <p:cNvSpPr/>
            <p:nvPr/>
          </p:nvSpPr>
          <p:spPr>
            <a:xfrm>
              <a:off x="314648" y="102364"/>
              <a:ext cx="133821" cy="174130"/>
            </a:xfrm>
            <a:custGeom>
              <a:avLst/>
              <a:gdLst/>
              <a:ahLst/>
              <a:cxnLst>
                <a:cxn ang="0">
                  <a:pos x="wd2" y="hd2"/>
                </a:cxn>
                <a:cxn ang="5400000">
                  <a:pos x="wd2" y="hd2"/>
                </a:cxn>
                <a:cxn ang="10800000">
                  <a:pos x="wd2" y="hd2"/>
                </a:cxn>
                <a:cxn ang="16200000">
                  <a:pos x="wd2" y="hd2"/>
                </a:cxn>
              </a:cxnLst>
              <a:rect l="0" t="0" r="r" b="b"/>
              <a:pathLst>
                <a:path w="20589" h="21600" fill="norm" stroke="1" extrusionOk="0">
                  <a:moveTo>
                    <a:pt x="17709" y="5863"/>
                  </a:moveTo>
                  <a:cubicBezTo>
                    <a:pt x="17421" y="5760"/>
                    <a:pt x="17133" y="5554"/>
                    <a:pt x="16845" y="5554"/>
                  </a:cubicBezTo>
                  <a:cubicBezTo>
                    <a:pt x="15405" y="5554"/>
                    <a:pt x="13869" y="6274"/>
                    <a:pt x="12525" y="5863"/>
                  </a:cubicBezTo>
                  <a:cubicBezTo>
                    <a:pt x="11949" y="5657"/>
                    <a:pt x="12141" y="4629"/>
                    <a:pt x="11949" y="4011"/>
                  </a:cubicBezTo>
                  <a:cubicBezTo>
                    <a:pt x="11469" y="2469"/>
                    <a:pt x="11085" y="514"/>
                    <a:pt x="9645" y="0"/>
                  </a:cubicBezTo>
                  <a:cubicBezTo>
                    <a:pt x="9357" y="206"/>
                    <a:pt x="8973" y="309"/>
                    <a:pt x="8781" y="617"/>
                  </a:cubicBezTo>
                  <a:cubicBezTo>
                    <a:pt x="8397" y="1337"/>
                    <a:pt x="8205" y="3086"/>
                    <a:pt x="8205" y="3086"/>
                  </a:cubicBezTo>
                  <a:cubicBezTo>
                    <a:pt x="8109" y="4320"/>
                    <a:pt x="8397" y="5657"/>
                    <a:pt x="7917" y="6789"/>
                  </a:cubicBezTo>
                  <a:cubicBezTo>
                    <a:pt x="7629" y="7509"/>
                    <a:pt x="6189" y="8023"/>
                    <a:pt x="6189" y="8023"/>
                  </a:cubicBezTo>
                  <a:cubicBezTo>
                    <a:pt x="5229" y="9566"/>
                    <a:pt x="3885" y="8846"/>
                    <a:pt x="2445" y="9874"/>
                  </a:cubicBezTo>
                  <a:cubicBezTo>
                    <a:pt x="1773" y="10903"/>
                    <a:pt x="1005" y="11417"/>
                    <a:pt x="141" y="12343"/>
                  </a:cubicBezTo>
                  <a:cubicBezTo>
                    <a:pt x="-1011" y="16149"/>
                    <a:pt x="5229" y="11623"/>
                    <a:pt x="7053" y="14503"/>
                  </a:cubicBezTo>
                  <a:cubicBezTo>
                    <a:pt x="7821" y="17897"/>
                    <a:pt x="12237" y="18000"/>
                    <a:pt x="14829" y="18206"/>
                  </a:cubicBezTo>
                  <a:cubicBezTo>
                    <a:pt x="15117" y="20057"/>
                    <a:pt x="14925" y="20983"/>
                    <a:pt x="16557" y="21600"/>
                  </a:cubicBezTo>
                  <a:cubicBezTo>
                    <a:pt x="19725" y="20777"/>
                    <a:pt x="14637" y="13989"/>
                    <a:pt x="19149" y="12343"/>
                  </a:cubicBezTo>
                  <a:cubicBezTo>
                    <a:pt x="20109" y="10903"/>
                    <a:pt x="19629" y="11726"/>
                    <a:pt x="20301" y="9566"/>
                  </a:cubicBezTo>
                  <a:cubicBezTo>
                    <a:pt x="20397" y="9257"/>
                    <a:pt x="20589" y="8640"/>
                    <a:pt x="20589" y="8640"/>
                  </a:cubicBezTo>
                  <a:cubicBezTo>
                    <a:pt x="20205" y="7406"/>
                    <a:pt x="19725" y="7200"/>
                    <a:pt x="18573" y="6789"/>
                  </a:cubicBezTo>
                  <a:cubicBezTo>
                    <a:pt x="18285" y="6480"/>
                    <a:pt x="17709" y="5863"/>
                    <a:pt x="17709" y="5863"/>
                  </a:cubicBezTo>
                  <a:close/>
                </a:path>
              </a:pathLst>
            </a:custGeom>
            <a:gradFill flip="none" rotWithShape="1">
              <a:gsLst>
                <a:gs pos="0">
                  <a:srgbClr val="A98765"/>
                </a:gs>
                <a:gs pos="50000">
                  <a:srgbClr val="FFCC99"/>
                </a:gs>
                <a:gs pos="100000">
                  <a:srgbClr val="A98765"/>
                </a:gs>
              </a:gsLst>
              <a:lin ang="16200000" scaled="0"/>
            </a:gradFill>
            <a:ln w="3175" cap="flat">
              <a:solidFill>
                <a:srgbClr val="9933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sp>
          <p:nvSpPr>
            <p:cNvPr id="202" name="Shape"/>
            <p:cNvSpPr/>
            <p:nvPr/>
          </p:nvSpPr>
          <p:spPr>
            <a:xfrm rot="4461465">
              <a:off x="-26585" y="278937"/>
              <a:ext cx="194782" cy="92522"/>
            </a:xfrm>
            <a:custGeom>
              <a:avLst/>
              <a:gdLst/>
              <a:ahLst/>
              <a:cxnLst>
                <a:cxn ang="0">
                  <a:pos x="wd2" y="hd2"/>
                </a:cxn>
                <a:cxn ang="5400000">
                  <a:pos x="wd2" y="hd2"/>
                </a:cxn>
                <a:cxn ang="10800000">
                  <a:pos x="wd2" y="hd2"/>
                </a:cxn>
                <a:cxn ang="16200000">
                  <a:pos x="wd2" y="hd2"/>
                </a:cxn>
              </a:cxnLst>
              <a:rect l="0" t="0" r="r" b="b"/>
              <a:pathLst>
                <a:path w="19631" h="20462" fill="norm" stroke="1" extrusionOk="0">
                  <a:moveTo>
                    <a:pt x="13925" y="2344"/>
                  </a:moveTo>
                  <a:cubicBezTo>
                    <a:pt x="12159" y="1824"/>
                    <a:pt x="10801" y="2344"/>
                    <a:pt x="9035" y="2734"/>
                  </a:cubicBezTo>
                  <a:cubicBezTo>
                    <a:pt x="6318" y="4556"/>
                    <a:pt x="4144" y="4426"/>
                    <a:pt x="884" y="4686"/>
                  </a:cubicBezTo>
                  <a:cubicBezTo>
                    <a:pt x="-1833" y="7289"/>
                    <a:pt x="2378" y="6768"/>
                    <a:pt x="4552" y="7419"/>
                  </a:cubicBezTo>
                  <a:cubicBezTo>
                    <a:pt x="7676" y="11843"/>
                    <a:pt x="5231" y="13404"/>
                    <a:pt x="3737" y="17568"/>
                  </a:cubicBezTo>
                  <a:cubicBezTo>
                    <a:pt x="3873" y="18479"/>
                    <a:pt x="3465" y="19650"/>
                    <a:pt x="4144" y="20301"/>
                  </a:cubicBezTo>
                  <a:cubicBezTo>
                    <a:pt x="4552" y="20691"/>
                    <a:pt x="5367" y="20301"/>
                    <a:pt x="5775" y="19910"/>
                  </a:cubicBezTo>
                  <a:cubicBezTo>
                    <a:pt x="6318" y="19260"/>
                    <a:pt x="6046" y="18219"/>
                    <a:pt x="6590" y="17568"/>
                  </a:cubicBezTo>
                  <a:cubicBezTo>
                    <a:pt x="6861" y="17178"/>
                    <a:pt x="6997" y="16787"/>
                    <a:pt x="7405" y="16397"/>
                  </a:cubicBezTo>
                  <a:cubicBezTo>
                    <a:pt x="8356" y="15486"/>
                    <a:pt x="11073" y="14836"/>
                    <a:pt x="11073" y="14836"/>
                  </a:cubicBezTo>
                  <a:cubicBezTo>
                    <a:pt x="12024" y="15096"/>
                    <a:pt x="12567" y="16397"/>
                    <a:pt x="13518" y="16397"/>
                  </a:cubicBezTo>
                  <a:cubicBezTo>
                    <a:pt x="14469" y="16397"/>
                    <a:pt x="13382" y="13925"/>
                    <a:pt x="14333" y="13664"/>
                  </a:cubicBezTo>
                  <a:cubicBezTo>
                    <a:pt x="15963" y="13144"/>
                    <a:pt x="17865" y="13404"/>
                    <a:pt x="19631" y="13274"/>
                  </a:cubicBezTo>
                  <a:cubicBezTo>
                    <a:pt x="19224" y="9891"/>
                    <a:pt x="19767" y="9110"/>
                    <a:pt x="17186" y="7419"/>
                  </a:cubicBezTo>
                  <a:cubicBezTo>
                    <a:pt x="16371" y="5207"/>
                    <a:pt x="17729" y="4036"/>
                    <a:pt x="18409" y="1954"/>
                  </a:cubicBezTo>
                  <a:cubicBezTo>
                    <a:pt x="17865" y="-909"/>
                    <a:pt x="17186" y="2"/>
                    <a:pt x="14741" y="783"/>
                  </a:cubicBezTo>
                  <a:cubicBezTo>
                    <a:pt x="13790" y="2084"/>
                    <a:pt x="13925" y="1433"/>
                    <a:pt x="13925" y="2344"/>
                  </a:cubicBezTo>
                  <a:close/>
                </a:path>
              </a:pathLst>
            </a:custGeom>
            <a:gradFill flip="none" rotWithShape="1">
              <a:gsLst>
                <a:gs pos="0">
                  <a:srgbClr val="FFCC99">
                    <a:alpha val="99000"/>
                  </a:srgbClr>
                </a:gs>
                <a:gs pos="100000">
                  <a:srgbClr val="C39C75"/>
                </a:gs>
              </a:gsLst>
              <a:path path="circle">
                <a:fillToRect l="37721" t="-19636" r="62278" b="119636"/>
              </a:path>
            </a:gradFill>
            <a:ln w="3175" cap="flat">
              <a:solidFill>
                <a:srgbClr val="993300"/>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grpSp>
      <p:sp>
        <p:nvSpPr>
          <p:cNvPr id="204" name="Shape"/>
          <p:cNvSpPr/>
          <p:nvPr/>
        </p:nvSpPr>
        <p:spPr>
          <a:xfrm>
            <a:off x="2451840" y="5316518"/>
            <a:ext cx="126969" cy="106777"/>
          </a:xfrm>
          <a:custGeom>
            <a:avLst/>
            <a:gdLst/>
            <a:ahLst/>
            <a:cxnLst>
              <a:cxn ang="0">
                <a:pos x="wd2" y="hd2"/>
              </a:cxn>
              <a:cxn ang="5400000">
                <a:pos x="wd2" y="hd2"/>
              </a:cxn>
              <a:cxn ang="10800000">
                <a:pos x="wd2" y="hd2"/>
              </a:cxn>
              <a:cxn ang="16200000">
                <a:pos x="wd2" y="hd2"/>
              </a:cxn>
            </a:cxnLst>
            <a:rect l="0" t="0" r="r" b="b"/>
            <a:pathLst>
              <a:path w="19631" h="20462" fill="norm" stroke="1" extrusionOk="0">
                <a:moveTo>
                  <a:pt x="13925" y="2344"/>
                </a:moveTo>
                <a:cubicBezTo>
                  <a:pt x="12159" y="1824"/>
                  <a:pt x="10801" y="2344"/>
                  <a:pt x="9035" y="2734"/>
                </a:cubicBezTo>
                <a:cubicBezTo>
                  <a:pt x="6318" y="4556"/>
                  <a:pt x="4144" y="4426"/>
                  <a:pt x="884" y="4686"/>
                </a:cubicBezTo>
                <a:cubicBezTo>
                  <a:pt x="-1833" y="7289"/>
                  <a:pt x="2378" y="6768"/>
                  <a:pt x="4552" y="7419"/>
                </a:cubicBezTo>
                <a:cubicBezTo>
                  <a:pt x="7676" y="11843"/>
                  <a:pt x="5231" y="13404"/>
                  <a:pt x="3737" y="17568"/>
                </a:cubicBezTo>
                <a:cubicBezTo>
                  <a:pt x="3873" y="18479"/>
                  <a:pt x="3465" y="19650"/>
                  <a:pt x="4144" y="20301"/>
                </a:cubicBezTo>
                <a:cubicBezTo>
                  <a:pt x="4552" y="20691"/>
                  <a:pt x="5367" y="20301"/>
                  <a:pt x="5775" y="19910"/>
                </a:cubicBezTo>
                <a:cubicBezTo>
                  <a:pt x="6318" y="19260"/>
                  <a:pt x="6046" y="18219"/>
                  <a:pt x="6590" y="17568"/>
                </a:cubicBezTo>
                <a:cubicBezTo>
                  <a:pt x="6861" y="17178"/>
                  <a:pt x="6997" y="16787"/>
                  <a:pt x="7405" y="16397"/>
                </a:cubicBezTo>
                <a:cubicBezTo>
                  <a:pt x="8356" y="15486"/>
                  <a:pt x="11073" y="14836"/>
                  <a:pt x="11073" y="14836"/>
                </a:cubicBezTo>
                <a:cubicBezTo>
                  <a:pt x="12024" y="15096"/>
                  <a:pt x="12567" y="16397"/>
                  <a:pt x="13518" y="16397"/>
                </a:cubicBezTo>
                <a:cubicBezTo>
                  <a:pt x="14469" y="16397"/>
                  <a:pt x="13382" y="13925"/>
                  <a:pt x="14333" y="13664"/>
                </a:cubicBezTo>
                <a:cubicBezTo>
                  <a:pt x="15963" y="13144"/>
                  <a:pt x="17865" y="13404"/>
                  <a:pt x="19631" y="13274"/>
                </a:cubicBezTo>
                <a:cubicBezTo>
                  <a:pt x="19224" y="9891"/>
                  <a:pt x="19767" y="9110"/>
                  <a:pt x="17186" y="7419"/>
                </a:cubicBezTo>
                <a:cubicBezTo>
                  <a:pt x="16371" y="5207"/>
                  <a:pt x="17729" y="4036"/>
                  <a:pt x="18409" y="1954"/>
                </a:cubicBezTo>
                <a:cubicBezTo>
                  <a:pt x="17865" y="-909"/>
                  <a:pt x="17186" y="2"/>
                  <a:pt x="14741" y="783"/>
                </a:cubicBezTo>
                <a:cubicBezTo>
                  <a:pt x="13790" y="2084"/>
                  <a:pt x="13925" y="1433"/>
                  <a:pt x="13925" y="2344"/>
                </a:cubicBezTo>
                <a:close/>
              </a:path>
            </a:pathLst>
          </a:custGeom>
          <a:gradFill>
            <a:gsLst>
              <a:gs pos="0">
                <a:srgbClr val="FFCC99">
                  <a:alpha val="99000"/>
                </a:srgbClr>
              </a:gs>
              <a:gs pos="100000">
                <a:srgbClr val="C39C75"/>
              </a:gs>
            </a:gsLst>
            <a:path path="circle">
              <a:fillToRect l="37721" t="-19636" r="62278" b="119636"/>
            </a:path>
          </a:gradFill>
          <a:ln w="3175">
            <a:solidFill>
              <a:srgbClr val="993300"/>
            </a:solidFill>
          </a:ln>
        </p:spPr>
        <p:txBody>
          <a:bodyPr lIns="45719" rIns="45719"/>
          <a:lstStyle/>
          <a:p>
            <a:pPr>
              <a:defRPr>
                <a:latin typeface="Arial"/>
                <a:ea typeface="Arial"/>
                <a:cs typeface="Arial"/>
                <a:sym typeface="Arial"/>
              </a:defRPr>
            </a:pPr>
          </a:p>
        </p:txBody>
      </p:sp>
      <p:sp>
        <p:nvSpPr>
          <p:cNvPr id="205" name="Shape"/>
          <p:cNvSpPr/>
          <p:nvPr/>
        </p:nvSpPr>
        <p:spPr>
          <a:xfrm>
            <a:off x="2286000" y="5446712"/>
            <a:ext cx="144205" cy="100444"/>
          </a:xfrm>
          <a:custGeom>
            <a:avLst/>
            <a:gdLst/>
            <a:ahLst/>
            <a:cxnLst>
              <a:cxn ang="0">
                <a:pos x="wd2" y="hd2"/>
              </a:cxn>
              <a:cxn ang="5400000">
                <a:pos x="wd2" y="hd2"/>
              </a:cxn>
              <a:cxn ang="10800000">
                <a:pos x="wd2" y="hd2"/>
              </a:cxn>
              <a:cxn ang="16200000">
                <a:pos x="wd2" y="hd2"/>
              </a:cxn>
            </a:cxnLst>
            <a:rect l="0" t="0" r="r" b="b"/>
            <a:pathLst>
              <a:path w="21098" h="21026" fill="norm" stroke="1" extrusionOk="0">
                <a:moveTo>
                  <a:pt x="14768" y="15511"/>
                </a:moveTo>
                <a:cubicBezTo>
                  <a:pt x="16175" y="14477"/>
                  <a:pt x="17782" y="13557"/>
                  <a:pt x="19289" y="12753"/>
                </a:cubicBezTo>
                <a:cubicBezTo>
                  <a:pt x="19892" y="12409"/>
                  <a:pt x="21098" y="12064"/>
                  <a:pt x="21098" y="12064"/>
                </a:cubicBezTo>
                <a:cubicBezTo>
                  <a:pt x="20897" y="8387"/>
                  <a:pt x="21600" y="7238"/>
                  <a:pt x="19289" y="5515"/>
                </a:cubicBezTo>
                <a:cubicBezTo>
                  <a:pt x="18285" y="5860"/>
                  <a:pt x="17581" y="6549"/>
                  <a:pt x="16577" y="6894"/>
                </a:cubicBezTo>
                <a:cubicBezTo>
                  <a:pt x="12960" y="6434"/>
                  <a:pt x="14065" y="6779"/>
                  <a:pt x="12056" y="4481"/>
                </a:cubicBezTo>
                <a:cubicBezTo>
                  <a:pt x="11654" y="2987"/>
                  <a:pt x="10549" y="1494"/>
                  <a:pt x="9343" y="689"/>
                </a:cubicBezTo>
                <a:cubicBezTo>
                  <a:pt x="8740" y="345"/>
                  <a:pt x="7535" y="0"/>
                  <a:pt x="7535" y="0"/>
                </a:cubicBezTo>
                <a:cubicBezTo>
                  <a:pt x="4420" y="689"/>
                  <a:pt x="5526" y="2757"/>
                  <a:pt x="6329" y="5515"/>
                </a:cubicBezTo>
                <a:cubicBezTo>
                  <a:pt x="6028" y="7353"/>
                  <a:pt x="5023" y="8617"/>
                  <a:pt x="3617" y="9651"/>
                </a:cubicBezTo>
                <a:cubicBezTo>
                  <a:pt x="2311" y="11949"/>
                  <a:pt x="3416" y="12638"/>
                  <a:pt x="2411" y="15511"/>
                </a:cubicBezTo>
                <a:cubicBezTo>
                  <a:pt x="1909" y="16774"/>
                  <a:pt x="703" y="17464"/>
                  <a:pt x="0" y="18613"/>
                </a:cubicBezTo>
                <a:cubicBezTo>
                  <a:pt x="603" y="21600"/>
                  <a:pt x="3516" y="19877"/>
                  <a:pt x="5124" y="18613"/>
                </a:cubicBezTo>
                <a:cubicBezTo>
                  <a:pt x="9544" y="19302"/>
                  <a:pt x="7033" y="19072"/>
                  <a:pt x="9645" y="21026"/>
                </a:cubicBezTo>
                <a:cubicBezTo>
                  <a:pt x="12558" y="20336"/>
                  <a:pt x="13663" y="18613"/>
                  <a:pt x="14768" y="15511"/>
                </a:cubicBezTo>
                <a:close/>
              </a:path>
            </a:pathLst>
          </a:custGeom>
          <a:gradFill>
            <a:gsLst>
              <a:gs pos="0">
                <a:srgbClr val="FFCC99"/>
              </a:gs>
              <a:gs pos="100000">
                <a:srgbClr val="A98765"/>
              </a:gs>
            </a:gsLst>
            <a:lin ang="16200000"/>
          </a:gradFill>
          <a:ln w="3175">
            <a:solidFill>
              <a:srgbClr val="993300"/>
            </a:solidFill>
          </a:ln>
        </p:spPr>
        <p:txBody>
          <a:bodyPr lIns="45719" rIns="45719"/>
          <a:lstStyle/>
          <a:p>
            <a:pPr>
              <a:defRPr>
                <a:latin typeface="Arial"/>
                <a:ea typeface="Arial"/>
                <a:cs typeface="Arial"/>
                <a:sym typeface="Arial"/>
              </a:defRPr>
            </a:pPr>
          </a:p>
        </p:txBody>
      </p:sp>
      <p:sp>
        <p:nvSpPr>
          <p:cNvPr id="206" name="Shape"/>
          <p:cNvSpPr/>
          <p:nvPr/>
        </p:nvSpPr>
        <p:spPr>
          <a:xfrm>
            <a:off x="3328706" y="5636871"/>
            <a:ext cx="92357" cy="213067"/>
          </a:xfrm>
          <a:custGeom>
            <a:avLst/>
            <a:gdLst/>
            <a:ahLst/>
            <a:cxnLst>
              <a:cxn ang="0">
                <a:pos x="wd2" y="hd2"/>
              </a:cxn>
              <a:cxn ang="5400000">
                <a:pos x="wd2" y="hd2"/>
              </a:cxn>
              <a:cxn ang="10800000">
                <a:pos x="wd2" y="hd2"/>
              </a:cxn>
              <a:cxn ang="16200000">
                <a:pos x="wd2" y="hd2"/>
              </a:cxn>
            </a:cxnLst>
            <a:rect l="0" t="0" r="r" b="b"/>
            <a:pathLst>
              <a:path w="20944" h="21474" fill="norm" stroke="1" extrusionOk="0">
                <a:moveTo>
                  <a:pt x="6064" y="6027"/>
                </a:moveTo>
                <a:cubicBezTo>
                  <a:pt x="6944" y="5588"/>
                  <a:pt x="7104" y="4960"/>
                  <a:pt x="7984" y="4521"/>
                </a:cubicBezTo>
                <a:cubicBezTo>
                  <a:pt x="8544" y="3830"/>
                  <a:pt x="8464" y="3139"/>
                  <a:pt x="8944" y="2448"/>
                </a:cubicBezTo>
                <a:cubicBezTo>
                  <a:pt x="9504" y="1507"/>
                  <a:pt x="10624" y="879"/>
                  <a:pt x="11344" y="0"/>
                </a:cubicBezTo>
                <a:cubicBezTo>
                  <a:pt x="14384" y="565"/>
                  <a:pt x="12064" y="-126"/>
                  <a:pt x="12064" y="5086"/>
                </a:cubicBezTo>
                <a:cubicBezTo>
                  <a:pt x="12064" y="7158"/>
                  <a:pt x="12864" y="7660"/>
                  <a:pt x="15184" y="8100"/>
                </a:cubicBezTo>
                <a:cubicBezTo>
                  <a:pt x="16064" y="8602"/>
                  <a:pt x="16784" y="8602"/>
                  <a:pt x="17584" y="9230"/>
                </a:cubicBezTo>
                <a:cubicBezTo>
                  <a:pt x="17664" y="10297"/>
                  <a:pt x="17424" y="11427"/>
                  <a:pt x="17824" y="12432"/>
                </a:cubicBezTo>
                <a:cubicBezTo>
                  <a:pt x="18064" y="12934"/>
                  <a:pt x="19504" y="13562"/>
                  <a:pt x="19984" y="14127"/>
                </a:cubicBezTo>
                <a:cubicBezTo>
                  <a:pt x="20304" y="14504"/>
                  <a:pt x="20944" y="15258"/>
                  <a:pt x="20944" y="15258"/>
                </a:cubicBezTo>
                <a:cubicBezTo>
                  <a:pt x="20624" y="17267"/>
                  <a:pt x="20464" y="16953"/>
                  <a:pt x="18304" y="16388"/>
                </a:cubicBezTo>
                <a:cubicBezTo>
                  <a:pt x="17904" y="16451"/>
                  <a:pt x="15904" y="16325"/>
                  <a:pt x="15424" y="16953"/>
                </a:cubicBezTo>
                <a:cubicBezTo>
                  <a:pt x="15184" y="17267"/>
                  <a:pt x="14944" y="18083"/>
                  <a:pt x="14944" y="18083"/>
                </a:cubicBezTo>
                <a:cubicBezTo>
                  <a:pt x="14704" y="19276"/>
                  <a:pt x="14624" y="20469"/>
                  <a:pt x="13744" y="21474"/>
                </a:cubicBezTo>
                <a:cubicBezTo>
                  <a:pt x="12704" y="21223"/>
                  <a:pt x="12864" y="20658"/>
                  <a:pt x="12304" y="19967"/>
                </a:cubicBezTo>
                <a:cubicBezTo>
                  <a:pt x="12064" y="19214"/>
                  <a:pt x="10624" y="18083"/>
                  <a:pt x="10624" y="18083"/>
                </a:cubicBezTo>
                <a:cubicBezTo>
                  <a:pt x="9184" y="18272"/>
                  <a:pt x="8784" y="18523"/>
                  <a:pt x="7504" y="18837"/>
                </a:cubicBezTo>
                <a:cubicBezTo>
                  <a:pt x="5504" y="18711"/>
                  <a:pt x="5264" y="18900"/>
                  <a:pt x="3904" y="18272"/>
                </a:cubicBezTo>
                <a:cubicBezTo>
                  <a:pt x="3104" y="17895"/>
                  <a:pt x="1984" y="16576"/>
                  <a:pt x="1984" y="16576"/>
                </a:cubicBezTo>
                <a:cubicBezTo>
                  <a:pt x="2304" y="15509"/>
                  <a:pt x="3424" y="14881"/>
                  <a:pt x="3904" y="13751"/>
                </a:cubicBezTo>
                <a:cubicBezTo>
                  <a:pt x="3504" y="11993"/>
                  <a:pt x="3664" y="10800"/>
                  <a:pt x="1744" y="9795"/>
                </a:cubicBezTo>
                <a:cubicBezTo>
                  <a:pt x="1424" y="9041"/>
                  <a:pt x="704" y="8539"/>
                  <a:pt x="64" y="7911"/>
                </a:cubicBezTo>
                <a:cubicBezTo>
                  <a:pt x="-656" y="6216"/>
                  <a:pt x="4944" y="6467"/>
                  <a:pt x="5824" y="6404"/>
                </a:cubicBezTo>
                <a:cubicBezTo>
                  <a:pt x="6064" y="5776"/>
                  <a:pt x="6064" y="5651"/>
                  <a:pt x="6064" y="6027"/>
                </a:cubicBezTo>
                <a:close/>
              </a:path>
            </a:pathLst>
          </a:custGeom>
          <a:gradFill>
            <a:gsLst>
              <a:gs pos="0">
                <a:srgbClr val="A98765"/>
              </a:gs>
              <a:gs pos="100000">
                <a:srgbClr val="FFCC99"/>
              </a:gs>
            </a:gsLst>
            <a:lin ang="16200000"/>
          </a:gradFill>
          <a:ln w="3175">
            <a:solidFill>
              <a:srgbClr val="993300"/>
            </a:solidFill>
          </a:ln>
        </p:spPr>
        <p:txBody>
          <a:bodyPr lIns="45719" rIns="45719"/>
          <a:lstStyle/>
          <a:p>
            <a:pPr>
              <a:defRPr>
                <a:latin typeface="Arial"/>
                <a:ea typeface="Arial"/>
                <a:cs typeface="Arial"/>
                <a:sym typeface="Arial"/>
              </a:defRPr>
            </a:pPr>
          </a:p>
        </p:txBody>
      </p:sp>
      <p:sp>
        <p:nvSpPr>
          <p:cNvPr id="207" name="Shape"/>
          <p:cNvSpPr/>
          <p:nvPr/>
        </p:nvSpPr>
        <p:spPr>
          <a:xfrm>
            <a:off x="2430726" y="5473700"/>
            <a:ext cx="134674" cy="174626"/>
          </a:xfrm>
          <a:custGeom>
            <a:avLst/>
            <a:gdLst/>
            <a:ahLst/>
            <a:cxnLst>
              <a:cxn ang="0">
                <a:pos x="wd2" y="hd2"/>
              </a:cxn>
              <a:cxn ang="5400000">
                <a:pos x="wd2" y="hd2"/>
              </a:cxn>
              <a:cxn ang="10800000">
                <a:pos x="wd2" y="hd2"/>
              </a:cxn>
              <a:cxn ang="16200000">
                <a:pos x="wd2" y="hd2"/>
              </a:cxn>
            </a:cxnLst>
            <a:rect l="0" t="0" r="r" b="b"/>
            <a:pathLst>
              <a:path w="20589" h="21600" fill="norm" stroke="1" extrusionOk="0">
                <a:moveTo>
                  <a:pt x="17709" y="5863"/>
                </a:moveTo>
                <a:cubicBezTo>
                  <a:pt x="17421" y="5760"/>
                  <a:pt x="17133" y="5554"/>
                  <a:pt x="16845" y="5554"/>
                </a:cubicBezTo>
                <a:cubicBezTo>
                  <a:pt x="15405" y="5554"/>
                  <a:pt x="13869" y="6274"/>
                  <a:pt x="12525" y="5863"/>
                </a:cubicBezTo>
                <a:cubicBezTo>
                  <a:pt x="11949" y="5657"/>
                  <a:pt x="12141" y="4629"/>
                  <a:pt x="11949" y="4011"/>
                </a:cubicBezTo>
                <a:cubicBezTo>
                  <a:pt x="11469" y="2469"/>
                  <a:pt x="11085" y="514"/>
                  <a:pt x="9645" y="0"/>
                </a:cubicBezTo>
                <a:cubicBezTo>
                  <a:pt x="9357" y="206"/>
                  <a:pt x="8973" y="309"/>
                  <a:pt x="8781" y="617"/>
                </a:cubicBezTo>
                <a:cubicBezTo>
                  <a:pt x="8397" y="1337"/>
                  <a:pt x="8205" y="3086"/>
                  <a:pt x="8205" y="3086"/>
                </a:cubicBezTo>
                <a:cubicBezTo>
                  <a:pt x="8109" y="4320"/>
                  <a:pt x="8397" y="5657"/>
                  <a:pt x="7917" y="6789"/>
                </a:cubicBezTo>
                <a:cubicBezTo>
                  <a:pt x="7629" y="7509"/>
                  <a:pt x="6189" y="8023"/>
                  <a:pt x="6189" y="8023"/>
                </a:cubicBezTo>
                <a:cubicBezTo>
                  <a:pt x="5229" y="9566"/>
                  <a:pt x="3885" y="8846"/>
                  <a:pt x="2445" y="9874"/>
                </a:cubicBezTo>
                <a:cubicBezTo>
                  <a:pt x="1773" y="10903"/>
                  <a:pt x="1005" y="11417"/>
                  <a:pt x="141" y="12343"/>
                </a:cubicBezTo>
                <a:cubicBezTo>
                  <a:pt x="-1011" y="16149"/>
                  <a:pt x="5229" y="11623"/>
                  <a:pt x="7053" y="14503"/>
                </a:cubicBezTo>
                <a:cubicBezTo>
                  <a:pt x="7821" y="17897"/>
                  <a:pt x="12237" y="18000"/>
                  <a:pt x="14829" y="18206"/>
                </a:cubicBezTo>
                <a:cubicBezTo>
                  <a:pt x="15117" y="20057"/>
                  <a:pt x="14925" y="20983"/>
                  <a:pt x="16557" y="21600"/>
                </a:cubicBezTo>
                <a:cubicBezTo>
                  <a:pt x="19725" y="20777"/>
                  <a:pt x="14637" y="13989"/>
                  <a:pt x="19149" y="12343"/>
                </a:cubicBezTo>
                <a:cubicBezTo>
                  <a:pt x="20109" y="10903"/>
                  <a:pt x="19629" y="11726"/>
                  <a:pt x="20301" y="9566"/>
                </a:cubicBezTo>
                <a:cubicBezTo>
                  <a:pt x="20397" y="9257"/>
                  <a:pt x="20589" y="8640"/>
                  <a:pt x="20589" y="8640"/>
                </a:cubicBezTo>
                <a:cubicBezTo>
                  <a:pt x="20205" y="7406"/>
                  <a:pt x="19725" y="7200"/>
                  <a:pt x="18573" y="6789"/>
                </a:cubicBezTo>
                <a:cubicBezTo>
                  <a:pt x="18285" y="6480"/>
                  <a:pt x="17709" y="5863"/>
                  <a:pt x="17709" y="5863"/>
                </a:cubicBezTo>
                <a:close/>
              </a:path>
            </a:pathLst>
          </a:custGeom>
          <a:gradFill>
            <a:gsLst>
              <a:gs pos="0">
                <a:srgbClr val="A98765"/>
              </a:gs>
              <a:gs pos="50000">
                <a:srgbClr val="FFCC99"/>
              </a:gs>
              <a:gs pos="100000">
                <a:srgbClr val="A98765"/>
              </a:gs>
            </a:gsLst>
            <a:lin ang="16200000"/>
          </a:gradFill>
          <a:ln w="3175">
            <a:solidFill>
              <a:srgbClr val="993300"/>
            </a:solidFill>
          </a:ln>
        </p:spPr>
        <p:txBody>
          <a:bodyPr lIns="45719" rIns="45719"/>
          <a:lstStyle/>
          <a:p>
            <a:pPr>
              <a:defRPr>
                <a:latin typeface="Arial"/>
                <a:ea typeface="Arial"/>
                <a:cs typeface="Arial"/>
                <a:sym typeface="Arial"/>
              </a:defRPr>
            </a:pPr>
          </a:p>
        </p:txBody>
      </p:sp>
      <p:sp>
        <p:nvSpPr>
          <p:cNvPr id="208" name="Shape"/>
          <p:cNvSpPr/>
          <p:nvPr/>
        </p:nvSpPr>
        <p:spPr>
          <a:xfrm rot="4461465">
            <a:off x="3138711" y="5704685"/>
            <a:ext cx="194782" cy="93241"/>
          </a:xfrm>
          <a:custGeom>
            <a:avLst/>
            <a:gdLst/>
            <a:ahLst/>
            <a:cxnLst>
              <a:cxn ang="0">
                <a:pos x="wd2" y="hd2"/>
              </a:cxn>
              <a:cxn ang="5400000">
                <a:pos x="wd2" y="hd2"/>
              </a:cxn>
              <a:cxn ang="10800000">
                <a:pos x="wd2" y="hd2"/>
              </a:cxn>
              <a:cxn ang="16200000">
                <a:pos x="wd2" y="hd2"/>
              </a:cxn>
            </a:cxnLst>
            <a:rect l="0" t="0" r="r" b="b"/>
            <a:pathLst>
              <a:path w="19631" h="20462" fill="norm" stroke="1" extrusionOk="0">
                <a:moveTo>
                  <a:pt x="13925" y="2344"/>
                </a:moveTo>
                <a:cubicBezTo>
                  <a:pt x="12159" y="1824"/>
                  <a:pt x="10801" y="2344"/>
                  <a:pt x="9035" y="2734"/>
                </a:cubicBezTo>
                <a:cubicBezTo>
                  <a:pt x="6318" y="4556"/>
                  <a:pt x="4144" y="4426"/>
                  <a:pt x="884" y="4686"/>
                </a:cubicBezTo>
                <a:cubicBezTo>
                  <a:pt x="-1833" y="7289"/>
                  <a:pt x="2378" y="6768"/>
                  <a:pt x="4552" y="7419"/>
                </a:cubicBezTo>
                <a:cubicBezTo>
                  <a:pt x="7676" y="11843"/>
                  <a:pt x="5231" y="13404"/>
                  <a:pt x="3737" y="17568"/>
                </a:cubicBezTo>
                <a:cubicBezTo>
                  <a:pt x="3873" y="18479"/>
                  <a:pt x="3465" y="19650"/>
                  <a:pt x="4144" y="20301"/>
                </a:cubicBezTo>
                <a:cubicBezTo>
                  <a:pt x="4552" y="20691"/>
                  <a:pt x="5367" y="20301"/>
                  <a:pt x="5775" y="19910"/>
                </a:cubicBezTo>
                <a:cubicBezTo>
                  <a:pt x="6318" y="19260"/>
                  <a:pt x="6046" y="18219"/>
                  <a:pt x="6590" y="17568"/>
                </a:cubicBezTo>
                <a:cubicBezTo>
                  <a:pt x="6861" y="17178"/>
                  <a:pt x="6997" y="16787"/>
                  <a:pt x="7405" y="16397"/>
                </a:cubicBezTo>
                <a:cubicBezTo>
                  <a:pt x="8356" y="15486"/>
                  <a:pt x="11073" y="14836"/>
                  <a:pt x="11073" y="14836"/>
                </a:cubicBezTo>
                <a:cubicBezTo>
                  <a:pt x="12024" y="15096"/>
                  <a:pt x="12567" y="16397"/>
                  <a:pt x="13518" y="16397"/>
                </a:cubicBezTo>
                <a:cubicBezTo>
                  <a:pt x="14469" y="16397"/>
                  <a:pt x="13382" y="13925"/>
                  <a:pt x="14333" y="13664"/>
                </a:cubicBezTo>
                <a:cubicBezTo>
                  <a:pt x="15963" y="13144"/>
                  <a:pt x="17865" y="13404"/>
                  <a:pt x="19631" y="13274"/>
                </a:cubicBezTo>
                <a:cubicBezTo>
                  <a:pt x="19224" y="9891"/>
                  <a:pt x="19767" y="9110"/>
                  <a:pt x="17186" y="7419"/>
                </a:cubicBezTo>
                <a:cubicBezTo>
                  <a:pt x="16371" y="5207"/>
                  <a:pt x="17729" y="4036"/>
                  <a:pt x="18409" y="1954"/>
                </a:cubicBezTo>
                <a:cubicBezTo>
                  <a:pt x="17865" y="-909"/>
                  <a:pt x="17186" y="2"/>
                  <a:pt x="14741" y="783"/>
                </a:cubicBezTo>
                <a:cubicBezTo>
                  <a:pt x="13790" y="2084"/>
                  <a:pt x="13925" y="1433"/>
                  <a:pt x="13925" y="2344"/>
                </a:cubicBezTo>
                <a:close/>
              </a:path>
            </a:pathLst>
          </a:custGeom>
          <a:gradFill>
            <a:gsLst>
              <a:gs pos="0">
                <a:srgbClr val="FFCC99">
                  <a:alpha val="99000"/>
                </a:srgbClr>
              </a:gs>
              <a:gs pos="100000">
                <a:srgbClr val="C39C75"/>
              </a:gs>
            </a:gsLst>
            <a:path path="circle">
              <a:fillToRect l="37721" t="-19636" r="62278" b="119636"/>
            </a:path>
          </a:gradFill>
          <a:ln w="3175">
            <a:solidFill>
              <a:srgbClr val="993300"/>
            </a:solidFill>
          </a:ln>
        </p:spPr>
        <p:txBody>
          <a:bodyPr lIns="45719" rIns="45719"/>
          <a:lstStyle/>
          <a:p>
            <a:pPr>
              <a:defRPr>
                <a:latin typeface="Arial"/>
                <a:ea typeface="Arial"/>
                <a:cs typeface="Arial"/>
                <a:sym typeface="Arial"/>
              </a:defRPr>
            </a:pPr>
          </a:p>
        </p:txBody>
      </p:sp>
      <p:pic>
        <p:nvPicPr>
          <p:cNvPr id="209" name="bloodcellsmade.gif" descr="bloodcellsmade.gif"/>
          <p:cNvPicPr>
            <a:picLocks noChangeAspect="1"/>
          </p:cNvPicPr>
          <p:nvPr/>
        </p:nvPicPr>
        <p:blipFill>
          <a:blip r:embed="rId4">
            <a:extLst/>
          </a:blip>
          <a:srcRect l="23999" t="67829" r="60000" b="16209"/>
          <a:stretch>
            <a:fillRect/>
          </a:stretch>
        </p:blipFill>
        <p:spPr>
          <a:xfrm>
            <a:off x="1800224" y="5110162"/>
            <a:ext cx="347664" cy="311151"/>
          </a:xfrm>
          <a:prstGeom prst="rect">
            <a:avLst/>
          </a:prstGeom>
          <a:ln w="12700">
            <a:miter lim="400000"/>
          </a:ln>
        </p:spPr>
      </p:pic>
      <p:pic>
        <p:nvPicPr>
          <p:cNvPr id="210" name="bloodcellsmade.gif" descr="bloodcellsmade.gif"/>
          <p:cNvPicPr>
            <a:picLocks noChangeAspect="1"/>
          </p:cNvPicPr>
          <p:nvPr/>
        </p:nvPicPr>
        <p:blipFill>
          <a:blip r:embed="rId4">
            <a:extLst/>
          </a:blip>
          <a:srcRect l="67999" t="69825" r="16000" b="17405"/>
          <a:stretch>
            <a:fillRect/>
          </a:stretch>
        </p:blipFill>
        <p:spPr>
          <a:xfrm>
            <a:off x="2147887" y="5715000"/>
            <a:ext cx="433388" cy="311150"/>
          </a:xfrm>
          <a:prstGeom prst="rect">
            <a:avLst/>
          </a:prstGeom>
          <a:ln w="12700">
            <a:miter lim="400000"/>
          </a:ln>
        </p:spPr>
      </p:pic>
      <p:pic>
        <p:nvPicPr>
          <p:cNvPr id="211" name="bloodcellsmade.gif" descr="bloodcellsmade.gif"/>
          <p:cNvPicPr>
            <a:picLocks noChangeAspect="1"/>
          </p:cNvPicPr>
          <p:nvPr/>
        </p:nvPicPr>
        <p:blipFill>
          <a:blip r:embed="rId4">
            <a:extLst/>
          </a:blip>
          <a:srcRect l="83999" t="69825" r="0" b="16207"/>
          <a:stretch>
            <a:fillRect/>
          </a:stretch>
        </p:blipFill>
        <p:spPr>
          <a:xfrm>
            <a:off x="3255962" y="5110162"/>
            <a:ext cx="565151" cy="438151"/>
          </a:xfrm>
          <a:prstGeom prst="rect">
            <a:avLst/>
          </a:prstGeom>
          <a:ln w="12700">
            <a:miter lim="400000"/>
          </a:ln>
        </p:spPr>
      </p:pic>
      <p:sp>
        <p:nvSpPr>
          <p:cNvPr id="212" name="Rectangle"/>
          <p:cNvSpPr/>
          <p:nvPr/>
        </p:nvSpPr>
        <p:spPr>
          <a:xfrm rot="19387806">
            <a:off x="2390775" y="5060950"/>
            <a:ext cx="141288" cy="63500"/>
          </a:xfrm>
          <a:prstGeom prst="rect">
            <a:avLst/>
          </a:prstGeom>
          <a:solidFill>
            <a:srgbClr val="FFFFFF"/>
          </a:solidFill>
          <a:ln w="12700">
            <a:miter lim="400000"/>
          </a:ln>
        </p:spPr>
        <p:txBody>
          <a:bodyPr lIns="45719" rIns="45719" anchor="ctr"/>
          <a:lstStyle/>
          <a:p>
            <a:pPr defTabSz="685800">
              <a:defRPr sz="1800"/>
            </a:pPr>
          </a:p>
        </p:txBody>
      </p:sp>
      <p:pic>
        <p:nvPicPr>
          <p:cNvPr id="213" name="bloodcellsmade.gif" descr="bloodcellsmade.gif"/>
          <p:cNvPicPr>
            <a:picLocks noChangeAspect="1"/>
          </p:cNvPicPr>
          <p:nvPr/>
        </p:nvPicPr>
        <p:blipFill>
          <a:blip r:embed="rId4">
            <a:extLst/>
          </a:blip>
          <a:srcRect l="23999" t="67829" r="60000" b="16209"/>
          <a:stretch>
            <a:fillRect/>
          </a:stretch>
        </p:blipFill>
        <p:spPr>
          <a:xfrm>
            <a:off x="3392487" y="4638674"/>
            <a:ext cx="347663" cy="311151"/>
          </a:xfrm>
          <a:prstGeom prst="rect">
            <a:avLst/>
          </a:prstGeom>
          <a:ln w="12700">
            <a:miter lim="400000"/>
          </a:ln>
        </p:spPr>
      </p:pic>
      <p:sp>
        <p:nvSpPr>
          <p:cNvPr id="214" name="Rectangle"/>
          <p:cNvSpPr/>
          <p:nvPr/>
        </p:nvSpPr>
        <p:spPr>
          <a:xfrm>
            <a:off x="3048000" y="5513387"/>
            <a:ext cx="692150" cy="66676"/>
          </a:xfrm>
          <a:prstGeom prst="rect">
            <a:avLst/>
          </a:prstGeom>
          <a:solidFill>
            <a:srgbClr val="FFFFFF"/>
          </a:solidFill>
          <a:ln w="12700">
            <a:miter lim="400000"/>
          </a:ln>
        </p:spPr>
        <p:txBody>
          <a:bodyPr lIns="45719" rIns="45719" anchor="ctr"/>
          <a:lstStyle/>
          <a:p>
            <a:pPr defTabSz="685800">
              <a:defRPr sz="1800"/>
            </a:pPr>
          </a:p>
        </p:txBody>
      </p:sp>
      <p:pic>
        <p:nvPicPr>
          <p:cNvPr id="215" name="bloodcellsmade.gif" descr="bloodcellsmade.gif"/>
          <p:cNvPicPr>
            <a:picLocks noChangeAspect="1"/>
          </p:cNvPicPr>
          <p:nvPr/>
        </p:nvPicPr>
        <p:blipFill>
          <a:blip r:embed="rId4">
            <a:extLst/>
          </a:blip>
          <a:srcRect l="67999" t="69825" r="16000" b="17405"/>
          <a:stretch>
            <a:fillRect/>
          </a:stretch>
        </p:blipFill>
        <p:spPr>
          <a:xfrm>
            <a:off x="2544762" y="4597400"/>
            <a:ext cx="433388" cy="311150"/>
          </a:xfrm>
          <a:prstGeom prst="rect">
            <a:avLst/>
          </a:prstGeom>
          <a:ln w="12700">
            <a:miter lim="400000"/>
          </a:ln>
        </p:spPr>
      </p:pic>
      <p:pic>
        <p:nvPicPr>
          <p:cNvPr id="216" name="bloodcellsmade.gif" descr="bloodcellsmade.gif"/>
          <p:cNvPicPr>
            <a:picLocks noChangeAspect="1"/>
          </p:cNvPicPr>
          <p:nvPr/>
        </p:nvPicPr>
        <p:blipFill>
          <a:blip r:embed="rId4">
            <a:extLst/>
          </a:blip>
          <a:srcRect l="50000" t="71820" r="39999" b="18205"/>
          <a:stretch>
            <a:fillRect/>
          </a:stretch>
        </p:blipFill>
        <p:spPr>
          <a:xfrm>
            <a:off x="2860675" y="5832474"/>
            <a:ext cx="325438" cy="285751"/>
          </a:xfrm>
          <a:prstGeom prst="rect">
            <a:avLst/>
          </a:prstGeom>
          <a:ln w="12700">
            <a:miter lim="400000"/>
          </a:ln>
        </p:spPr>
      </p:pic>
      <p:sp>
        <p:nvSpPr>
          <p:cNvPr id="217" name="Oval"/>
          <p:cNvSpPr/>
          <p:nvPr/>
        </p:nvSpPr>
        <p:spPr>
          <a:xfrm>
            <a:off x="1454149" y="3898900"/>
            <a:ext cx="2439989" cy="2286001"/>
          </a:xfrm>
          <a:prstGeom prst="ellipse">
            <a:avLst/>
          </a:prstGeom>
          <a:ln w="38100">
            <a:solidFill>
              <a:srgbClr val="000000"/>
            </a:solidFill>
          </a:ln>
        </p:spPr>
        <p:txBody>
          <a:bodyPr lIns="45719" rIns="45719" anchor="ctr"/>
          <a:lstStyle/>
          <a:p>
            <a:pPr algn="ctr" defTabSz="685800">
              <a:defRPr sz="1800">
                <a:solidFill>
                  <a:srgbClr val="FFFFFF"/>
                </a:solidFill>
              </a:defRPr>
            </a:pPr>
          </a:p>
        </p:txBody>
      </p:sp>
      <p:sp>
        <p:nvSpPr>
          <p:cNvPr id="218" name="Rectangle"/>
          <p:cNvSpPr/>
          <p:nvPr/>
        </p:nvSpPr>
        <p:spPr>
          <a:xfrm>
            <a:off x="3186112" y="5446712"/>
            <a:ext cx="139701" cy="66676"/>
          </a:xfrm>
          <a:prstGeom prst="rect">
            <a:avLst/>
          </a:prstGeom>
          <a:solidFill>
            <a:srgbClr val="FFFFFF"/>
          </a:solidFill>
          <a:ln w="12700">
            <a:miter lim="400000"/>
          </a:ln>
        </p:spPr>
        <p:txBody>
          <a:bodyPr lIns="45719" rIns="45719" anchor="ctr"/>
          <a:lstStyle/>
          <a:p>
            <a:pPr defTabSz="685800">
              <a:defRPr sz="1800"/>
            </a:pPr>
          </a:p>
        </p:txBody>
      </p:sp>
      <p:sp>
        <p:nvSpPr>
          <p:cNvPr id="219" name="Oval"/>
          <p:cNvSpPr/>
          <p:nvPr/>
        </p:nvSpPr>
        <p:spPr>
          <a:xfrm>
            <a:off x="3325812" y="5041900"/>
            <a:ext cx="68263" cy="134938"/>
          </a:xfrm>
          <a:prstGeom prst="ellipse">
            <a:avLst/>
          </a:prstGeom>
          <a:solidFill>
            <a:srgbClr val="FFFFFF"/>
          </a:solidFill>
          <a:ln w="12700">
            <a:miter lim="400000"/>
          </a:ln>
        </p:spPr>
        <p:txBody>
          <a:bodyPr lIns="45719" rIns="45719" anchor="ctr"/>
          <a:lstStyle/>
          <a:p>
            <a:pPr defTabSz="685800">
              <a:defRPr sz="1800"/>
            </a:pPr>
          </a:p>
        </p:txBody>
      </p:sp>
      <p:sp>
        <p:nvSpPr>
          <p:cNvPr id="220" name="Arrow"/>
          <p:cNvSpPr/>
          <p:nvPr/>
        </p:nvSpPr>
        <p:spPr>
          <a:xfrm>
            <a:off x="831850" y="4840287"/>
            <a:ext cx="747713" cy="269876"/>
          </a:xfrm>
          <a:prstGeom prst="rightArrow">
            <a:avLst>
              <a:gd name="adj1" fmla="val 50000"/>
              <a:gd name="adj2" fmla="val 69265"/>
            </a:avLst>
          </a:prstGeom>
          <a:solidFill>
            <a:srgbClr val="44546A"/>
          </a:solidFill>
          <a:ln w="6350">
            <a:solidFill>
              <a:srgbClr val="000000"/>
            </a:solidFill>
          </a:ln>
        </p:spPr>
        <p:txBody>
          <a:bodyPr lIns="45719" rIns="45719" anchor="ctr"/>
          <a:lstStyle/>
          <a:p>
            <a:pPr defTabSz="685800">
              <a:defRPr sz="1800"/>
            </a:pPr>
          </a:p>
        </p:txBody>
      </p:sp>
      <p:sp>
        <p:nvSpPr>
          <p:cNvPr id="221" name="Blood/Proteins"/>
          <p:cNvSpPr txBox="1"/>
          <p:nvPr/>
        </p:nvSpPr>
        <p:spPr>
          <a:xfrm>
            <a:off x="3762375" y="5626100"/>
            <a:ext cx="12065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800"/>
            </a:lvl1pPr>
          </a:lstStyle>
          <a:p>
            <a:pPr/>
            <a:r>
              <a:t>Blood/Proteins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4" presetID="22" grpId="2" fill="hold">
                                  <p:stCondLst>
                                    <p:cond delay="0"/>
                                  </p:stCondLst>
                                  <p:iterate type="el" backwards="0">
                                    <p:tmAbs val="0"/>
                                  </p:iterate>
                                  <p:childTnLst>
                                    <p:set>
                                      <p:cBhvr>
                                        <p:cTn id="10" fill="hold"/>
                                        <p:tgtEl>
                                          <p:spTgt spid="175"/>
                                        </p:tgtEl>
                                        <p:attrNameLst>
                                          <p:attrName>style.visibility</p:attrName>
                                        </p:attrNameLst>
                                      </p:cBhvr>
                                      <p:to>
                                        <p:strVal val="visible"/>
                                      </p:to>
                                    </p:set>
                                    <p:animEffect filter="wipe(down)" transition="in">
                                      <p:cBhvr>
                                        <p:cTn id="11" dur="500"/>
                                        <p:tgtEl>
                                          <p:spTgt spid="175"/>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4" presetID="22" grpId="3" fill="hold">
                                  <p:stCondLst>
                                    <p:cond delay="0"/>
                                  </p:stCondLst>
                                  <p:iterate type="el" backwards="0">
                                    <p:tmAbs val="0"/>
                                  </p:iterate>
                                  <p:childTnLst>
                                    <p:set>
                                      <p:cBhvr>
                                        <p:cTn id="15" fill="hold"/>
                                        <p:tgtEl>
                                          <p:spTgt spid="186"/>
                                        </p:tgtEl>
                                        <p:attrNameLst>
                                          <p:attrName>style.visibility</p:attrName>
                                        </p:attrNameLst>
                                      </p:cBhvr>
                                      <p:to>
                                        <p:strVal val="visible"/>
                                      </p:to>
                                    </p:set>
                                    <p:animEffect filter="wipe(down)" transition="in">
                                      <p:cBhvr>
                                        <p:cTn id="16" dur="500"/>
                                        <p:tgtEl>
                                          <p:spTgt spid="186"/>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2" grpId="4" fill="hold">
                                  <p:stCondLst>
                                    <p:cond delay="0"/>
                                  </p:stCondLst>
                                  <p:iterate type="el" backwards="0">
                                    <p:tmAbs val="0"/>
                                  </p:iterate>
                                  <p:childTnLst>
                                    <p:set>
                                      <p:cBhvr>
                                        <p:cTn id="20" fill="hold"/>
                                        <p:tgtEl>
                                          <p:spTgt spid="178"/>
                                        </p:tgtEl>
                                        <p:attrNameLst>
                                          <p:attrName>style.visibility</p:attrName>
                                        </p:attrNameLst>
                                      </p:cBhvr>
                                      <p:to>
                                        <p:strVal val="visible"/>
                                      </p:to>
                                    </p:set>
                                    <p:animEffect filter="wipe(down)" transition="in">
                                      <p:cBhvr>
                                        <p:cTn id="21" dur="500"/>
                                        <p:tgtEl>
                                          <p:spTgt spid="178"/>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4" presetID="22" grpId="5" fill="hold">
                                  <p:stCondLst>
                                    <p:cond delay="0"/>
                                  </p:stCondLst>
                                  <p:iterate type="el" backwards="0">
                                    <p:tmAbs val="0"/>
                                  </p:iterate>
                                  <p:childTnLst>
                                    <p:set>
                                      <p:cBhvr>
                                        <p:cTn id="25" fill="hold"/>
                                        <p:tgtEl>
                                          <p:spTgt spid="181"/>
                                        </p:tgtEl>
                                        <p:attrNameLst>
                                          <p:attrName>style.visibility</p:attrName>
                                        </p:attrNameLst>
                                      </p:cBhvr>
                                      <p:to>
                                        <p:strVal val="visible"/>
                                      </p:to>
                                    </p:set>
                                    <p:animEffect filter="wipe(down)" transition="in">
                                      <p:cBhvr>
                                        <p:cTn id="26" dur="500"/>
                                        <p:tgtEl>
                                          <p:spTgt spid="181"/>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6" fill="hold">
                                  <p:stCondLst>
                                    <p:cond delay="0"/>
                                  </p:stCondLst>
                                  <p:iterate type="el" backwards="0">
                                    <p:tmAbs val="0"/>
                                  </p:iterate>
                                  <p:childTnLst>
                                    <p:set>
                                      <p:cBhvr>
                                        <p:cTn id="30" fill="hold"/>
                                        <p:tgtEl>
                                          <p:spTgt spid="172"/>
                                        </p:tgtEl>
                                        <p:attrNameLst>
                                          <p:attrName>style.visibility</p:attrName>
                                        </p:attrNameLst>
                                      </p:cBhvr>
                                      <p:to>
                                        <p:strVal val="visible"/>
                                      </p:to>
                                    </p:set>
                                    <p:animEffect filter="dissolve" transition="in">
                                      <p:cBhvr>
                                        <p:cTn id="31" dur="2000"/>
                                        <p:tgtEl>
                                          <p:spTgt spid="172"/>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4" presetID="2" grpId="7" fill="hold">
                                  <p:stCondLst>
                                    <p:cond delay="0"/>
                                  </p:stCondLst>
                                  <p:iterate type="el" backwards="0">
                                    <p:tmAbs val="0"/>
                                  </p:iterate>
                                  <p:childTnLst>
                                    <p:set>
                                      <p:cBhvr>
                                        <p:cTn id="35" fill="hold"/>
                                        <p:tgtEl>
                                          <p:spTgt spid="182"/>
                                        </p:tgtEl>
                                        <p:attrNameLst>
                                          <p:attrName>style.visibility</p:attrName>
                                        </p:attrNameLst>
                                      </p:cBhvr>
                                      <p:to>
                                        <p:strVal val="visible"/>
                                      </p:to>
                                    </p:set>
                                    <p:anim calcmode="lin" valueType="num">
                                      <p:cBhvr>
                                        <p:cTn id="36" dur="500" fill="hold"/>
                                        <p:tgtEl>
                                          <p:spTgt spid="182"/>
                                        </p:tgtEl>
                                        <p:attrNameLst>
                                          <p:attrName>ppt_x</p:attrName>
                                        </p:attrNameLst>
                                      </p:cBhvr>
                                      <p:tavLst>
                                        <p:tav tm="0">
                                          <p:val>
                                            <p:strVal val="#ppt_x"/>
                                          </p:val>
                                        </p:tav>
                                        <p:tav tm="100000">
                                          <p:val>
                                            <p:strVal val="#ppt_x"/>
                                          </p:val>
                                        </p:tav>
                                      </p:tavLst>
                                    </p:anim>
                                    <p:anim calcmode="lin" valueType="num">
                                      <p:cBhvr>
                                        <p:cTn id="37"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4" presetID="2" grpId="8" fill="hold">
                                  <p:stCondLst>
                                    <p:cond delay="0"/>
                                  </p:stCondLst>
                                  <p:iterate type="el" backwards="0">
                                    <p:tmAbs val="0"/>
                                  </p:iterate>
                                  <p:childTnLst>
                                    <p:set>
                                      <p:cBhvr>
                                        <p:cTn id="41" fill="hold"/>
                                        <p:tgtEl>
                                          <p:spTgt spid="183"/>
                                        </p:tgtEl>
                                        <p:attrNameLst>
                                          <p:attrName>style.visibility</p:attrName>
                                        </p:attrNameLst>
                                      </p:cBhvr>
                                      <p:to>
                                        <p:strVal val="visible"/>
                                      </p:to>
                                    </p:set>
                                    <p:anim calcmode="lin" valueType="num">
                                      <p:cBhvr>
                                        <p:cTn id="42" dur="500" fill="hold"/>
                                        <p:tgtEl>
                                          <p:spTgt spid="183"/>
                                        </p:tgtEl>
                                        <p:attrNameLst>
                                          <p:attrName>ppt_x</p:attrName>
                                        </p:attrNameLst>
                                      </p:cBhvr>
                                      <p:tavLst>
                                        <p:tav tm="0">
                                          <p:val>
                                            <p:strVal val="#ppt_x"/>
                                          </p:val>
                                        </p:tav>
                                        <p:tav tm="100000">
                                          <p:val>
                                            <p:strVal val="#ppt_x"/>
                                          </p:val>
                                        </p:tav>
                                      </p:tavLst>
                                    </p:anim>
                                    <p:anim calcmode="lin" valueType="num">
                                      <p:cBhvr>
                                        <p:cTn id="43"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4" presetID="2" grpId="9" fill="hold">
                                  <p:stCondLst>
                                    <p:cond delay="0"/>
                                  </p:stCondLst>
                                  <p:iterate type="el" backwards="0">
                                    <p:tmAbs val="0"/>
                                  </p:iterate>
                                  <p:childTnLst>
                                    <p:set>
                                      <p:cBhvr>
                                        <p:cTn id="47" fill="hold"/>
                                        <p:tgtEl>
                                          <p:spTgt spid="220"/>
                                        </p:tgtEl>
                                        <p:attrNameLst>
                                          <p:attrName>style.visibility</p:attrName>
                                        </p:attrNameLst>
                                      </p:cBhvr>
                                      <p:to>
                                        <p:strVal val="visible"/>
                                      </p:to>
                                    </p:se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1"/>
      <p:bldP build="whole" bldLvl="1" animBg="1" rev="0" advAuto="0" spid="172" grpId="6"/>
      <p:bldP build="whole" bldLvl="1" animBg="1" rev="0" advAuto="0" spid="181" grpId="5"/>
      <p:bldP build="whole" bldLvl="1" animBg="1" rev="0" advAuto="0" spid="175" grpId="2"/>
      <p:bldP build="whole" bldLvl="1" animBg="1" rev="0" advAuto="0" spid="183" grpId="8"/>
      <p:bldP build="whole" bldLvl="1" animBg="1" rev="0" advAuto="0" spid="182" grpId="7"/>
      <p:bldP build="whole" bldLvl="1" animBg="1" rev="0" advAuto="0" spid="220" grpId="9"/>
      <p:bldP build="whole" bldLvl="1" animBg="1" rev="0" advAuto="0" spid="186" grpId="3"/>
      <p:bldP build="whole" bldLvl="1" animBg="1" rev="0" advAuto="0" spid="178" grpId="4"/>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hese are the Basic Facts o Sickle Cell Trait"/>
          <p:cNvSpPr txBox="1"/>
          <p:nvPr>
            <p:ph type="title" idx="4294967295"/>
          </p:nvPr>
        </p:nvSpPr>
        <p:spPr>
          <a:xfrm>
            <a:off x="277812" y="26987"/>
            <a:ext cx="8515351" cy="1325563"/>
          </a:xfrm>
          <a:prstGeom prst="rect">
            <a:avLst/>
          </a:prstGeom>
        </p:spPr>
        <p:txBody>
          <a:bodyPr/>
          <a:lstStyle/>
          <a:p>
            <a:pPr/>
            <a:r>
              <a:t>These are the Basic Facts o Sickle Cell Trait</a:t>
            </a:r>
          </a:p>
        </p:txBody>
      </p:sp>
      <p:pic>
        <p:nvPicPr>
          <p:cNvPr id="224" name="dsc_0014.jpg" descr="dsc_0014.jpg"/>
          <p:cNvPicPr>
            <a:picLocks noChangeAspect="1"/>
          </p:cNvPicPr>
          <p:nvPr/>
        </p:nvPicPr>
        <p:blipFill>
          <a:blip r:embed="rId2">
            <a:extLst/>
          </a:blip>
          <a:stretch>
            <a:fillRect/>
          </a:stretch>
        </p:blipFill>
        <p:spPr>
          <a:xfrm>
            <a:off x="4762" y="2362200"/>
            <a:ext cx="9144001" cy="4495800"/>
          </a:xfrm>
          <a:prstGeom prst="rect">
            <a:avLst/>
          </a:prstGeom>
          <a:ln w="12700">
            <a:miter lim="400000"/>
          </a:ln>
        </p:spPr>
      </p:pic>
      <p:sp>
        <p:nvSpPr>
          <p:cNvPr id="225" name="https://www.cdc.gov/ncbddd/sicklecell/traits.html"/>
          <p:cNvSpPr txBox="1"/>
          <p:nvPr/>
        </p:nvSpPr>
        <p:spPr>
          <a:xfrm>
            <a:off x="211137" y="1060450"/>
            <a:ext cx="8896351" cy="1031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3200" u="sng">
                <a:solidFill>
                  <a:srgbClr val="0563C1"/>
                </a:solidFill>
                <a:uFill>
                  <a:solidFill>
                    <a:srgbClr val="0563C1"/>
                  </a:solidFill>
                </a:uFill>
                <a:hlinkClick r:id="rId3" invalidUrl="" action="" tgtFrame="" tooltip="" history="1" highlightClick="0" endSnd="0"/>
              </a:defRPr>
            </a:lvl1pPr>
          </a:lstStyle>
          <a:p>
            <a:pPr>
              <a:defRPr u="none">
                <a:solidFill>
                  <a:srgbClr val="000000"/>
                </a:solidFill>
                <a:uFillTx/>
              </a:defRPr>
            </a:pPr>
            <a:r>
              <a:rPr u="sng">
                <a:solidFill>
                  <a:srgbClr val="0563C1"/>
                </a:solidFill>
                <a:uFill>
                  <a:solidFill>
                    <a:srgbClr val="0563C1"/>
                  </a:solidFill>
                </a:uFill>
                <a:hlinkClick r:id="rId3" invalidUrl="" action="" tgtFrame="" tooltip="" history="1" highlightClick="0" endSnd="0"/>
              </a:rPr>
              <a:t>https://www.cdc.gov/ncbddd/sicklecell/traits.html</a:t>
            </a:r>
          </a:p>
        </p:txBody>
      </p:sp>
      <p:sp>
        <p:nvSpPr>
          <p:cNvPr id="226" name="WDConSCT.org"/>
          <p:cNvSpPr txBox="1"/>
          <p:nvPr/>
        </p:nvSpPr>
        <p:spPr>
          <a:xfrm>
            <a:off x="2706687" y="1644650"/>
            <a:ext cx="3810001" cy="688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4000" u="sng">
                <a:solidFill>
                  <a:srgbClr val="0563C1"/>
                </a:solidFill>
                <a:uFill>
                  <a:solidFill>
                    <a:srgbClr val="0563C1"/>
                  </a:solidFill>
                </a:uFill>
                <a:hlinkClick r:id="rId4" invalidUrl="" action="" tgtFrame="" tooltip="" history="1" highlightClick="0" endSnd="0"/>
              </a:defRPr>
            </a:lvl1pPr>
          </a:lstStyle>
          <a:p>
            <a:pPr>
              <a:defRPr u="none">
                <a:solidFill>
                  <a:srgbClr val="FF0000"/>
                </a:solidFill>
                <a:uFillTx/>
              </a:defRPr>
            </a:pPr>
            <a:r>
              <a:rPr u="sng">
                <a:solidFill>
                  <a:srgbClr val="0563C1"/>
                </a:solidFill>
                <a:uFill>
                  <a:solidFill>
                    <a:srgbClr val="0563C1"/>
                  </a:solidFill>
                </a:uFill>
                <a:hlinkClick r:id="rId4" invalidUrl="" action="" tgtFrame="" tooltip="" history="1" highlightClick="0" endSnd="0"/>
              </a:rPr>
              <a:t>WDConSCT.org</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Questions"/>
          <p:cNvSpPr txBox="1"/>
          <p:nvPr>
            <p:ph type="title" idx="4294967295"/>
          </p:nvPr>
        </p:nvSpPr>
        <p:spPr>
          <a:xfrm>
            <a:off x="1143000" y="1122362"/>
            <a:ext cx="6858000" cy="2387601"/>
          </a:xfrm>
          <a:prstGeom prst="rect">
            <a:avLst/>
          </a:prstGeom>
        </p:spPr>
        <p:txBody>
          <a:bodyPr anchor="b"/>
          <a:lstStyle>
            <a:lvl1pPr algn="ctr">
              <a:defRPr sz="4500"/>
            </a:lvl1pPr>
          </a:lstStyle>
          <a:p>
            <a:pPr/>
            <a:r>
              <a:t>Questions</a:t>
            </a:r>
          </a:p>
        </p:txBody>
      </p:sp>
      <p:sp>
        <p:nvSpPr>
          <p:cNvPr id="229" name="Ask your Mate:…"/>
          <p:cNvSpPr txBox="1"/>
          <p:nvPr>
            <p:ph type="body" sz="half" idx="4294967295"/>
          </p:nvPr>
        </p:nvSpPr>
        <p:spPr>
          <a:xfrm>
            <a:off x="190500" y="4876800"/>
            <a:ext cx="8915400" cy="1655763"/>
          </a:xfrm>
          <a:prstGeom prst="rect">
            <a:avLst/>
          </a:prstGeom>
        </p:spPr>
        <p:txBody>
          <a:bodyPr/>
          <a:lstStyle/>
          <a:p>
            <a:pPr marL="0" indent="0" algn="ctr">
              <a:lnSpc>
                <a:spcPct val="80000"/>
              </a:lnSpc>
              <a:spcBef>
                <a:spcPts val="0"/>
              </a:spcBef>
              <a:buSzTx/>
              <a:buNone/>
              <a:defRPr sz="4800">
                <a:solidFill>
                  <a:srgbClr val="FF0000"/>
                </a:solidFill>
              </a:defRPr>
            </a:pPr>
            <a:r>
              <a:t>Ask your Mate: </a:t>
            </a:r>
          </a:p>
          <a:p>
            <a:pPr marL="0" indent="0" algn="ctr">
              <a:lnSpc>
                <a:spcPct val="80000"/>
              </a:lnSpc>
              <a:spcBef>
                <a:spcPts val="0"/>
              </a:spcBef>
              <a:buSzTx/>
              <a:buNone/>
              <a:defRPr sz="4800">
                <a:solidFill>
                  <a:srgbClr val="FF0000"/>
                </a:solidFill>
              </a:defRPr>
            </a:pPr>
            <a:r>
              <a:t>¿WHAT</a:t>
            </a:r>
            <a:r>
              <a:t>’</a:t>
            </a:r>
            <a:r>
              <a:t>Z IN YOUR GENEZ?</a:t>
            </a:r>
          </a:p>
        </p:txBody>
      </p:sp>
      <p:pic>
        <p:nvPicPr>
          <p:cNvPr id="230" name="dsc_0014.jpg" descr="dsc_0014.jpg"/>
          <p:cNvPicPr>
            <a:picLocks noChangeAspect="1"/>
          </p:cNvPicPr>
          <p:nvPr/>
        </p:nvPicPr>
        <p:blipFill>
          <a:blip r:embed="rId2">
            <a:extLst/>
          </a:blip>
          <a:stretch>
            <a:fillRect/>
          </a:stretch>
        </p:blipFill>
        <p:spPr>
          <a:xfrm>
            <a:off x="0" y="0"/>
            <a:ext cx="9144000" cy="44958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Disclosure Statement"/>
          <p:cNvSpPr txBox="1"/>
          <p:nvPr/>
        </p:nvSpPr>
        <p:spPr>
          <a:xfrm>
            <a:off x="3417733" y="830580"/>
            <a:ext cx="3220900"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atin typeface="Calibri Light"/>
                <a:ea typeface="Calibri Light"/>
                <a:cs typeface="Calibri Light"/>
                <a:sym typeface="Calibri Light"/>
              </a:defRPr>
            </a:lvl1pPr>
          </a:lstStyle>
          <a:p>
            <a:pPr/>
            <a:r>
              <a:t>Disclosure Statement</a:t>
            </a:r>
          </a:p>
        </p:txBody>
      </p:sp>
      <p:sp>
        <p:nvSpPr>
          <p:cNvPr id="114" name="I do not have a relevant financial relationships with any commercial interests in relation to this program/presentation."/>
          <p:cNvSpPr txBox="1"/>
          <p:nvPr/>
        </p:nvSpPr>
        <p:spPr>
          <a:xfrm>
            <a:off x="1080933" y="2100579"/>
            <a:ext cx="6982134" cy="119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Light"/>
                <a:ea typeface="Calibri Light"/>
                <a:cs typeface="Calibri Light"/>
                <a:sym typeface="Calibri Light"/>
              </a:defRPr>
            </a:lvl1pPr>
          </a:lstStyle>
          <a:p>
            <a:pPr/>
            <a:r>
              <a:t>I do not have a relevant financial relationships with any commercial interests in relation to this program/presentation.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A+ Tour Military"/>
          <p:cNvSpPr txBox="1"/>
          <p:nvPr/>
        </p:nvSpPr>
        <p:spPr>
          <a:xfrm>
            <a:off x="1243012" y="22225"/>
            <a:ext cx="6653213"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defRPr sz="7200"/>
            </a:lvl1pPr>
          </a:lstStyle>
          <a:p>
            <a:pPr/>
            <a:r>
              <a:t>A+ Tour Military</a:t>
            </a:r>
          </a:p>
        </p:txBody>
      </p:sp>
      <p:pic>
        <p:nvPicPr>
          <p:cNvPr id="233" name="image.jpeg" descr="image.jpeg"/>
          <p:cNvPicPr>
            <a:picLocks noChangeAspect="1"/>
          </p:cNvPicPr>
          <p:nvPr/>
        </p:nvPicPr>
        <p:blipFill>
          <a:blip r:embed="rId2">
            <a:extLst/>
          </a:blip>
          <a:stretch>
            <a:fillRect/>
          </a:stretch>
        </p:blipFill>
        <p:spPr>
          <a:xfrm>
            <a:off x="2217737" y="1293812"/>
            <a:ext cx="4564063" cy="5153026"/>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A+ Tour School"/>
          <p:cNvSpPr txBox="1"/>
          <p:nvPr/>
        </p:nvSpPr>
        <p:spPr>
          <a:xfrm>
            <a:off x="1243012" y="104775"/>
            <a:ext cx="6653213"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defRPr sz="7200"/>
            </a:lvl1pPr>
          </a:lstStyle>
          <a:p>
            <a:pPr/>
            <a:r>
              <a:t>A+ Tour School</a:t>
            </a:r>
          </a:p>
        </p:txBody>
      </p:sp>
      <p:pic>
        <p:nvPicPr>
          <p:cNvPr id="236" name="image.jpeg" descr="image.jpeg"/>
          <p:cNvPicPr>
            <a:picLocks noChangeAspect="1"/>
          </p:cNvPicPr>
          <p:nvPr/>
        </p:nvPicPr>
        <p:blipFill>
          <a:blip r:embed="rId2">
            <a:extLst/>
          </a:blip>
          <a:stretch>
            <a:fillRect/>
          </a:stretch>
        </p:blipFill>
        <p:spPr>
          <a:xfrm>
            <a:off x="2286000" y="1282700"/>
            <a:ext cx="4505325" cy="5262563"/>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Questions"/>
          <p:cNvSpPr txBox="1"/>
          <p:nvPr/>
        </p:nvSpPr>
        <p:spPr>
          <a:xfrm>
            <a:off x="1243012" y="239712"/>
            <a:ext cx="6653213"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defRPr sz="7200"/>
            </a:lvl1pPr>
          </a:lstStyle>
          <a:p>
            <a:pPr/>
            <a:r>
              <a:t>Questions</a:t>
            </a:r>
          </a:p>
        </p:txBody>
      </p:sp>
      <p:pic>
        <p:nvPicPr>
          <p:cNvPr id="239" name="8 farron get tested for  inherited genes.jpg" descr="8 farron get tested for  inherited genes.jpg"/>
          <p:cNvPicPr>
            <a:picLocks noChangeAspect="1"/>
          </p:cNvPicPr>
          <p:nvPr/>
        </p:nvPicPr>
        <p:blipFill>
          <a:blip r:embed="rId2">
            <a:extLst/>
          </a:blip>
          <a:stretch>
            <a:fillRect/>
          </a:stretch>
        </p:blipFill>
        <p:spPr>
          <a:xfrm>
            <a:off x="1243012" y="1439862"/>
            <a:ext cx="6316663" cy="503713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image.jpeg" descr="image.jpeg"/>
          <p:cNvPicPr>
            <a:picLocks noChangeAspect="1"/>
          </p:cNvPicPr>
          <p:nvPr/>
        </p:nvPicPr>
        <p:blipFill>
          <a:blip r:embed="rId2">
            <a:extLst/>
          </a:blip>
          <a:stretch>
            <a:fillRect/>
          </a:stretch>
        </p:blipFill>
        <p:spPr>
          <a:xfrm>
            <a:off x="254000" y="368300"/>
            <a:ext cx="8466138" cy="615156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itle"/>
          <p:cNvSpPr txBox="1"/>
          <p:nvPr>
            <p:ph type="title" idx="4294967295"/>
          </p:nvPr>
        </p:nvSpPr>
        <p:spPr>
          <a:xfrm>
            <a:off x="630237" y="365125"/>
            <a:ext cx="7886701" cy="1325563"/>
          </a:xfrm>
          <a:prstGeom prst="rect">
            <a:avLst/>
          </a:prstGeom>
        </p:spPr>
        <p:txBody>
          <a:bodyPr/>
          <a:lstStyle/>
          <a:p>
            <a:pPr algn="ctr"/>
          </a:p>
        </p:txBody>
      </p:sp>
      <p:pic>
        <p:nvPicPr>
          <p:cNvPr id="119" name="WDC ON SCT MEDIA PACKET 2012-1.tif" descr="WDC ON SCT MEDIA PACKET 2012-1.tif"/>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WDC ON SCT MEDIA PACKET 2012-3.tif" descr="WDC ON SCT MEDIA PACKET 2012-3.tif"/>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WDC ON SCT MEDIA PACKET 2012-4.tif" descr="WDC ON SCT MEDIA PACKET 2012-4.tif"/>
          <p:cNvPicPr>
            <a:picLocks noChangeAspect="1"/>
          </p:cNvPicPr>
          <p:nvPr/>
        </p:nvPicPr>
        <p:blipFill>
          <a:blip r:embed="rId2">
            <a:extLst/>
          </a:blip>
          <a:stretch>
            <a:fillRect/>
          </a:stretch>
        </p:blipFill>
        <p:spPr>
          <a:xfrm>
            <a:off x="0" y="-30480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WHAT’Z So: In Conversations"/>
          <p:cNvSpPr txBox="1"/>
          <p:nvPr>
            <p:ph type="title" idx="4294967295"/>
          </p:nvPr>
        </p:nvSpPr>
        <p:spPr>
          <a:xfrm>
            <a:off x="914400" y="609599"/>
            <a:ext cx="7575550" cy="1143002"/>
          </a:xfrm>
          <a:prstGeom prst="rect">
            <a:avLst/>
          </a:prstGeom>
        </p:spPr>
        <p:txBody>
          <a:bodyPr/>
          <a:lstStyle/>
          <a:p>
            <a:pPr>
              <a:defRPr sz="4000">
                <a:solidFill>
                  <a:srgbClr val="FF0000"/>
                </a:solidFill>
              </a:defRPr>
            </a:pPr>
            <a:r>
              <a:t>WHAT</a:t>
            </a:r>
            <a:r>
              <a:t>’</a:t>
            </a:r>
            <a:r>
              <a:t>Z So: In Conversations</a:t>
            </a:r>
          </a:p>
        </p:txBody>
      </p:sp>
      <p:sp>
        <p:nvSpPr>
          <p:cNvPr id="126" name="- Children are still being born with Sickle Cell Disease. HOW?"/>
          <p:cNvSpPr txBox="1"/>
          <p:nvPr/>
        </p:nvSpPr>
        <p:spPr>
          <a:xfrm>
            <a:off x="508000" y="1824037"/>
            <a:ext cx="7036555"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2000"/>
            </a:lvl1pPr>
          </a:lstStyle>
          <a:p>
            <a:pPr/>
            <a:r>
              <a:t>- Children are still being born with Sickle Cell Disease. HOW?</a:t>
            </a:r>
          </a:p>
        </p:txBody>
      </p:sp>
      <p:sp>
        <p:nvSpPr>
          <p:cNvPr id="127" name="People are dating and mating and no idea that they carry the trait…"/>
          <p:cNvSpPr txBox="1"/>
          <p:nvPr/>
        </p:nvSpPr>
        <p:spPr>
          <a:xfrm>
            <a:off x="508000" y="2438400"/>
            <a:ext cx="8004930" cy="675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685800">
              <a:buSzPct val="100000"/>
              <a:buChar char="-"/>
              <a:defRPr sz="2000"/>
            </a:pPr>
            <a:r>
              <a:t> People are dating and mating and no idea that they carry the trait </a:t>
            </a:r>
          </a:p>
          <a:p>
            <a:pPr defTabSz="685800">
              <a:defRPr sz="2000"/>
            </a:pPr>
            <a:r>
              <a:t> or a gene that can create a form of SCD.</a:t>
            </a:r>
          </a:p>
        </p:txBody>
      </p:sp>
      <p:sp>
        <p:nvSpPr>
          <p:cNvPr id="128" name="New Born Screening helps and still after the fact…"/>
          <p:cNvSpPr txBox="1"/>
          <p:nvPr/>
        </p:nvSpPr>
        <p:spPr>
          <a:xfrm>
            <a:off x="533400" y="3467100"/>
            <a:ext cx="5904221" cy="675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685800">
              <a:buSzPct val="100000"/>
              <a:buChar char="-"/>
              <a:defRPr sz="2000"/>
            </a:pPr>
            <a:r>
              <a:t> New Born Screening helps and still after the fact</a:t>
            </a:r>
          </a:p>
          <a:p>
            <a:pPr defTabSz="685800">
              <a:defRPr sz="2000"/>
            </a:pPr>
            <a:r>
              <a:t> Started in California on 27 FEB 1990</a:t>
            </a:r>
          </a:p>
        </p:txBody>
      </p:sp>
      <p:sp>
        <p:nvSpPr>
          <p:cNvPr id="129" name="Our Community experience is Medical field has not implemented…"/>
          <p:cNvSpPr txBox="1"/>
          <p:nvPr/>
        </p:nvSpPr>
        <p:spPr>
          <a:xfrm>
            <a:off x="487362" y="4960937"/>
            <a:ext cx="8659898" cy="675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685800">
              <a:buSzPct val="100000"/>
              <a:buChar char="-"/>
              <a:defRPr sz="2000"/>
            </a:pPr>
            <a:r>
              <a:t> Our Community experience is Medical field has not implemented </a:t>
            </a:r>
          </a:p>
          <a:p>
            <a:pPr defTabSz="685800">
              <a:defRPr sz="2000"/>
            </a:pPr>
            <a:r>
              <a:t>  effective training around the care and results of patients with SCT or SCD</a:t>
            </a:r>
          </a:p>
        </p:txBody>
      </p:sp>
      <p:sp>
        <p:nvSpPr>
          <p:cNvPr id="130" name="- Adults with Sickle Cell having difficulty transitioning to next level of care."/>
          <p:cNvSpPr txBox="1"/>
          <p:nvPr/>
        </p:nvSpPr>
        <p:spPr>
          <a:xfrm>
            <a:off x="508000" y="4376737"/>
            <a:ext cx="8735552"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2000"/>
            </a:lvl1pPr>
          </a:lstStyle>
          <a:p>
            <a:pPr/>
            <a:r>
              <a:t>- Adults with Sickle Cell having difficulty transitioning to next level of care.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WHAT’Z So: Sickle Cell Trait"/>
          <p:cNvSpPr txBox="1"/>
          <p:nvPr>
            <p:ph type="title" idx="4294967295"/>
          </p:nvPr>
        </p:nvSpPr>
        <p:spPr>
          <a:xfrm>
            <a:off x="990600" y="228599"/>
            <a:ext cx="7727950" cy="1143002"/>
          </a:xfrm>
          <a:prstGeom prst="rect">
            <a:avLst/>
          </a:prstGeom>
        </p:spPr>
        <p:txBody>
          <a:bodyPr/>
          <a:lstStyle/>
          <a:p>
            <a:pPr>
              <a:defRPr b="1" sz="4000">
                <a:solidFill>
                  <a:srgbClr val="FF0000"/>
                </a:solidFill>
                <a:latin typeface="Arial"/>
                <a:ea typeface="Arial"/>
                <a:cs typeface="Arial"/>
                <a:sym typeface="Arial"/>
              </a:defRPr>
            </a:pPr>
            <a:r>
              <a:t>WHAT</a:t>
            </a:r>
            <a:r>
              <a:t>’</a:t>
            </a:r>
            <a:r>
              <a:t>Z So: Sickle Cell Trait</a:t>
            </a:r>
          </a:p>
        </p:txBody>
      </p:sp>
      <p:sp>
        <p:nvSpPr>
          <p:cNvPr id="133" name="- people still collapsing from sickle cell trait"/>
          <p:cNvSpPr txBox="1"/>
          <p:nvPr/>
        </p:nvSpPr>
        <p:spPr>
          <a:xfrm>
            <a:off x="31750" y="1544637"/>
            <a:ext cx="3391065"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1300"/>
            </a:lvl1pPr>
          </a:lstStyle>
          <a:p>
            <a:pPr/>
            <a:r>
              <a:t>- people still collapsing from sickle cell trait</a:t>
            </a:r>
          </a:p>
        </p:txBody>
      </p:sp>
      <p:sp>
        <p:nvSpPr>
          <p:cNvPr id="134" name="people having health issues that could be related to the trait…"/>
          <p:cNvSpPr txBox="1"/>
          <p:nvPr/>
        </p:nvSpPr>
        <p:spPr>
          <a:xfrm>
            <a:off x="-6350" y="2971800"/>
            <a:ext cx="4846815" cy="6629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685800">
              <a:buSzPct val="100000"/>
              <a:buChar char="-"/>
              <a:defRPr sz="1300"/>
            </a:pPr>
            <a:r>
              <a:t> people having health issues that could be related to the trait </a:t>
            </a:r>
          </a:p>
          <a:p>
            <a:pPr defTabSz="685800">
              <a:defRPr sz="1300"/>
            </a:pPr>
            <a:r>
              <a:t> and being overlooked because old dialogue has a clause that </a:t>
            </a:r>
          </a:p>
          <a:p>
            <a:pPr defTabSz="685800">
              <a:defRPr sz="1300"/>
            </a:pPr>
            <a:r>
              <a:t> we usually don't have complications</a:t>
            </a:r>
          </a:p>
        </p:txBody>
      </p:sp>
      <p:sp>
        <p:nvSpPr>
          <p:cNvPr id="135" name="- Sickle Cell Trait numbers have been the same for years."/>
          <p:cNvSpPr txBox="1"/>
          <p:nvPr/>
        </p:nvSpPr>
        <p:spPr>
          <a:xfrm>
            <a:off x="9525" y="4281487"/>
            <a:ext cx="4397144" cy="472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1300"/>
            </a:lvl1pPr>
          </a:lstStyle>
          <a:p>
            <a:pPr/>
            <a:r>
              <a:t>- Sickle Cell Trait numbers have been the same for years.</a:t>
            </a:r>
          </a:p>
        </p:txBody>
      </p:sp>
      <p:sp>
        <p:nvSpPr>
          <p:cNvPr id="136" name="- myths about who is affected my Sickle Cell Trait and or Disorder"/>
          <p:cNvSpPr txBox="1"/>
          <p:nvPr/>
        </p:nvSpPr>
        <p:spPr>
          <a:xfrm>
            <a:off x="-19051" y="2236787"/>
            <a:ext cx="4978138"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1300"/>
            </a:lvl1pPr>
          </a:lstStyle>
          <a:p>
            <a:pPr/>
            <a:r>
              <a:t>- myths about who is affected my Sickle Cell Trait and or Disorder</a:t>
            </a:r>
          </a:p>
        </p:txBody>
      </p:sp>
      <p:sp>
        <p:nvSpPr>
          <p:cNvPr id="137" name="Colleges requiring Mandatory Screening for all Athletes to be…"/>
          <p:cNvSpPr txBox="1"/>
          <p:nvPr/>
        </p:nvSpPr>
        <p:spPr>
          <a:xfrm>
            <a:off x="-6350" y="5181600"/>
            <a:ext cx="5294069" cy="853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685800">
              <a:buSzPct val="100000"/>
              <a:buChar char="-"/>
              <a:defRPr sz="1300"/>
            </a:pPr>
            <a:r>
              <a:t> Colleges requiring Mandatory Screening for all Athletes to be</a:t>
            </a:r>
          </a:p>
          <a:p>
            <a:pPr defTabSz="685800">
              <a:defRPr sz="1300"/>
            </a:pPr>
            <a:r>
              <a:t> identified with SCT or SCD</a:t>
            </a:r>
          </a:p>
          <a:p>
            <a:pPr defTabSz="685800">
              <a:defRPr sz="1300"/>
            </a:pPr>
          </a:p>
          <a:p>
            <a:pPr defTabSz="685800">
              <a:defRPr sz="1300"/>
            </a:pPr>
            <a:r>
              <a:t>- Some think it could lead to possible discrimination to that student.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ickle Cell Trait (AS)  Prevalence and Global Distribution"/>
          <p:cNvSpPr txBox="1"/>
          <p:nvPr>
            <p:ph type="title" idx="4294967295"/>
          </p:nvPr>
        </p:nvSpPr>
        <p:spPr>
          <a:xfrm>
            <a:off x="-1" y="0"/>
            <a:ext cx="9144002" cy="1216025"/>
          </a:xfrm>
          <a:prstGeom prst="rect">
            <a:avLst/>
          </a:prstGeom>
        </p:spPr>
        <p:txBody>
          <a:bodyPr/>
          <a:lstStyle/>
          <a:p>
            <a:pPr algn="ctr" defTabSz="678941">
              <a:defRPr sz="3959">
                <a:solidFill>
                  <a:srgbClr val="FF0000"/>
                </a:solidFill>
              </a:defRPr>
            </a:pPr>
            <a:r>
              <a:t>Sickle Cell Trait (AS) </a:t>
            </a:r>
            <a:br/>
            <a:r>
              <a:t>Prevalence and Global Distribution</a:t>
            </a:r>
          </a:p>
        </p:txBody>
      </p:sp>
      <p:sp>
        <p:nvSpPr>
          <p:cNvPr id="140" name="Worldwide &gt; 300 million people with SCT…"/>
          <p:cNvSpPr txBox="1"/>
          <p:nvPr>
            <p:ph type="body" idx="4294967295"/>
          </p:nvPr>
        </p:nvSpPr>
        <p:spPr>
          <a:xfrm>
            <a:off x="876300" y="1371600"/>
            <a:ext cx="7391400" cy="4648200"/>
          </a:xfrm>
          <a:prstGeom prst="rect">
            <a:avLst/>
          </a:prstGeom>
        </p:spPr>
        <p:txBody>
          <a:bodyPr/>
          <a:lstStyle/>
          <a:p>
            <a:pPr algn="ctr">
              <a:lnSpc>
                <a:spcPct val="60000"/>
              </a:lnSpc>
              <a:buSzTx/>
              <a:buNone/>
              <a:defRPr sz="3000"/>
            </a:pPr>
            <a:r>
              <a:t>Worldwide &gt; 300 million people with SCT</a:t>
            </a:r>
          </a:p>
          <a:p>
            <a:pPr algn="ctr">
              <a:lnSpc>
                <a:spcPct val="60000"/>
              </a:lnSpc>
              <a:buSzTx/>
              <a:buNone/>
              <a:defRPr b="1" sz="3000"/>
            </a:pPr>
          </a:p>
          <a:p>
            <a:pPr algn="ctr">
              <a:lnSpc>
                <a:spcPct val="60000"/>
              </a:lnSpc>
              <a:buSzTx/>
              <a:buNone/>
              <a:defRPr b="1" sz="3000"/>
            </a:pPr>
            <a:r>
              <a:t>Countries with high prevalence of SCT</a:t>
            </a:r>
          </a:p>
          <a:p>
            <a:pPr algn="ctr">
              <a:lnSpc>
                <a:spcPct val="60000"/>
              </a:lnSpc>
              <a:buSzTx/>
              <a:buNone/>
              <a:defRPr b="1" sz="3000"/>
            </a:pPr>
          </a:p>
          <a:p>
            <a:pPr algn="ctr">
              <a:lnSpc>
                <a:spcPct val="60000"/>
              </a:lnSpc>
              <a:buSzTx/>
              <a:buNone/>
              <a:defRPr b="1" sz="2800"/>
            </a:pPr>
          </a:p>
          <a:p>
            <a:pPr lvl="3" marL="1200150" indent="-171450">
              <a:lnSpc>
                <a:spcPct val="60000"/>
              </a:lnSpc>
              <a:spcBef>
                <a:spcPts val="0"/>
              </a:spcBef>
              <a:buFontTx/>
              <a:buChar char="▪"/>
              <a:defRPr sz="2800"/>
            </a:pPr>
            <a:r>
              <a:t>Nigeria 		      &gt; 30 million</a:t>
            </a:r>
          </a:p>
          <a:p>
            <a:pPr lvl="3" marL="1200150" indent="-171450">
              <a:lnSpc>
                <a:spcPct val="60000"/>
              </a:lnSpc>
              <a:spcBef>
                <a:spcPts val="0"/>
              </a:spcBef>
              <a:buFontTx/>
              <a:buChar char="▪"/>
              <a:defRPr sz="2800"/>
            </a:pPr>
            <a:r>
              <a:t>India		               &gt; 20 million*</a:t>
            </a:r>
          </a:p>
          <a:p>
            <a:pPr lvl="3" marL="1200150" indent="-171450">
              <a:lnSpc>
                <a:spcPct val="60000"/>
              </a:lnSpc>
              <a:spcBef>
                <a:spcPts val="0"/>
              </a:spcBef>
              <a:buFontTx/>
              <a:buChar char="▪"/>
              <a:defRPr sz="2800"/>
            </a:pPr>
            <a:r>
              <a:t>Congo, DR	               &gt; 16 million</a:t>
            </a:r>
          </a:p>
          <a:p>
            <a:pPr lvl="3" marL="1200150" indent="-171450">
              <a:lnSpc>
                <a:spcPct val="60000"/>
              </a:lnSpc>
              <a:spcBef>
                <a:spcPts val="0"/>
              </a:spcBef>
              <a:buFontTx/>
              <a:buChar char="▪"/>
              <a:defRPr sz="2800"/>
            </a:pPr>
            <a:r>
              <a:t>Brazil		               &gt;   9 million</a:t>
            </a:r>
          </a:p>
          <a:p>
            <a:pPr lvl="3" marL="1200150" indent="-171450">
              <a:lnSpc>
                <a:spcPct val="60000"/>
              </a:lnSpc>
              <a:spcBef>
                <a:spcPts val="0"/>
              </a:spcBef>
              <a:buFontTx/>
              <a:buChar char="▪"/>
              <a:defRPr sz="2800"/>
            </a:pPr>
            <a:r>
              <a:t>Tanzania 	               &gt;   6 million</a:t>
            </a:r>
          </a:p>
          <a:p>
            <a:pPr lvl="3" marL="1200150" indent="-171450">
              <a:lnSpc>
                <a:spcPct val="60000"/>
              </a:lnSpc>
              <a:spcBef>
                <a:spcPts val="0"/>
              </a:spcBef>
              <a:buFontTx/>
              <a:buChar char="▪"/>
              <a:defRPr sz="2800"/>
            </a:pPr>
            <a:r>
              <a:t>Kenya 		      &gt;    5 million</a:t>
            </a:r>
          </a:p>
          <a:p>
            <a:pPr lvl="3" marL="1200150" indent="-171450">
              <a:lnSpc>
                <a:spcPct val="60000"/>
              </a:lnSpc>
              <a:spcBef>
                <a:spcPts val="0"/>
              </a:spcBef>
              <a:buFontTx/>
              <a:buChar char="▪"/>
              <a:defRPr sz="2800"/>
            </a:pPr>
            <a:r>
              <a:t>Ghana 	               &gt;   4 million</a:t>
            </a:r>
          </a:p>
          <a:p>
            <a:pPr lvl="3" marL="1200150" indent="-171450">
              <a:lnSpc>
                <a:spcPct val="60000"/>
              </a:lnSpc>
              <a:spcBef>
                <a:spcPts val="0"/>
              </a:spcBef>
              <a:buFontTx/>
              <a:buChar char="▪"/>
              <a:defRPr sz="2800"/>
            </a:pPr>
            <a:r>
              <a:t>Saudi Arabia            &gt;   4 million</a:t>
            </a:r>
          </a:p>
          <a:p>
            <a:pPr lvl="3" marL="1200150" indent="-171450">
              <a:lnSpc>
                <a:spcPct val="60000"/>
              </a:lnSpc>
              <a:spcBef>
                <a:spcPts val="0"/>
              </a:spcBef>
              <a:buFontTx/>
              <a:buChar char="▪"/>
              <a:defRPr sz="2800"/>
            </a:pPr>
            <a:r>
              <a:t>USA 		               &gt;   3 million</a:t>
            </a:r>
          </a:p>
        </p:txBody>
      </p:sp>
      <p:sp>
        <p:nvSpPr>
          <p:cNvPr id="141" name="Major impact of SCT on public health, military, or sports, if present,  not likely to be missed in these countries"/>
          <p:cNvSpPr/>
          <p:nvPr/>
        </p:nvSpPr>
        <p:spPr>
          <a:xfrm>
            <a:off x="609600" y="6019800"/>
            <a:ext cx="7924800" cy="603886"/>
          </a:xfrm>
          <a:prstGeom prst="rect">
            <a:avLst/>
          </a:prstGeom>
          <a:ln>
            <a:solidFill>
              <a:srgbClr val="0000FF"/>
            </a:solidFill>
          </a:ln>
          <a:extLst>
            <a:ext uri="{C572A759-6A51-4108-AA02-DFA0A04FC94B}">
              <ma14:wrappingTextBoxFlag xmlns:ma14="http://schemas.microsoft.com/office/mac/drawingml/2011/main" val="1"/>
            </a:ext>
          </a:extLst>
        </p:spPr>
        <p:txBody>
          <a:bodyPr lIns="45719" rIns="45719">
            <a:spAutoFit/>
          </a:bodyPr>
          <a:lstStyle>
            <a:lvl1pPr algn="ctr" defTabSz="685800">
              <a:lnSpc>
                <a:spcPct val="80000"/>
              </a:lnSpc>
              <a:defRPr b="1" sz="1800">
                <a:solidFill>
                  <a:schemeClr val="accent1"/>
                </a:solidFill>
                <a:latin typeface="Century Gothic"/>
                <a:ea typeface="Century Gothic"/>
                <a:cs typeface="Century Gothic"/>
                <a:sym typeface="Century Gothic"/>
              </a:defRPr>
            </a:lvl1pPr>
          </a:lstStyle>
          <a:p>
            <a:pPr/>
            <a:r>
              <a:t>Major impact of SCT on public health, military, or sports, if present,  not likely to be missed in these countries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