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6" r:id="rId2"/>
    <p:sldMasterId id="2147483700" r:id="rId3"/>
    <p:sldMasterId id="2147483802" r:id="rId4"/>
    <p:sldMasterId id="2147483808" r:id="rId5"/>
  </p:sldMasterIdLst>
  <p:notesMasterIdLst>
    <p:notesMasterId r:id="rId23"/>
  </p:notesMasterIdLst>
  <p:sldIdLst>
    <p:sldId id="256" r:id="rId6"/>
    <p:sldId id="450" r:id="rId7"/>
    <p:sldId id="456" r:id="rId8"/>
    <p:sldId id="367" r:id="rId9"/>
    <p:sldId id="358" r:id="rId10"/>
    <p:sldId id="459" r:id="rId11"/>
    <p:sldId id="457" r:id="rId12"/>
    <p:sldId id="458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8" r:id="rId21"/>
    <p:sldId id="4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ith, Shannon" initials="SS" lastIdx="1" clrIdx="0"/>
  <p:cmAuthor id="1" name="Alexis Thompson" initials="" lastIdx="2" clrIdx="1"/>
  <p:cmAuthor id="2" name="Microsoft Office User" initials="MOU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3"/>
  </p:normalViewPr>
  <p:slideViewPr>
    <p:cSldViewPr snapToGrid="0" snapToObjects="1">
      <p:cViewPr varScale="1">
        <p:scale>
          <a:sx n="76" d="100"/>
          <a:sy n="76" d="100"/>
        </p:scale>
        <p:origin x="216" y="8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83CB-E02A-7A49-AB03-588E9F56256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0B274-9527-BB49-8F7A-ED51399A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5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A6A8F5-8EAE-4C3B-988E-A40A19D95D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Table 2.4.1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Table 8.1.1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42267-1B16-45E8-88B0-C8B5B5D762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76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42267-1B16-45E8-88B0-C8B5B5D762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470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42267-1B16-45E8-88B0-C8B5B5D762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42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6913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86A1E-9CB9-4C80-BCBA-F84C975D5D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02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42267-1B16-45E8-88B0-C8B5B5D762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530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42267-1B16-45E8-88B0-C8B5B5D762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5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A7CF-540B-024D-92F2-63A33ABCB2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4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A7CF-540B-024D-92F2-63A33ABCB2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42267-1B16-45E8-88B0-C8B5B5D762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82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370D3-1A93-814A-8E61-987B774912A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428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42267-1B16-45E8-88B0-C8B5B5D762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7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42267-1B16-45E8-88B0-C8B5B5D762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5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42267-1B16-45E8-88B0-C8B5B5D762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6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42267-1B16-45E8-88B0-C8B5B5D762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7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4.vml"/><Relationship Id="rId2" Type="http://schemas.openxmlformats.org/officeDocument/2006/relationships/tags" Target="../tags/tag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5.vml"/><Relationship Id="rId2" Type="http://schemas.openxmlformats.org/officeDocument/2006/relationships/tags" Target="../tags/tag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6.vml"/><Relationship Id="rId2" Type="http://schemas.openxmlformats.org/officeDocument/2006/relationships/tags" Target="../tags/tag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7.vml"/><Relationship Id="rId2" Type="http://schemas.openxmlformats.org/officeDocument/2006/relationships/tags" Target="../tags/tag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8.vml"/><Relationship Id="rId2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8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0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667063F3-FD60-44D2-9F27-EC0E8F1D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78" y="153272"/>
            <a:ext cx="11744445" cy="844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F6EB645-1FC0-486B-89D6-6DE1F36AF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4072" y="1296365"/>
            <a:ext cx="11743856" cy="5069510"/>
          </a:xfrm>
          <a:prstGeom prst="rect">
            <a:avLst/>
          </a:prstGeom>
        </p:spPr>
        <p:txBody>
          <a:bodyPr/>
          <a:lstStyle>
            <a:lvl1pPr>
              <a:buClr>
                <a:srgbClr val="006CA2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04813" indent="-231775">
              <a:buClr>
                <a:srgbClr val="006CA2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66738" indent="-161925">
              <a:buClr>
                <a:srgbClr val="006CA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41363" indent="-174625">
              <a:buClr>
                <a:srgbClr val="006CA2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914400" indent="-173038">
              <a:buClr>
                <a:srgbClr val="006CA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2ABDC26-5AAA-46C9-A092-CE1A19FD9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4461" y="6576308"/>
            <a:ext cx="526815" cy="2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defTabSz="257175"/>
            <a:fld id="{6B312CD2-6EA9-46B2-893C-73296E2B74A8}" type="slidenum">
              <a:rPr lang="en-US" smtClean="0"/>
              <a:pPr defTabSz="257175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7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A406228-2320-4496-B634-1879D98AC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4461" y="6576308"/>
            <a:ext cx="526815" cy="2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defTabSz="257175"/>
            <a:fld id="{6B312CD2-6EA9-46B2-893C-73296E2B74A8}" type="slidenum">
              <a:rPr lang="en-US" smtClean="0"/>
              <a:pPr defTabSz="257175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38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ngamo_ppt_titleslide.jpg"/>
          <p:cNvPicPr>
            <a:picLocks noChangeAspect="1"/>
          </p:cNvPicPr>
          <p:nvPr userDrawn="1"/>
        </p:nvPicPr>
        <p:blipFill>
          <a:blip r:embed="rId2" cstate="print"/>
          <a:srcRect b="82778"/>
          <a:stretch>
            <a:fillRect/>
          </a:stretch>
        </p:blipFill>
        <p:spPr>
          <a:xfrm>
            <a:off x="0" y="0"/>
            <a:ext cx="12192000" cy="1181100"/>
          </a:xfrm>
          <a:prstGeom prst="rect">
            <a:avLst/>
          </a:prstGeom>
        </p:spPr>
      </p:pic>
      <p:pic>
        <p:nvPicPr>
          <p:cNvPr id="7" name="Picture 6" descr="sangamo_logo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2904" y="292205"/>
            <a:ext cx="3596613" cy="59054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4741" y="2340969"/>
            <a:ext cx="11082528" cy="584775"/>
          </a:xfrm>
        </p:spPr>
        <p:txBody>
          <a:bodyPr lIns="91440" tIns="45720" bIns="45720" anchor="t" anchorCtr="0">
            <a:spAutoFit/>
          </a:bodyPr>
          <a:lstStyle>
            <a:lvl1pPr algn="ctr">
              <a:defRPr sz="3200" b="1">
                <a:ln>
                  <a:noFill/>
                </a:ln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99268" y="3282701"/>
            <a:ext cx="6993467" cy="461665"/>
          </a:xfrm>
        </p:spPr>
        <p:txBody>
          <a:bodyPr lIns="91440" rIns="91440" bIns="45720">
            <a:spAutoFit/>
          </a:bodyPr>
          <a:lstStyle>
            <a:lvl1pPr algn="ctr">
              <a:buFontTx/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Minor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892551" y="4017963"/>
            <a:ext cx="4406900" cy="400110"/>
          </a:xfrm>
        </p:spPr>
        <p:txBody>
          <a:bodyPr lIns="91440" rIns="91440" bIns="45720">
            <a:spAutoFit/>
          </a:bodyPr>
          <a:lstStyle>
            <a:lvl1pPr algn="ctr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algn="ctr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algn="ctr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algn="ctr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algn="ctr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November 21,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9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17504" y="117044"/>
            <a:ext cx="11521440" cy="771956"/>
          </a:xfrm>
          <a:prstGeom prst="rect">
            <a:avLst/>
          </a:prstGeom>
          <a:noFill/>
        </p:spPr>
        <p:txBody>
          <a:bodyPr lIns="0" tIns="0" bIns="0" anchor="ctr">
            <a:noAutofit/>
          </a:bodyPr>
          <a:lstStyle>
            <a:lvl1pPr algn="l">
              <a:lnSpc>
                <a:spcPct val="90000"/>
              </a:lnSpc>
              <a:defRPr sz="2800" b="1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7504" y="1024127"/>
            <a:ext cx="11521440" cy="5230368"/>
          </a:xfrm>
          <a:prstGeom prst="rect">
            <a:avLst/>
          </a:prstGeom>
        </p:spPr>
        <p:txBody>
          <a:bodyPr lIns="0" rIns="0" bIns="0">
            <a:noAutofit/>
          </a:bodyPr>
          <a:lstStyle>
            <a:lvl1pPr>
              <a:buFont typeface="Arial" pitchFamily="34" charset="0"/>
              <a:buChar char="•"/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buFont typeface="Wingdings" pitchFamily="2" charset="2"/>
              <a:buChar char="w"/>
              <a:defRPr sz="1600">
                <a:solidFill>
                  <a:srgbClr val="000000"/>
                </a:solidFill>
              </a:defRPr>
            </a:lvl3pPr>
            <a:lvl4pPr>
              <a:buFont typeface="Courier New" pitchFamily="49" charset="0"/>
              <a:buChar char="o"/>
              <a:defRPr sz="1400">
                <a:solidFill>
                  <a:srgbClr val="000000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317504" y="964869"/>
            <a:ext cx="115214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317499" y="6356455"/>
            <a:ext cx="2689868" cy="365125"/>
          </a:xfrm>
        </p:spPr>
        <p:txBody>
          <a:bodyPr lIns="0" rIns="0" bIns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D1B6-FC9E-4B6E-9FEE-431B19E61C60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8/12/19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>
          <a:xfrm>
            <a:off x="4673600" y="6356455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206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angamo_ppt_titleslide.jpg"/>
          <p:cNvPicPr>
            <a:picLocks noChangeAspect="1"/>
          </p:cNvPicPr>
          <p:nvPr userDrawn="1"/>
        </p:nvPicPr>
        <p:blipFill>
          <a:blip r:embed="rId2" cstate="print"/>
          <a:srcRect b="82778"/>
          <a:stretch>
            <a:fillRect/>
          </a:stretch>
        </p:blipFill>
        <p:spPr>
          <a:xfrm>
            <a:off x="0" y="0"/>
            <a:ext cx="12192000" cy="1181100"/>
          </a:xfrm>
          <a:prstGeom prst="rect">
            <a:avLst/>
          </a:prstGeom>
        </p:spPr>
      </p:pic>
      <p:pic>
        <p:nvPicPr>
          <p:cNvPr id="16" name="Picture 15" descr="sangamo_logo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2904" y="292205"/>
            <a:ext cx="3596613" cy="590549"/>
          </a:xfrm>
          <a:prstGeom prst="rect">
            <a:avLst/>
          </a:prstGeom>
        </p:spPr>
      </p:pic>
      <p:pic>
        <p:nvPicPr>
          <p:cNvPr id="17" name="Picture 16" descr="sangamo_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3019" y="2116146"/>
            <a:ext cx="8166100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855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856D-95F0-44A0-BC5C-5F19790A6370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8/12/19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836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3C1-09AA-4C9E-8068-459A43170C29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8/12/19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Table Placeholder 2"/>
          <p:cNvSpPr>
            <a:spLocks noGrp="1"/>
          </p:cNvSpPr>
          <p:nvPr>
            <p:ph type="tbl" idx="1"/>
          </p:nvPr>
        </p:nvSpPr>
        <p:spPr>
          <a:xfrm>
            <a:off x="316992" y="1024128"/>
            <a:ext cx="11521440" cy="523036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7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024126"/>
            <a:ext cx="5632704" cy="52303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024128"/>
            <a:ext cx="5632704" cy="52303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BD0C-8378-42DD-894A-4BDF603084F5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8/12/19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06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17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566" y="1024128"/>
            <a:ext cx="56321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6992" y="1672814"/>
            <a:ext cx="5632704" cy="4590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5728" y="1024128"/>
            <a:ext cx="56327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5728" y="1682496"/>
            <a:ext cx="5632704" cy="4590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50ED-813B-425D-BBED-031F8C61FD01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8/12/19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334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1D00-0C51-4400-9A8A-9F8D3EB4D49C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8/12/19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153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78406"/>
            <a:ext cx="103632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67891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3472-2531-4272-8630-9FFE01F60393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8/12/19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055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6D36-8FBE-4EEE-AF94-2008DEC9F5D4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8/12/19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72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0CBD-2D28-478B-A233-BB9B8FB128D9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8/12/19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977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91" y="118872"/>
            <a:ext cx="42915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0" y="118871"/>
            <a:ext cx="7071360" cy="61356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6992" y="1280159"/>
            <a:ext cx="4291584" cy="4974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8160-95C5-40DB-A6B0-6862B9ECA826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8/12/19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8" name="Picture 7" descr="sangamo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02438" y="6394554"/>
            <a:ext cx="202976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1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8128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18872"/>
            <a:ext cx="731520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44802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45CD-CA50-4853-81FF-6E1687B3C8EA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8/12/19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8" name="Picture 7" descr="sangamo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02438" y="6394554"/>
            <a:ext cx="202976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48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ngamo_ppt_titleslide.jpg"/>
          <p:cNvPicPr>
            <a:picLocks noChangeAspect="1"/>
          </p:cNvPicPr>
          <p:nvPr userDrawn="1"/>
        </p:nvPicPr>
        <p:blipFill>
          <a:blip r:embed="rId2" cstate="print"/>
          <a:srcRect b="82778"/>
          <a:stretch>
            <a:fillRect/>
          </a:stretch>
        </p:blipFill>
        <p:spPr>
          <a:xfrm>
            <a:off x="0" y="0"/>
            <a:ext cx="12192000" cy="1181100"/>
          </a:xfrm>
          <a:prstGeom prst="rect">
            <a:avLst/>
          </a:prstGeom>
        </p:spPr>
      </p:pic>
      <p:pic>
        <p:nvPicPr>
          <p:cNvPr id="7" name="Picture 6" descr="sangamo_logo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2900" y="292103"/>
            <a:ext cx="3596613" cy="59054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4736" y="2340867"/>
            <a:ext cx="11082528" cy="584775"/>
          </a:xfrm>
        </p:spPr>
        <p:txBody>
          <a:bodyPr lIns="91440" tIns="45720" bIns="45720" anchor="t" anchorCtr="0">
            <a:spAutoFit/>
          </a:bodyPr>
          <a:lstStyle>
            <a:lvl1pPr algn="ctr">
              <a:defRPr sz="3200" b="1">
                <a:ln>
                  <a:noFill/>
                </a:ln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99268" y="3282699"/>
            <a:ext cx="6993467" cy="461665"/>
          </a:xfrm>
        </p:spPr>
        <p:txBody>
          <a:bodyPr lIns="91440" rIns="91440" bIns="45720">
            <a:spAutoFit/>
          </a:bodyPr>
          <a:lstStyle>
            <a:lvl1pPr algn="ctr">
              <a:buFontTx/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Minor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892551" y="4017963"/>
            <a:ext cx="4406900" cy="400110"/>
          </a:xfrm>
        </p:spPr>
        <p:txBody>
          <a:bodyPr lIns="91440" rIns="91440" bIns="45720">
            <a:spAutoFit/>
          </a:bodyPr>
          <a:lstStyle>
            <a:lvl1pPr algn="ctr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algn="ctr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algn="ctr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 algn="ctr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algn="ctr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November 21,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0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117044"/>
            <a:ext cx="11521440" cy="771956"/>
          </a:xfrm>
          <a:prstGeom prst="rect">
            <a:avLst/>
          </a:prstGeom>
          <a:noFill/>
        </p:spPr>
        <p:txBody>
          <a:bodyPr lIns="0" tIns="0" bIns="0" anchor="ctr">
            <a:noAutofit/>
          </a:bodyPr>
          <a:lstStyle>
            <a:lvl1pPr algn="l">
              <a:lnSpc>
                <a:spcPct val="90000"/>
              </a:lnSpc>
              <a:defRPr sz="2800" b="1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7500" y="1024127"/>
            <a:ext cx="11521440" cy="5230368"/>
          </a:xfrm>
          <a:prstGeom prst="rect">
            <a:avLst/>
          </a:prstGeom>
        </p:spPr>
        <p:txBody>
          <a:bodyPr lIns="0" rIns="0" bIns="0">
            <a:noAutofit/>
          </a:bodyPr>
          <a:lstStyle>
            <a:lvl1pPr>
              <a:buFont typeface="Arial" pitchFamily="34" charset="0"/>
              <a:buChar char="•"/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buFont typeface="Wingdings" pitchFamily="2" charset="2"/>
              <a:buChar char="w"/>
              <a:defRPr sz="1600">
                <a:solidFill>
                  <a:srgbClr val="000000"/>
                </a:solidFill>
              </a:defRPr>
            </a:lvl3pPr>
            <a:lvl4pPr>
              <a:buFont typeface="Courier New" pitchFamily="49" charset="0"/>
              <a:buChar char="o"/>
              <a:defRPr sz="1400">
                <a:solidFill>
                  <a:srgbClr val="000000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317500" y="964869"/>
            <a:ext cx="115214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317499" y="6356353"/>
            <a:ext cx="2689868" cy="365125"/>
          </a:xfrm>
        </p:spPr>
        <p:txBody>
          <a:bodyPr lIns="0" rIns="0" bIns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6/26/2014</a:t>
            </a:r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>
          <a:xfrm>
            <a:off x="4673600" y="6356353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0624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angamo_ppt_titleslide.jpg"/>
          <p:cNvPicPr>
            <a:picLocks noChangeAspect="1"/>
          </p:cNvPicPr>
          <p:nvPr userDrawn="1"/>
        </p:nvPicPr>
        <p:blipFill>
          <a:blip r:embed="rId2" cstate="print"/>
          <a:srcRect b="82778"/>
          <a:stretch>
            <a:fillRect/>
          </a:stretch>
        </p:blipFill>
        <p:spPr>
          <a:xfrm>
            <a:off x="0" y="0"/>
            <a:ext cx="12192000" cy="1181100"/>
          </a:xfrm>
          <a:prstGeom prst="rect">
            <a:avLst/>
          </a:prstGeom>
        </p:spPr>
      </p:pic>
      <p:pic>
        <p:nvPicPr>
          <p:cNvPr id="16" name="Picture 15" descr="sangamo_logo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2900" y="292103"/>
            <a:ext cx="3596613" cy="590549"/>
          </a:xfrm>
          <a:prstGeom prst="rect">
            <a:avLst/>
          </a:prstGeom>
        </p:spPr>
      </p:pic>
      <p:pic>
        <p:nvPicPr>
          <p:cNvPr id="17" name="Picture 16" descr="sangamo_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2951" y="2116141"/>
            <a:ext cx="8166100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103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01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6/26/2014</a:t>
            </a:r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144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6/26/2014</a:t>
            </a:r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Table Placeholder 2"/>
          <p:cNvSpPr>
            <a:spLocks noGrp="1"/>
          </p:cNvSpPr>
          <p:nvPr>
            <p:ph type="tbl" idx="1"/>
          </p:nvPr>
        </p:nvSpPr>
        <p:spPr>
          <a:xfrm>
            <a:off x="316992" y="1024128"/>
            <a:ext cx="11521440" cy="523036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1862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024126"/>
            <a:ext cx="5632704" cy="52303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024128"/>
            <a:ext cx="5632704" cy="52303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6/26/2014</a:t>
            </a:r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827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99" y="1024128"/>
            <a:ext cx="56321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6992" y="1672814"/>
            <a:ext cx="5632704" cy="4590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5728" y="1024128"/>
            <a:ext cx="56327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5728" y="1682496"/>
            <a:ext cx="5632704" cy="4590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6/26/2014</a:t>
            </a:r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507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6/26/2014</a:t>
            </a:r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0395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78304"/>
            <a:ext cx="103632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67891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6/26/2014</a:t>
            </a:r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693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6/26/2014</a:t>
            </a:r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1932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6/26/2014</a:t>
            </a:r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447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91" y="118872"/>
            <a:ext cx="42915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0" y="118871"/>
            <a:ext cx="7071360" cy="61356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6992" y="1280159"/>
            <a:ext cx="4291584" cy="4974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6/26/2014</a:t>
            </a:r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8" name="Picture 7" descr="sangamo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02370" y="6394452"/>
            <a:ext cx="202976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5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8128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18872"/>
            <a:ext cx="731520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44802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6/26/2014</a:t>
            </a:r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8" name="Picture 7" descr="sangamo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02370" y="6394452"/>
            <a:ext cx="202976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4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55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77C2721-3CE8-4F09-BC17-CE1292ADB4BD}"/>
              </a:ext>
            </a:extLst>
          </p:cNvPr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006C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57175"/>
            <a:endParaRPr lang="en-US" sz="1013" dirty="0">
              <a:solidFill>
                <a:prstClr val="white"/>
              </a:solidFill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232" y="999746"/>
            <a:ext cx="10765536" cy="2991285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232" y="4074633"/>
            <a:ext cx="10765536" cy="18262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D1BFA79-1644-46BA-A2A1-F8A5B48AA943}"/>
              </a:ext>
            </a:extLst>
          </p:cNvPr>
          <p:cNvSpPr/>
          <p:nvPr userDrawn="1"/>
        </p:nvSpPr>
        <p:spPr>
          <a:xfrm>
            <a:off x="536448" y="3991029"/>
            <a:ext cx="11119104" cy="83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AC83CD2A-8C88-4C3A-895F-23A5B7B6B5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55" y="121730"/>
            <a:ext cx="3316287" cy="4873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solidFill>
                  <a:srgbClr val="62C3F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928AE78-4673-4396-9446-6C5D88F8FF18}"/>
              </a:ext>
            </a:extLst>
          </p:cNvPr>
          <p:cNvSpPr/>
          <p:nvPr userDrawn="1"/>
        </p:nvSpPr>
        <p:spPr>
          <a:xfrm>
            <a:off x="9357720" y="0"/>
            <a:ext cx="2820839" cy="352800"/>
          </a:xfrm>
          <a:prstGeom prst="rect">
            <a:avLst/>
          </a:prstGeom>
          <a:solidFill>
            <a:srgbClr val="C7014F"/>
          </a:solidFill>
          <a:ln w="25400" cap="flat" cmpd="sng" algn="ctr">
            <a:solidFill>
              <a:srgbClr val="C701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b="1" kern="0" dirty="0">
                <a:solidFill>
                  <a:srgbClr val="FFFFFF"/>
                </a:solidFill>
                <a:latin typeface="Calibri" panose="020F0502020204030204"/>
              </a:rPr>
              <a:t>DRAFT - CONFIDENTIAL</a:t>
            </a: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461" y="6638656"/>
            <a:ext cx="526815" cy="18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257175"/>
            <a:fld id="{6B312CD2-6EA9-46B2-893C-73296E2B74A8}" type="slidenum">
              <a:rPr lang="en-US" smtClean="0">
                <a:solidFill>
                  <a:prstClr val="white"/>
                </a:solidFill>
              </a:rPr>
              <a:pPr defTabSz="257175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667063F3-FD60-44D2-9F27-EC0E8F1D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78" y="153272"/>
            <a:ext cx="11744445" cy="844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F6EB645-1FC0-486B-89D6-6DE1F36AF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4072" y="1296365"/>
            <a:ext cx="11743856" cy="5069510"/>
          </a:xfrm>
          <a:prstGeom prst="rect">
            <a:avLst/>
          </a:prstGeom>
        </p:spPr>
        <p:txBody>
          <a:bodyPr/>
          <a:lstStyle>
            <a:lvl1pPr>
              <a:buClr>
                <a:srgbClr val="006CA2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04813" indent="-231775">
              <a:buClr>
                <a:srgbClr val="006CA2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66738" indent="-161925">
              <a:buClr>
                <a:srgbClr val="006CA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41363" indent="-174625">
              <a:buClr>
                <a:srgbClr val="006CA2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914400" indent="-173038">
              <a:buClr>
                <a:srgbClr val="006CA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461" y="6638656"/>
            <a:ext cx="526815" cy="18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257175"/>
            <a:fld id="{6B312CD2-6EA9-46B2-893C-73296E2B74A8}" type="slidenum">
              <a:rPr lang="en-US" smtClean="0">
                <a:solidFill>
                  <a:prstClr val="white"/>
                </a:solidFill>
              </a:rPr>
              <a:pPr defTabSz="257175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461" y="6638656"/>
            <a:ext cx="526815" cy="18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257175"/>
            <a:fld id="{6B312CD2-6EA9-46B2-893C-73296E2B74A8}" type="slidenum">
              <a:rPr lang="en-US" smtClean="0">
                <a:solidFill>
                  <a:prstClr val="white"/>
                </a:solidFill>
              </a:rPr>
              <a:pPr defTabSz="257175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825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77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37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38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8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45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53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29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893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18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237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73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352800" y="3048000"/>
            <a:ext cx="883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031999" y="2971800"/>
            <a:ext cx="9479660" cy="7119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8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enter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031999" y="3757639"/>
            <a:ext cx="9479660" cy="48788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/>
            </a:lvl1pPr>
          </a:lstStyle>
          <a:p>
            <a:pPr lvl="0"/>
            <a:r>
              <a:rPr lang="en-US" dirty="0" smtClean="0"/>
              <a:t>Click to enter 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98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" y="6399216"/>
            <a:ext cx="5135033" cy="458787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 smtClean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056969" y="6397629"/>
            <a:ext cx="5135033" cy="458787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36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" y="6399216"/>
            <a:ext cx="5135033" cy="458787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 smtClean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056969" y="6397629"/>
            <a:ext cx="5135033" cy="458787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1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352800" y="3048000"/>
            <a:ext cx="883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031999" y="2971800"/>
            <a:ext cx="9479660" cy="7119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8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031999" y="3757639"/>
            <a:ext cx="9479660" cy="48788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/>
            </a:lvl1pPr>
          </a:lstStyle>
          <a:p>
            <a:pPr lvl="0"/>
            <a:r>
              <a:rPr lang="en-US" dirty="0"/>
              <a:t>Click to enter sub title</a:t>
            </a:r>
          </a:p>
        </p:txBody>
      </p:sp>
    </p:spTree>
    <p:extLst>
      <p:ext uri="{BB962C8B-B14F-4D97-AF65-F5344CB8AC3E}">
        <p14:creationId xmlns:p14="http://schemas.microsoft.com/office/powerpoint/2010/main" val="7036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011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BMT CTN 1503 Protocol v3.0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D9A75CE-7F8A-4968-A013-5FFD1A9763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7653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461" y="6638656"/>
            <a:ext cx="526815" cy="18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257175"/>
            <a:fld id="{6B312CD2-6EA9-46B2-893C-73296E2B74A8}" type="slidenum">
              <a:rPr lang="en-US" smtClean="0">
                <a:solidFill>
                  <a:prstClr val="white"/>
                </a:solidFill>
              </a:rPr>
              <a:pPr defTabSz="257175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242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461" y="6638656"/>
            <a:ext cx="526815" cy="18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257175"/>
            <a:fld id="{6B312CD2-6EA9-46B2-893C-73296E2B74A8}" type="slidenum">
              <a:rPr lang="en-US" smtClean="0">
                <a:solidFill>
                  <a:prstClr val="white"/>
                </a:solidFill>
              </a:rPr>
              <a:pPr defTabSz="257175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667063F3-FD60-44D2-9F27-EC0E8F1D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78" y="153272"/>
            <a:ext cx="11744445" cy="844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F6EB645-1FC0-486B-89D6-6DE1F36AF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4072" y="1296365"/>
            <a:ext cx="11743856" cy="5069510"/>
          </a:xfrm>
          <a:prstGeom prst="rect">
            <a:avLst/>
          </a:prstGeom>
        </p:spPr>
        <p:txBody>
          <a:bodyPr/>
          <a:lstStyle>
            <a:lvl1pPr>
              <a:buClr>
                <a:srgbClr val="006CA2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04813" indent="-231775">
              <a:buClr>
                <a:srgbClr val="006CA2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66738" indent="-161925">
              <a:buClr>
                <a:srgbClr val="006CA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41363" indent="-174625">
              <a:buClr>
                <a:srgbClr val="006CA2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914400" indent="-173038">
              <a:buClr>
                <a:srgbClr val="006CA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959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3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9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1A86-26A3-0049-875B-913A43124E8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3DC4-727A-2342-AEEE-5A78041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3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theme" Target="../theme/theme4.xml"/><Relationship Id="rId7" Type="http://schemas.openxmlformats.org/officeDocument/2006/relationships/vmlDrawing" Target="../drawings/vmlDrawing3.vml"/><Relationship Id="rId8" Type="http://schemas.openxmlformats.org/officeDocument/2006/relationships/tags" Target="../tags/tag3.xml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.emf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2.xml"/><Relationship Id="rId19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1A86-26A3-0049-875B-913A43124E8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3DC4-727A-2342-AEEE-5A78041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7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32" r:id="rId12"/>
    <p:sldLayoutId id="214748383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992" y="118872"/>
            <a:ext cx="11521440" cy="768096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992" y="1024127"/>
            <a:ext cx="11521440" cy="5230368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6992" y="6356455"/>
            <a:ext cx="269443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/>
            <a:fld id="{A0BA628B-DC19-4E9D-8834-AA1273F2295C}" type="datetime1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pitchFamily="-80" charset="-128"/>
                <a:cs typeface="ＭＳ Ｐゴシック" pitchFamily="-80" charset="-128"/>
              </a:rPr>
              <a:pPr defTabSz="914400"/>
              <a:t>8/12/19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pitchFamily="-80" charset="-128"/>
              <a:cs typeface="ＭＳ Ｐゴシック" pitchFamily="-8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3564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pitchFamily="-80" charset="-128"/>
                <a:cs typeface="ＭＳ Ｐゴシック" pitchFamily="-80" charset="-128"/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pitchFamily="-80" charset="-128"/>
              <a:cs typeface="ＭＳ Ｐゴシック" pitchFamily="-80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17504" y="964869"/>
            <a:ext cx="115214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8" name="Picture 7" descr="sangamo_logo_whit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02438" y="6394554"/>
            <a:ext cx="202976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4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w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992" y="118872"/>
            <a:ext cx="11521440" cy="768096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992" y="1024127"/>
            <a:ext cx="11521440" cy="5230368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6992" y="6356353"/>
            <a:ext cx="269443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/>
            <a:r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pitchFamily="-80" charset="-128"/>
                <a:cs typeface="ＭＳ Ｐゴシック" pitchFamily="-80" charset="-128"/>
              </a:rPr>
              <a:t>6/26/2014</a:t>
            </a:r>
            <a:endParaRPr lang="en-US" dirty="0">
              <a:solidFill>
                <a:srgbClr val="000000">
                  <a:tint val="75000"/>
                </a:srgbClr>
              </a:solidFill>
              <a:ea typeface="ＭＳ Ｐゴシック" pitchFamily="-80" charset="-128"/>
              <a:cs typeface="ＭＳ Ｐゴシック" pitchFamily="-8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225A787-33D3-4C16-A17F-8FD89B52D3C6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pitchFamily="-80" charset="-128"/>
                <a:cs typeface="ＭＳ Ｐゴシック" pitchFamily="-80" charset="-128"/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pitchFamily="-80" charset="-128"/>
              <a:cs typeface="ＭＳ Ｐゴシック" pitchFamily="-80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17500" y="964869"/>
            <a:ext cx="115214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8" name="Picture 7" descr="sangamo_logo_white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802370" y="6394452"/>
            <a:ext cx="202976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6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w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 userDrawn="1"/>
        </p:nvSpPr>
        <p:spPr>
          <a:xfrm>
            <a:off x="0" y="6576308"/>
            <a:ext cx="12192000" cy="281692"/>
          </a:xfrm>
          <a:prstGeom prst="rect">
            <a:avLst/>
          </a:prstGeom>
          <a:solidFill>
            <a:srgbClr val="62C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1150056"/>
          </a:xfrm>
          <a:prstGeom prst="rect">
            <a:avLst/>
          </a:prstGeom>
          <a:solidFill>
            <a:srgbClr val="006C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57175"/>
            <a:endParaRPr lang="en-US" sz="1013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778" y="153272"/>
            <a:ext cx="11744445" cy="844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461" y="6638656"/>
            <a:ext cx="526815" cy="18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257175"/>
            <a:fld id="{6B312CD2-6EA9-46B2-893C-73296E2B74A8}" type="slidenum">
              <a:rPr lang="en-US" smtClean="0">
                <a:solidFill>
                  <a:prstClr val="white"/>
                </a:solidFill>
              </a:rPr>
              <a:pPr defTabSz="257175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23D6C6E-5395-412F-BF65-6FCC86D84D92}"/>
              </a:ext>
            </a:extLst>
          </p:cNvPr>
          <p:cNvSpPr/>
          <p:nvPr userDrawn="1"/>
        </p:nvSpPr>
        <p:spPr>
          <a:xfrm>
            <a:off x="9357720" y="0"/>
            <a:ext cx="2820839" cy="352800"/>
          </a:xfrm>
          <a:prstGeom prst="rect">
            <a:avLst/>
          </a:prstGeom>
          <a:solidFill>
            <a:srgbClr val="C7014F"/>
          </a:solidFill>
          <a:ln w="25400" cap="flat" cmpd="sng" algn="ctr">
            <a:solidFill>
              <a:srgbClr val="C701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b="1" kern="0" dirty="0">
                <a:solidFill>
                  <a:srgbClr val="FFFFFF"/>
                </a:solidFill>
                <a:latin typeface="Calibri" panose="020F0502020204030204"/>
              </a:rPr>
              <a:t>DRAFT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87444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</p:sldLayoutIdLst>
  <p:hf hdr="0" ftr="0" dt="0"/>
  <p:txStyles>
    <p:titleStyle>
      <a:lvl1pPr algn="l" defTabSz="51435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ts val="9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17910" indent="-160735" algn="l" defTabSz="514350" rtl="0" eaLnBrk="1" latinLnBrk="0" hangingPunct="1">
        <a:spcBef>
          <a:spcPts val="45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642938" indent="-128588" algn="l" defTabSz="514350" rtl="0" eaLnBrk="1" latinLnBrk="0" hangingPunct="1">
        <a:spcBef>
          <a:spcPts val="225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00113" indent="-128588" algn="l" defTabSz="514350" rtl="0" eaLnBrk="1" latinLnBrk="0" hangingPunct="1">
        <a:spcBef>
          <a:spcPts val="225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ts val="225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1A86-26A3-0049-875B-913A43124E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3DC4-727A-2342-AEEE-5A780418A9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7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microsoft.com/office/2007/relationships/hdphoto" Target="../media/hdphoto1.wdp"/><Relationship Id="rId7" Type="http://schemas.openxmlformats.org/officeDocument/2006/relationships/image" Target="../media/image16.png"/><Relationship Id="rId8" Type="http://schemas.openxmlformats.org/officeDocument/2006/relationships/image" Target="../media/image17.emf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2" y="2130428"/>
            <a:ext cx="11011382" cy="1470025"/>
          </a:xfrm>
        </p:spPr>
        <p:txBody>
          <a:bodyPr/>
          <a:lstStyle/>
          <a:p>
            <a:r>
              <a:rPr lang="en-US" b="1" dirty="0" smtClean="0"/>
              <a:t>Gene therapy for </a:t>
            </a:r>
            <a:r>
              <a:rPr lang="en-US" b="1" dirty="0" smtClean="0"/>
              <a:t>sickle cell disease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Walters, MD</a:t>
            </a:r>
            <a:endParaRPr lang="en-US" dirty="0"/>
          </a:p>
        </p:txBody>
      </p:sp>
      <p:pic>
        <p:nvPicPr>
          <p:cNvPr id="4" name="Picture 3" descr="UCSFBCHO_Logo_Oak_cl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38" y="4765675"/>
            <a:ext cx="4662318" cy="174625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9084" y="226350"/>
            <a:ext cx="36576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74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B9A0F7-B08A-4FD3-807D-F1696ADA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profile of </a:t>
            </a:r>
            <a:r>
              <a:rPr lang="en-US" dirty="0" err="1"/>
              <a:t>plerixafor</a:t>
            </a:r>
            <a:r>
              <a:rPr lang="en-US" dirty="0"/>
              <a:t> mobilization/apheresis</a:t>
            </a:r>
            <a:endParaRPr lang="en-US" sz="2400" b="0" i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B74910C-59CF-400A-9715-10DACCB2A9D7}"/>
              </a:ext>
            </a:extLst>
          </p:cNvPr>
          <p:cNvSpPr/>
          <p:nvPr/>
        </p:nvSpPr>
        <p:spPr>
          <a:xfrm>
            <a:off x="663358" y="1449661"/>
            <a:ext cx="11304865" cy="77931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68275" indent="-168275">
              <a:lnSpc>
                <a:spcPct val="93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36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stem cell collection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cycles in 19</a:t>
            </a:r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patients,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 adverse events (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≥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grade 3) were reported</a:t>
            </a:r>
            <a:endParaRPr lang="en-US" sz="2400" b="1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DBF9717C-E8D8-4572-88E1-4C2642EB8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124956"/>
              </p:ext>
            </p:extLst>
          </p:nvPr>
        </p:nvGraphicFramePr>
        <p:xfrm>
          <a:off x="677272" y="2680636"/>
          <a:ext cx="10837456" cy="3079330"/>
        </p:xfrm>
        <a:graphic>
          <a:graphicData uri="http://schemas.openxmlformats.org/drawingml/2006/table">
            <a:tbl>
              <a:tblPr firstRow="1" bandRow="1"/>
              <a:tblGrid>
                <a:gridCol w="7655351">
                  <a:extLst>
                    <a:ext uri="{9D8B030D-6E8A-4147-A177-3AD203B41FA5}">
                      <a16:colId xmlns:a16="http://schemas.microsoft.com/office/drawing/2014/main" xmlns="" val="1020562069"/>
                    </a:ext>
                  </a:extLst>
                </a:gridCol>
                <a:gridCol w="3182105">
                  <a:extLst>
                    <a:ext uri="{9D8B030D-6E8A-4147-A177-3AD203B41FA5}">
                      <a16:colId xmlns:a16="http://schemas.microsoft.com/office/drawing/2014/main" xmlns="" val="922959058"/>
                    </a:ext>
                  </a:extLst>
                </a:gridCol>
              </a:tblGrid>
              <a:tr h="559509">
                <a:tc>
                  <a:txBody>
                    <a:bodyPr/>
                    <a:lstStyle>
                      <a:lvl1pPr marL="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146304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292608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438912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585216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731520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877824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1024128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1170432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93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 ≥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AEs within 7 days of each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plerixafor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a mobilization cycle</a:t>
                      </a:r>
                    </a:p>
                  </a:txBody>
                  <a:tcPr marT="27432" marB="27432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146304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292608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438912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585216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731520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877824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1024128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11704320" algn="l" defTabSz="2926080" rtl="0" eaLnBrk="1" latinLnBrk="0" hangingPunct="1">
                        <a:defRPr sz="576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292608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N=19</a:t>
                      </a:r>
                    </a:p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(%)</a:t>
                      </a:r>
                    </a:p>
                  </a:txBody>
                  <a:tcPr marL="0" marR="0" marT="27432" marB="27432" anchor="ctr">
                    <a:lnL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5274813"/>
                  </a:ext>
                </a:extLst>
              </a:tr>
              <a:tr h="433532">
                <a:tc>
                  <a:txBody>
                    <a:bodyPr/>
                    <a:lstStyle>
                      <a:lvl1pPr marL="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46304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292608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438912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585216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731520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877824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024128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170432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292608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Vaso</a:t>
                      </a:r>
                      <a:r>
                        <a:rPr lang="en-US" sz="20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-occlusive pain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46304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292608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438912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585216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731520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877824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024128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170432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(10.5)</a:t>
                      </a:r>
                    </a:p>
                  </a:txBody>
                  <a:tcPr marL="0" marR="0" anchor="ctr">
                    <a:lnL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0899443"/>
                  </a:ext>
                </a:extLst>
              </a:tr>
              <a:tr h="433532">
                <a:tc>
                  <a:txBody>
                    <a:bodyPr/>
                    <a:lstStyle>
                      <a:lvl1pPr marL="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46304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292608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438912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585216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731520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877824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024128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170432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2926080" rtl="0" eaLnBrk="1" latinLnBrk="0" hangingPunct="1">
                        <a:lnSpc>
                          <a:spcPct val="93000"/>
                        </a:lnSpc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Hypomagnesaemia</a:t>
                      </a:r>
                    </a:p>
                  </a:txBody>
                  <a:tcPr marR="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46304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292608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438912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585216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731520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877824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024128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170432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(10.5)</a:t>
                      </a:r>
                    </a:p>
                  </a:txBody>
                  <a:tcPr marL="0" marR="0" anchor="ctr">
                    <a:lnL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862282"/>
                  </a:ext>
                </a:extLst>
              </a:tr>
              <a:tr h="433532">
                <a:tc>
                  <a:txBody>
                    <a:bodyPr/>
                    <a:lstStyle/>
                    <a:p>
                      <a:pPr marL="0" algn="l" defTabSz="2926080" rtl="0" eaLnBrk="1" latinLnBrk="0" hangingPunct="1">
                        <a:lnSpc>
                          <a:spcPct val="93000"/>
                        </a:lnSpc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Abdominal pain</a:t>
                      </a:r>
                    </a:p>
                  </a:txBody>
                  <a:tcPr marR="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(5.3)</a:t>
                      </a:r>
                    </a:p>
                  </a:txBody>
                  <a:tcPr marL="0" marR="0" anchor="ctr">
                    <a:lnL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3254560"/>
                  </a:ext>
                </a:extLst>
              </a:tr>
              <a:tr h="433532">
                <a:tc>
                  <a:txBody>
                    <a:bodyPr/>
                    <a:lstStyle/>
                    <a:p>
                      <a:pPr marL="0" algn="l" defTabSz="2926080" rtl="0" eaLnBrk="1" latinLnBrk="0" hangingPunct="1">
                        <a:lnSpc>
                          <a:spcPct val="93000"/>
                        </a:lnSpc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Arthralgia</a:t>
                      </a:r>
                    </a:p>
                  </a:txBody>
                  <a:tcPr marR="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(5.3)</a:t>
                      </a:r>
                    </a:p>
                  </a:txBody>
                  <a:tcPr marL="0" marR="0" anchor="ctr">
                    <a:lnL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9417139"/>
                  </a:ext>
                </a:extLst>
              </a:tr>
              <a:tr h="433532">
                <a:tc>
                  <a:txBody>
                    <a:bodyPr/>
                    <a:lstStyle>
                      <a:lvl1pPr marL="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46304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292608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438912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585216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731520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877824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024128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170432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93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Non-cardiac chest pain</a:t>
                      </a:r>
                      <a:endParaRPr lang="en-US" sz="2000" baseline="30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46304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292608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438912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585216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731520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877824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024128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1704320" algn="l" defTabSz="2926080" rtl="0" eaLnBrk="1" latinLnBrk="0" hangingPunct="1">
                        <a:defRPr sz="576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(5.3)</a:t>
                      </a:r>
                    </a:p>
                  </a:txBody>
                  <a:tcPr marL="0" marR="0" anchor="ctr">
                    <a:lnL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475234"/>
                  </a:ext>
                </a:extLst>
              </a:tr>
              <a:tr h="227324">
                <a:tc gridSpan="2">
                  <a:txBody>
                    <a:bodyPr/>
                    <a:lstStyle/>
                    <a:p>
                      <a:pPr algn="l">
                        <a:lnSpc>
                          <a:spcPct val="930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>
                      <a:noFill/>
                    </a:lnL>
                    <a:lnR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6C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9787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76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B9A0F7-B08A-4FD3-807D-F1696ADA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HGB-206 Group C: Safety profile </a:t>
            </a:r>
            <a:r>
              <a:rPr lang="en-US" sz="4000" b="1" dirty="0" smtClean="0"/>
              <a:t>shows the effect of </a:t>
            </a:r>
            <a:r>
              <a:rPr lang="en-US" sz="4000" b="1" dirty="0" err="1" smtClean="0"/>
              <a:t>busulfan</a:t>
            </a:r>
            <a:r>
              <a:rPr lang="en-US" sz="4000" b="1" dirty="0" smtClean="0"/>
              <a:t> </a:t>
            </a:r>
            <a:r>
              <a:rPr lang="en-US" sz="4000" b="1" dirty="0"/>
              <a:t>conditioning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826C9400-D1B1-45C4-9B9A-4D6CB4363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45760"/>
              </p:ext>
            </p:extLst>
          </p:nvPr>
        </p:nvGraphicFramePr>
        <p:xfrm>
          <a:off x="269847" y="1493617"/>
          <a:ext cx="5434667" cy="442461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051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3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90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 3 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adverse events that happened</a:t>
                      </a:r>
                      <a:r>
                        <a:rPr lang="en-US" sz="20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2 or </a:t>
                      </a:r>
                      <a:r>
                        <a:rPr lang="en-US" sz="2000" b="1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</a:t>
                      </a:r>
                      <a:r>
                        <a:rPr lang="en-US" sz="20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patients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N=13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(%)</a:t>
                      </a:r>
                    </a:p>
                  </a:txBody>
                  <a:tcPr marL="52559" marR="52559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659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Febrile neutropenia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52559" marT="18288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(77)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559" marR="52559" marT="18288" marB="91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2045031"/>
                  </a:ext>
                </a:extLst>
              </a:tr>
              <a:tr h="357659">
                <a:tc>
                  <a:txBody>
                    <a:bodyPr/>
                    <a:lstStyle/>
                    <a:p>
                      <a:pPr marL="0" marR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Stomatitis</a:t>
                      </a:r>
                    </a:p>
                  </a:txBody>
                  <a:tcPr marR="52559" marT="18288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(54)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559" marR="52559" marT="18288" marB="91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4783285"/>
                  </a:ext>
                </a:extLst>
              </a:tr>
              <a:tr h="472598">
                <a:tc>
                  <a:txBody>
                    <a:bodyPr/>
                    <a:lstStyle/>
                    <a:p>
                      <a:pPr marL="0" marR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Abdominal pain upper</a:t>
                      </a:r>
                    </a:p>
                  </a:txBody>
                  <a:tcPr marR="52559" marT="18288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(15)</a:t>
                      </a:r>
                    </a:p>
                  </a:txBody>
                  <a:tcPr marL="52559" marR="52559" marT="18288" marB="91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9509443"/>
                  </a:ext>
                </a:extLst>
              </a:tr>
              <a:tr h="357659">
                <a:tc>
                  <a:txBody>
                    <a:bodyPr/>
                    <a:lstStyle/>
                    <a:p>
                      <a:pPr marL="0" marR="0" algn="l" defTabSz="514350" rtl="0" eaLnBrk="1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Alanine aminotransferase increased</a:t>
                      </a:r>
                      <a:endParaRPr lang="en-US" sz="18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52559" marT="18288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(15)</a:t>
                      </a:r>
                    </a:p>
                  </a:txBody>
                  <a:tcPr marL="52559" marR="52559" marT="18288" marB="91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5311626"/>
                  </a:ext>
                </a:extLst>
              </a:tr>
              <a:tr h="357659">
                <a:tc>
                  <a:txBody>
                    <a:bodyPr/>
                    <a:lstStyle/>
                    <a:p>
                      <a:pPr marL="0" marR="0" algn="l" defTabSz="514350" rtl="0" eaLnBrk="1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Blood bilirubin increased</a:t>
                      </a:r>
                      <a:endParaRPr lang="en-US" sz="18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52559" marT="18288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(15)</a:t>
                      </a:r>
                    </a:p>
                  </a:txBody>
                  <a:tcPr marL="52559" marR="52559" marT="18288" marB="91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9527124"/>
                  </a:ext>
                </a:extLst>
              </a:tr>
              <a:tr h="357659">
                <a:tc>
                  <a:txBody>
                    <a:bodyPr/>
                    <a:lstStyle/>
                    <a:p>
                      <a:pPr marL="0" marR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Nausea</a:t>
                      </a:r>
                    </a:p>
                  </a:txBody>
                  <a:tcPr marR="52559" marT="18288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(15)</a:t>
                      </a:r>
                    </a:p>
                  </a:txBody>
                  <a:tcPr marL="52559" marR="52559" marT="18288" marB="91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2770762"/>
                  </a:ext>
                </a:extLst>
              </a:tr>
              <a:tr h="7193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Serious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adverse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events</a:t>
                      </a:r>
                      <a:endParaRPr lang="en-US" sz="2000" b="1" kern="1200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Post DP infusion in ≥ 2 patients</a:t>
                      </a:r>
                    </a:p>
                  </a:txBody>
                  <a:tcPr marR="52559" marT="18288" marB="9144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N=13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 (%)</a:t>
                      </a:r>
                    </a:p>
                  </a:txBody>
                  <a:tcPr marL="52559" marR="52559" marT="18288" marB="9144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714991"/>
                  </a:ext>
                </a:extLst>
              </a:tr>
              <a:tr h="357659">
                <a:tc>
                  <a:txBody>
                    <a:bodyPr/>
                    <a:lstStyle/>
                    <a:p>
                      <a:pPr marL="0" marR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Nausea</a:t>
                      </a:r>
                    </a:p>
                  </a:txBody>
                  <a:tcPr marR="52559" marT="18288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(15)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559" marR="52559" marT="18288" marB="91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9999313"/>
                  </a:ext>
                </a:extLst>
              </a:tr>
              <a:tr h="3576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Vomiting</a:t>
                      </a:r>
                    </a:p>
                  </a:txBody>
                  <a:tcPr marR="52559" marT="18288" marB="91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(15)</a:t>
                      </a:r>
                    </a:p>
                  </a:txBody>
                  <a:tcPr marL="52559" marR="52559" marT="18288" marB="91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9335055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F29D2AD-F846-4144-A5FD-3D0278118A92}"/>
              </a:ext>
            </a:extLst>
          </p:cNvPr>
          <p:cNvSpPr/>
          <p:nvPr/>
        </p:nvSpPr>
        <p:spPr>
          <a:xfrm>
            <a:off x="5725317" y="1813100"/>
            <a:ext cx="6472275" cy="4093428"/>
          </a:xfrm>
          <a:prstGeom prst="rect">
            <a:avLst/>
          </a:prstGeom>
        </p:spPr>
        <p:txBody>
          <a:bodyPr wrap="square" rIns="45720" anchor="t">
            <a:spAutoFit/>
          </a:bodyPr>
          <a:lstStyle/>
          <a:p>
            <a:pPr marL="344488" indent="-285750" defTabSz="1028700">
              <a:spcBef>
                <a:spcPts val="18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028700" algn="l"/>
              </a:tabLst>
              <a:defRPr/>
            </a:pPr>
            <a:r>
              <a:rPr lang="en-US" sz="2000" b="1" dirty="0">
                <a:latin typeface="Calibri" panose="020F0502020204030204" pitchFamily="34" charset="0"/>
              </a:rPr>
              <a:t>Serious </a:t>
            </a:r>
            <a:r>
              <a:rPr lang="en-US" sz="2000" b="1" dirty="0" smtClean="0">
                <a:latin typeface="Calibri" panose="020F0502020204030204" pitchFamily="34" charset="0"/>
              </a:rPr>
              <a:t>adverse events were </a:t>
            </a:r>
            <a:r>
              <a:rPr lang="en-US" sz="2000" b="1" dirty="0">
                <a:latin typeface="Calibri" panose="020F0502020204030204" pitchFamily="34" charset="0"/>
              </a:rPr>
              <a:t>reported in 6 patients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4488" indent="-285750" defTabSz="1028700">
              <a:spcBef>
                <a:spcPts val="18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028700" algn="l"/>
              </a:tabLst>
              <a:defRPr/>
            </a:pPr>
            <a:r>
              <a:rPr lang="en-US" sz="2000" b="1" dirty="0">
                <a:latin typeface="Calibri" panose="020F0502020204030204" pitchFamily="34" charset="0"/>
              </a:rPr>
              <a:t>No </a:t>
            </a:r>
            <a:r>
              <a:rPr lang="en-US" sz="2000" b="1" dirty="0" smtClean="0">
                <a:latin typeface="Calibri" panose="020F0502020204030204" pitchFamily="34" charset="0"/>
              </a:rPr>
              <a:t>gene therapy product</a:t>
            </a:r>
            <a:r>
              <a:rPr lang="en-US" sz="2000" b="1" dirty="0" smtClean="0">
                <a:latin typeface="Calibri" panose="020F0502020204030204" pitchFamily="34" charset="0"/>
              </a:rPr>
              <a:t>-related </a:t>
            </a:r>
            <a:r>
              <a:rPr lang="en-US" sz="2000" b="1" dirty="0">
                <a:latin typeface="Calibri" panose="020F0502020204030204" pitchFamily="34" charset="0"/>
              </a:rPr>
              <a:t>adverse events</a:t>
            </a:r>
          </a:p>
          <a:p>
            <a:pPr marL="344488" indent="-285750" defTabSz="1028700">
              <a:spcBef>
                <a:spcPts val="18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028700" algn="l"/>
              </a:tabLst>
              <a:defRPr/>
            </a:pPr>
            <a:r>
              <a:rPr lang="en-US" sz="2000" b="1" dirty="0">
                <a:latin typeface="Calibri" panose="020F0502020204030204" pitchFamily="34" charset="0"/>
              </a:rPr>
              <a:t>No cases of </a:t>
            </a:r>
            <a:r>
              <a:rPr lang="en-US" sz="2000" b="1" dirty="0" err="1">
                <a:latin typeface="Calibri" panose="020F0502020204030204" pitchFamily="34" charset="0"/>
              </a:rPr>
              <a:t>veno</a:t>
            </a:r>
            <a:r>
              <a:rPr lang="en-US" sz="2000" b="1" dirty="0">
                <a:latin typeface="Calibri" panose="020F0502020204030204" pitchFamily="34" charset="0"/>
              </a:rPr>
              <a:t>-occlusive liver disease observed to date</a:t>
            </a:r>
          </a:p>
          <a:p>
            <a:pPr marL="344488" indent="-285750" defTabSz="1028700">
              <a:spcBef>
                <a:spcPts val="18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028700" algn="l"/>
              </a:tabLst>
              <a:defRPr/>
            </a:pPr>
            <a:r>
              <a:rPr lang="en-US" sz="2000" b="1" dirty="0">
                <a:latin typeface="Calibri" panose="020F0502020204030204" pitchFamily="34" charset="0"/>
              </a:rPr>
              <a:t>No graft failure or deaths reported</a:t>
            </a:r>
          </a:p>
          <a:p>
            <a:pPr marL="344488" indent="-285750" defTabSz="1028700">
              <a:spcBef>
                <a:spcPts val="18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028700" algn="l"/>
              </a:tabLst>
              <a:defRPr/>
            </a:pPr>
            <a:r>
              <a:rPr lang="en-US" sz="2000" b="1" dirty="0">
                <a:latin typeface="Calibri" panose="020F0502020204030204" pitchFamily="34" charset="0"/>
              </a:rPr>
              <a:t>No vector-mediated </a:t>
            </a:r>
            <a:r>
              <a:rPr lang="en-US" sz="2000" b="1" dirty="0" smtClean="0">
                <a:latin typeface="Calibri" panose="020F0502020204030204" pitchFamily="34" charset="0"/>
              </a:rPr>
              <a:t>active virus and </a:t>
            </a:r>
            <a:r>
              <a:rPr lang="en-US" sz="2000" b="1" dirty="0">
                <a:latin typeface="Calibri" panose="020F0502020204030204" pitchFamily="34" charset="0"/>
              </a:rPr>
              <a:t>no evidence of </a:t>
            </a:r>
            <a:r>
              <a:rPr lang="en-US" sz="2000" b="1" dirty="0" smtClean="0">
                <a:latin typeface="Calibri" panose="020F0502020204030204" pitchFamily="34" charset="0"/>
              </a:rPr>
              <a:t>pre-leukemia (clonal expansion)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5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547D5D66-717B-4574-AD94-B5A73300E10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14566" y="1251554"/>
          <a:ext cx="9196387" cy="363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Prism 8" r:id="rId4" imgW="9196393" imgH="3630176" progId="Prism8.Document">
                  <p:embed/>
                </p:oleObj>
              </mc:Choice>
              <mc:Fallback>
                <p:oleObj name="Prism 8" r:id="rId4" imgW="9196393" imgH="3630176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566" y="1251554"/>
                        <a:ext cx="9196387" cy="363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1FB59153-1263-4768-90C5-904B0CFDA5C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8555" y="1255713"/>
          <a:ext cx="9699625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Prism 8" r:id="rId6" imgW="9699186" imgH="4509281" progId="Prism8.Document">
                  <p:embed/>
                </p:oleObj>
              </mc:Choice>
              <mc:Fallback>
                <p:oleObj name="Prism 8" r:id="rId6" imgW="9699186" imgH="4509281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8555" y="1255713"/>
                        <a:ext cx="9699625" cy="450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21A833-D23D-4C95-AF43-05F96405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HGB-206 Group C: HbA</a:t>
            </a:r>
            <a:r>
              <a:rPr lang="en-US" baseline="30000" dirty="0"/>
              <a:t>T87Q</a:t>
            </a:r>
            <a:r>
              <a:rPr lang="en-US" dirty="0"/>
              <a:t> and </a:t>
            </a:r>
            <a:r>
              <a:rPr lang="en-US" dirty="0" err="1" smtClean="0"/>
              <a:t>Hb</a:t>
            </a:r>
            <a:r>
              <a:rPr lang="en-US" dirty="0" smtClean="0"/>
              <a:t> after infusion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803ED0A-F6CE-4C0C-9C1F-27E38EBFF2F0}"/>
              </a:ext>
            </a:extLst>
          </p:cNvPr>
          <p:cNvSpPr/>
          <p:nvPr/>
        </p:nvSpPr>
        <p:spPr>
          <a:xfrm>
            <a:off x="321695" y="5788869"/>
            <a:ext cx="62020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6CA2"/>
              </a:buClr>
            </a:pPr>
            <a:r>
              <a:rPr lang="en-US" sz="2100" b="1" dirty="0">
                <a:solidFill>
                  <a:srgbClr val="006CA2"/>
                </a:solidFill>
                <a:latin typeface="Calibri" panose="020F0502020204030204" pitchFamily="34" charset="0"/>
              </a:rPr>
              <a:t>Median total Hb at screening was 9.4 (8.3 – 10.2) </a:t>
            </a:r>
            <a:r>
              <a:rPr lang="en-US" sz="2100" b="1" dirty="0" smtClean="0">
                <a:solidFill>
                  <a:srgbClr val="006CA2"/>
                </a:solidFill>
                <a:latin typeface="Calibri" panose="020F0502020204030204" pitchFamily="34" charset="0"/>
              </a:rPr>
              <a:t>g/</a:t>
            </a:r>
            <a:r>
              <a:rPr lang="en-US" sz="2100" b="1" dirty="0" err="1" smtClean="0">
                <a:solidFill>
                  <a:srgbClr val="006CA2"/>
                </a:solidFill>
                <a:latin typeface="Calibri" panose="020F0502020204030204" pitchFamily="34" charset="0"/>
              </a:rPr>
              <a:t>dL</a:t>
            </a:r>
            <a:endParaRPr lang="en-US" sz="2100" b="1" dirty="0">
              <a:solidFill>
                <a:srgbClr val="006CA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5BCC3CE1-EFEC-4314-806D-A365D5D5B0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568308"/>
              </p:ext>
            </p:extLst>
          </p:nvPr>
        </p:nvGraphicFramePr>
        <p:xfrm>
          <a:off x="512763" y="1910469"/>
          <a:ext cx="11504612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Prism 8" r:id="rId4" imgW="8841523" imgH="3392221" progId="Prism8.Document">
                  <p:embed/>
                </p:oleObj>
              </mc:Choice>
              <mc:Fallback>
                <p:oleObj name="Prism 8" r:id="rId4" imgW="8841523" imgH="3392221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2763" y="1910469"/>
                        <a:ext cx="11504612" cy="439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48A92E9C-ECB8-428C-8999-8A48F429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03" y="147073"/>
            <a:ext cx="11388516" cy="844730"/>
          </a:xfrm>
        </p:spPr>
        <p:txBody>
          <a:bodyPr/>
          <a:lstStyle/>
          <a:p>
            <a:r>
              <a:rPr lang="en-US" sz="3600" b="1" dirty="0"/>
              <a:t>HGB-206 Group C: Median </a:t>
            </a:r>
            <a:r>
              <a:rPr lang="en-US" sz="3600" b="1" dirty="0" err="1"/>
              <a:t>HbS</a:t>
            </a:r>
            <a:r>
              <a:rPr lang="en-US" sz="3600" b="1" dirty="0"/>
              <a:t> ≤ 50% of total </a:t>
            </a:r>
            <a:r>
              <a:rPr lang="en-US" sz="3600" b="1" dirty="0" err="1" smtClean="0"/>
              <a:t>Hb</a:t>
            </a:r>
            <a:r>
              <a:rPr lang="en-US" sz="3600" b="1" dirty="0" smtClean="0"/>
              <a:t> by 6 mos.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75C5FA45-C49D-4ADF-9863-F4C54AC4C6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" y="1131521"/>
          <a:ext cx="9420724" cy="67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589">
                  <a:extLst>
                    <a:ext uri="{9D8B030D-6E8A-4147-A177-3AD203B41FA5}">
                      <a16:colId xmlns:a16="http://schemas.microsoft.com/office/drawing/2014/main" xmlns="" val="2829430066"/>
                    </a:ext>
                  </a:extLst>
                </a:gridCol>
                <a:gridCol w="1569827">
                  <a:extLst>
                    <a:ext uri="{9D8B030D-6E8A-4147-A177-3AD203B41FA5}">
                      <a16:colId xmlns:a16="http://schemas.microsoft.com/office/drawing/2014/main" xmlns="" val="1084190963"/>
                    </a:ext>
                  </a:extLst>
                </a:gridCol>
                <a:gridCol w="1569827">
                  <a:extLst>
                    <a:ext uri="{9D8B030D-6E8A-4147-A177-3AD203B41FA5}">
                      <a16:colId xmlns:a16="http://schemas.microsoft.com/office/drawing/2014/main" xmlns="" val="1249831100"/>
                    </a:ext>
                  </a:extLst>
                </a:gridCol>
                <a:gridCol w="1569827">
                  <a:extLst>
                    <a:ext uri="{9D8B030D-6E8A-4147-A177-3AD203B41FA5}">
                      <a16:colId xmlns:a16="http://schemas.microsoft.com/office/drawing/2014/main" xmlns="" val="2749553337"/>
                    </a:ext>
                  </a:extLst>
                </a:gridCol>
                <a:gridCol w="1569827">
                  <a:extLst>
                    <a:ext uri="{9D8B030D-6E8A-4147-A177-3AD203B41FA5}">
                      <a16:colId xmlns:a16="http://schemas.microsoft.com/office/drawing/2014/main" xmlns="" val="3129160786"/>
                    </a:ext>
                  </a:extLst>
                </a:gridCol>
                <a:gridCol w="1569827">
                  <a:extLst>
                    <a:ext uri="{9D8B030D-6E8A-4147-A177-3AD203B41FA5}">
                      <a16:colId xmlns:a16="http://schemas.microsoft.com/office/drawing/2014/main" xmlns="" val="1360716953"/>
                    </a:ext>
                  </a:extLst>
                </a:gridCol>
              </a:tblGrid>
              <a:tr h="538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</a:t>
                      </a:r>
                      <a:r>
                        <a:rPr lang="en-US" sz="2200" b="1" i="0" u="none" strike="noStrike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Hb</a:t>
                      </a:r>
                      <a:r>
                        <a:rPr lang="en-US" sz="22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(g/dL)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15.0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2509407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A3D9245-41AD-458E-8BF8-02107D4DCA12}"/>
              </a:ext>
            </a:extLst>
          </p:cNvPr>
          <p:cNvSpPr txBox="1"/>
          <p:nvPr/>
        </p:nvSpPr>
        <p:spPr>
          <a:xfrm>
            <a:off x="2048010" y="4151613"/>
            <a:ext cx="60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C1D3AE6-69F0-4F78-9BDA-8F4E7272A26B}"/>
              </a:ext>
            </a:extLst>
          </p:cNvPr>
          <p:cNvSpPr txBox="1"/>
          <p:nvPr/>
        </p:nvSpPr>
        <p:spPr>
          <a:xfrm>
            <a:off x="5202092" y="4991944"/>
            <a:ext cx="60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47%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4513A88-1282-4102-BD0C-683A00E53A36}"/>
              </a:ext>
            </a:extLst>
          </p:cNvPr>
          <p:cNvSpPr txBox="1"/>
          <p:nvPr/>
        </p:nvSpPr>
        <p:spPr>
          <a:xfrm>
            <a:off x="2048010" y="4991944"/>
            <a:ext cx="60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33%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F204CEE-067D-4828-8F09-59A0F1984030}"/>
              </a:ext>
            </a:extLst>
          </p:cNvPr>
          <p:cNvSpPr txBox="1"/>
          <p:nvPr/>
        </p:nvSpPr>
        <p:spPr>
          <a:xfrm>
            <a:off x="5202092" y="3731329"/>
            <a:ext cx="60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49%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5EF67C0-E668-4BE1-BA8C-6BF2D5A643C0}"/>
              </a:ext>
            </a:extLst>
          </p:cNvPr>
          <p:cNvSpPr txBox="1"/>
          <p:nvPr/>
        </p:nvSpPr>
        <p:spPr>
          <a:xfrm>
            <a:off x="8345389" y="4991944"/>
            <a:ext cx="60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299CF1B-F5B2-441B-BDF4-FDED69EF4D58}"/>
              </a:ext>
            </a:extLst>
          </p:cNvPr>
          <p:cNvSpPr txBox="1"/>
          <p:nvPr/>
        </p:nvSpPr>
        <p:spPr>
          <a:xfrm>
            <a:off x="8345389" y="2938433"/>
            <a:ext cx="60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9F8AB33-2B46-4CEE-948E-943F9D076B7E}"/>
              </a:ext>
            </a:extLst>
          </p:cNvPr>
          <p:cNvSpPr txBox="1"/>
          <p:nvPr/>
        </p:nvSpPr>
        <p:spPr>
          <a:xfrm>
            <a:off x="6775521" y="4991944"/>
            <a:ext cx="60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52%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B025BF-93E3-4F96-945B-4C16EE711682}"/>
              </a:ext>
            </a:extLst>
          </p:cNvPr>
          <p:cNvSpPr txBox="1"/>
          <p:nvPr/>
        </p:nvSpPr>
        <p:spPr>
          <a:xfrm>
            <a:off x="6775521" y="3558336"/>
            <a:ext cx="60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A6A8170-8CF1-40AA-ACE4-530FBC0131B2}"/>
              </a:ext>
            </a:extLst>
          </p:cNvPr>
          <p:cNvSpPr txBox="1"/>
          <p:nvPr/>
        </p:nvSpPr>
        <p:spPr>
          <a:xfrm>
            <a:off x="3641016" y="4991944"/>
            <a:ext cx="60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CF26903-635A-4BB0-8EA9-F397004DD7E1}"/>
              </a:ext>
            </a:extLst>
          </p:cNvPr>
          <p:cNvSpPr txBox="1"/>
          <p:nvPr/>
        </p:nvSpPr>
        <p:spPr>
          <a:xfrm>
            <a:off x="3641016" y="3731329"/>
            <a:ext cx="60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C16422A-9A01-4244-952C-61D69985E09A}"/>
              </a:ext>
            </a:extLst>
          </p:cNvPr>
          <p:cNvSpPr/>
          <p:nvPr/>
        </p:nvSpPr>
        <p:spPr>
          <a:xfrm>
            <a:off x="3059618" y="6285470"/>
            <a:ext cx="603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HbA</a:t>
            </a:r>
            <a:r>
              <a:rPr lang="en-US" sz="2400" b="1" baseline="30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T87Q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ranged from 4.5 – 8.8 g/dL at last visit</a:t>
            </a:r>
          </a:p>
        </p:txBody>
      </p:sp>
    </p:spTree>
    <p:extLst>
      <p:ext uri="{BB962C8B-B14F-4D97-AF65-F5344CB8AC3E}">
        <p14:creationId xmlns:p14="http://schemas.microsoft.com/office/powerpoint/2010/main" val="591450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8A92E9C-ECB8-428C-8999-8A48F429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03" y="147073"/>
            <a:ext cx="11388516" cy="844730"/>
          </a:xfrm>
        </p:spPr>
        <p:txBody>
          <a:bodyPr/>
          <a:lstStyle/>
          <a:p>
            <a:r>
              <a:rPr lang="en-US"/>
              <a:t>HGB-206 Group C: Decreased hemolysis following DP infusion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7689599-8CB0-4316-A9C1-19534A7B2827}"/>
              </a:ext>
            </a:extLst>
          </p:cNvPr>
          <p:cNvSpPr/>
          <p:nvPr/>
        </p:nvSpPr>
        <p:spPr>
          <a:xfrm>
            <a:off x="423081" y="1414948"/>
            <a:ext cx="3575713" cy="388418"/>
          </a:xfrm>
          <a:prstGeom prst="roundRect">
            <a:avLst/>
          </a:prstGeom>
          <a:solidFill>
            <a:srgbClr val="E7F8FF"/>
          </a:solidFill>
          <a:ln>
            <a:solidFill>
              <a:srgbClr val="0080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80B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Reticulocyte Counts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A0EC1DFE-D423-48EB-A33C-92DB08276E2A}"/>
              </a:ext>
            </a:extLst>
          </p:cNvPr>
          <p:cNvSpPr/>
          <p:nvPr/>
        </p:nvSpPr>
        <p:spPr>
          <a:xfrm>
            <a:off x="4483105" y="1414948"/>
            <a:ext cx="3575713" cy="388418"/>
          </a:xfrm>
          <a:prstGeom prst="roundRect">
            <a:avLst/>
          </a:prstGeom>
          <a:solidFill>
            <a:srgbClr val="E7F8FF"/>
          </a:solidFill>
          <a:ln>
            <a:solidFill>
              <a:srgbClr val="0080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80B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Lactate Dehydrogenase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6CBCDE8D-8AA1-489A-8B96-7028C4BF98AF}"/>
              </a:ext>
            </a:extLst>
          </p:cNvPr>
          <p:cNvSpPr/>
          <p:nvPr/>
        </p:nvSpPr>
        <p:spPr>
          <a:xfrm>
            <a:off x="8543129" y="1414948"/>
            <a:ext cx="3575713" cy="388418"/>
          </a:xfrm>
          <a:prstGeom prst="roundRect">
            <a:avLst/>
          </a:prstGeom>
          <a:solidFill>
            <a:srgbClr val="E7F8FF"/>
          </a:solidFill>
          <a:ln>
            <a:solidFill>
              <a:srgbClr val="0080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80B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Total Bilirubin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C34BB72C-E7B7-40F6-A8CB-2FAE6B4E51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720" y="5859103"/>
          <a:ext cx="11926539" cy="33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433">
                  <a:extLst>
                    <a:ext uri="{9D8B030D-6E8A-4147-A177-3AD203B41FA5}">
                      <a16:colId xmlns:a16="http://schemas.microsoft.com/office/drawing/2014/main" xmlns="" val="965775083"/>
                    </a:ext>
                  </a:extLst>
                </a:gridCol>
                <a:gridCol w="544855">
                  <a:extLst>
                    <a:ext uri="{9D8B030D-6E8A-4147-A177-3AD203B41FA5}">
                      <a16:colId xmlns:a16="http://schemas.microsoft.com/office/drawing/2014/main" xmlns="" val="4170144692"/>
                    </a:ext>
                  </a:extLst>
                </a:gridCol>
                <a:gridCol w="544855">
                  <a:extLst>
                    <a:ext uri="{9D8B030D-6E8A-4147-A177-3AD203B41FA5}">
                      <a16:colId xmlns:a16="http://schemas.microsoft.com/office/drawing/2014/main" xmlns="" val="127476739"/>
                    </a:ext>
                  </a:extLst>
                </a:gridCol>
                <a:gridCol w="544855">
                  <a:extLst>
                    <a:ext uri="{9D8B030D-6E8A-4147-A177-3AD203B41FA5}">
                      <a16:colId xmlns:a16="http://schemas.microsoft.com/office/drawing/2014/main" xmlns="" val="3041730090"/>
                    </a:ext>
                  </a:extLst>
                </a:gridCol>
                <a:gridCol w="606611">
                  <a:extLst>
                    <a:ext uri="{9D8B030D-6E8A-4147-A177-3AD203B41FA5}">
                      <a16:colId xmlns:a16="http://schemas.microsoft.com/office/drawing/2014/main" xmlns="" val="4213813069"/>
                    </a:ext>
                  </a:extLst>
                </a:gridCol>
                <a:gridCol w="483099">
                  <a:extLst>
                    <a:ext uri="{9D8B030D-6E8A-4147-A177-3AD203B41FA5}">
                      <a16:colId xmlns:a16="http://schemas.microsoft.com/office/drawing/2014/main" xmlns="" val="1360716953"/>
                    </a:ext>
                  </a:extLst>
                </a:gridCol>
                <a:gridCol w="640478">
                  <a:extLst>
                    <a:ext uri="{9D8B030D-6E8A-4147-A177-3AD203B41FA5}">
                      <a16:colId xmlns:a16="http://schemas.microsoft.com/office/drawing/2014/main" xmlns="" val="613472643"/>
                    </a:ext>
                  </a:extLst>
                </a:gridCol>
                <a:gridCol w="539753">
                  <a:extLst>
                    <a:ext uri="{9D8B030D-6E8A-4147-A177-3AD203B41FA5}">
                      <a16:colId xmlns:a16="http://schemas.microsoft.com/office/drawing/2014/main" xmlns="" val="2361519008"/>
                    </a:ext>
                  </a:extLst>
                </a:gridCol>
                <a:gridCol w="581009">
                  <a:extLst>
                    <a:ext uri="{9D8B030D-6E8A-4147-A177-3AD203B41FA5}">
                      <a16:colId xmlns:a16="http://schemas.microsoft.com/office/drawing/2014/main" xmlns="" val="3043173602"/>
                    </a:ext>
                  </a:extLst>
                </a:gridCol>
                <a:gridCol w="581009">
                  <a:extLst>
                    <a:ext uri="{9D8B030D-6E8A-4147-A177-3AD203B41FA5}">
                      <a16:colId xmlns:a16="http://schemas.microsoft.com/office/drawing/2014/main" xmlns="" val="3939443441"/>
                    </a:ext>
                  </a:extLst>
                </a:gridCol>
                <a:gridCol w="581009">
                  <a:extLst>
                    <a:ext uri="{9D8B030D-6E8A-4147-A177-3AD203B41FA5}">
                      <a16:colId xmlns:a16="http://schemas.microsoft.com/office/drawing/2014/main" xmlns="" val="3408595862"/>
                    </a:ext>
                  </a:extLst>
                </a:gridCol>
                <a:gridCol w="581009">
                  <a:extLst>
                    <a:ext uri="{9D8B030D-6E8A-4147-A177-3AD203B41FA5}">
                      <a16:colId xmlns:a16="http://schemas.microsoft.com/office/drawing/2014/main" xmlns="" val="3338856113"/>
                    </a:ext>
                  </a:extLst>
                </a:gridCol>
                <a:gridCol w="581009">
                  <a:extLst>
                    <a:ext uri="{9D8B030D-6E8A-4147-A177-3AD203B41FA5}">
                      <a16:colId xmlns:a16="http://schemas.microsoft.com/office/drawing/2014/main" xmlns="" val="4253036718"/>
                    </a:ext>
                  </a:extLst>
                </a:gridCol>
                <a:gridCol w="581009">
                  <a:extLst>
                    <a:ext uri="{9D8B030D-6E8A-4147-A177-3AD203B41FA5}">
                      <a16:colId xmlns:a16="http://schemas.microsoft.com/office/drawing/2014/main" xmlns="" val="3434300983"/>
                    </a:ext>
                  </a:extLst>
                </a:gridCol>
                <a:gridCol w="585014">
                  <a:extLst>
                    <a:ext uri="{9D8B030D-6E8A-4147-A177-3AD203B41FA5}">
                      <a16:colId xmlns:a16="http://schemas.microsoft.com/office/drawing/2014/main" xmlns="" val="1818422047"/>
                    </a:ext>
                  </a:extLst>
                </a:gridCol>
                <a:gridCol w="543922">
                  <a:extLst>
                    <a:ext uri="{9D8B030D-6E8A-4147-A177-3AD203B41FA5}">
                      <a16:colId xmlns:a16="http://schemas.microsoft.com/office/drawing/2014/main" xmlns="" val="1766266680"/>
                    </a:ext>
                  </a:extLst>
                </a:gridCol>
                <a:gridCol w="543922">
                  <a:extLst>
                    <a:ext uri="{9D8B030D-6E8A-4147-A177-3AD203B41FA5}">
                      <a16:colId xmlns:a16="http://schemas.microsoft.com/office/drawing/2014/main" xmlns="" val="2502965428"/>
                    </a:ext>
                  </a:extLst>
                </a:gridCol>
                <a:gridCol w="558076">
                  <a:extLst>
                    <a:ext uri="{9D8B030D-6E8A-4147-A177-3AD203B41FA5}">
                      <a16:colId xmlns:a16="http://schemas.microsoft.com/office/drawing/2014/main" xmlns="" val="3886671735"/>
                    </a:ext>
                  </a:extLst>
                </a:gridCol>
                <a:gridCol w="588396">
                  <a:extLst>
                    <a:ext uri="{9D8B030D-6E8A-4147-A177-3AD203B41FA5}">
                      <a16:colId xmlns:a16="http://schemas.microsoft.com/office/drawing/2014/main" xmlns="" val="349506899"/>
                    </a:ext>
                  </a:extLst>
                </a:gridCol>
                <a:gridCol w="612251">
                  <a:extLst>
                    <a:ext uri="{9D8B030D-6E8A-4147-A177-3AD203B41FA5}">
                      <a16:colId xmlns:a16="http://schemas.microsoft.com/office/drawing/2014/main" xmlns="" val="1636660004"/>
                    </a:ext>
                  </a:extLst>
                </a:gridCol>
                <a:gridCol w="416965">
                  <a:extLst>
                    <a:ext uri="{9D8B030D-6E8A-4147-A177-3AD203B41FA5}">
                      <a16:colId xmlns:a16="http://schemas.microsoft.com/office/drawing/2014/main" xmlns="" val="198857882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N*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2509407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962A74EE-EA56-4C52-BC23-216E5E3EB5A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9525" y="1871663"/>
          <a:ext cx="4379913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Prism 8" r:id="rId4" imgW="5388916" imgH="4866035" progId="Prism8.Document">
                  <p:embed/>
                </p:oleObj>
              </mc:Choice>
              <mc:Fallback>
                <p:oleObj name="Prism 8" r:id="rId4" imgW="5388916" imgH="4866035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525" y="1871663"/>
                        <a:ext cx="4379913" cy="393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C4CA8095-57AA-434C-88C0-C2B8A29D8C4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89388" y="1870075"/>
          <a:ext cx="4376737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Prism 8" r:id="rId6" imgW="5321973" imgH="4876834" progId="Prism8.Document">
                  <p:embed/>
                </p:oleObj>
              </mc:Choice>
              <mc:Fallback>
                <p:oleObj name="Prism 8" r:id="rId6" imgW="5321973" imgH="4876834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89388" y="1870075"/>
                        <a:ext cx="4376737" cy="393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6182E9A2-FBD8-4C2C-84DD-B020CAC1DA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438792"/>
              </p:ext>
            </p:extLst>
          </p:nvPr>
        </p:nvGraphicFramePr>
        <p:xfrm>
          <a:off x="8058818" y="1870075"/>
          <a:ext cx="4141787" cy="393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Prism 8" r:id="rId8" imgW="5136260" imgH="4884394" progId="Prism8.Document">
                  <p:embed/>
                </p:oleObj>
              </mc:Choice>
              <mc:Fallback>
                <p:oleObj name="Prism 8" r:id="rId8" imgW="5136260" imgH="4884394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58818" y="1870075"/>
                        <a:ext cx="4141787" cy="3938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131287-9263-4006-B5C1-3208CED381CD}"/>
              </a:ext>
            </a:extLst>
          </p:cNvPr>
          <p:cNvSpPr txBox="1"/>
          <p:nvPr/>
        </p:nvSpPr>
        <p:spPr>
          <a:xfrm>
            <a:off x="11845213" y="3676650"/>
            <a:ext cx="51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F4B0A3F-E218-4D2D-8C53-4AD8D3F3424C}"/>
              </a:ext>
            </a:extLst>
          </p:cNvPr>
          <p:cNvSpPr txBox="1"/>
          <p:nvPr/>
        </p:nvSpPr>
        <p:spPr>
          <a:xfrm>
            <a:off x="11744023" y="359476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1529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HGB-206 Group C: No ACS or </a:t>
            </a:r>
            <a:r>
              <a:rPr lang="en-US" dirty="0" smtClean="0"/>
              <a:t>pain events after </a:t>
            </a:r>
            <a:r>
              <a:rPr lang="en-US" dirty="0" err="1" smtClean="0"/>
              <a:t>LentiGlobin</a:t>
            </a:r>
            <a:r>
              <a:rPr lang="en-US" dirty="0" smtClean="0"/>
              <a:t> </a:t>
            </a:r>
            <a:r>
              <a:rPr lang="en-US" dirty="0"/>
              <a:t>treatment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612138ED-D5BF-4753-B412-66AA12B0205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44613" y="1008063"/>
          <a:ext cx="8985250" cy="500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Prism 8" r:id="rId4" imgW="8984766" imgH="5001752" progId="Prism8.Document">
                  <p:embed/>
                </p:oleObj>
              </mc:Choice>
              <mc:Fallback>
                <p:oleObj name="Prism 8" r:id="rId4" imgW="8984766" imgH="500175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4613" y="1008063"/>
                        <a:ext cx="8985250" cy="500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E3261C-BA00-4A72-9EC9-3889A7712E8E}"/>
              </a:ext>
            </a:extLst>
          </p:cNvPr>
          <p:cNvSpPr txBox="1"/>
          <p:nvPr/>
        </p:nvSpPr>
        <p:spPr>
          <a:xfrm>
            <a:off x="1536971" y="5877701"/>
            <a:ext cx="8650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1 non-serious Grade 2 VOC was observed in 1 </a:t>
            </a:r>
            <a:r>
              <a:rPr lang="en-US" sz="2000" dirty="0" err="1">
                <a:latin typeface="Calibri" panose="020F0502020204030204" pitchFamily="34" charset="0"/>
              </a:rPr>
              <a:t>pt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~3.5 months post DP infusion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1605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1AA974-AC0A-4E78-9C42-70F79A23D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HGB-206 Group C: 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AF0446-5B61-4A87-8A32-8FC84C574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1146" y="1762318"/>
            <a:ext cx="11289708" cy="5095682"/>
          </a:xfrm>
        </p:spPr>
        <p:txBody>
          <a:bodyPr lIns="0" rIns="0"/>
          <a:lstStyle/>
          <a:p>
            <a:pPr marL="227013" lvl="1" indent="-227013" fontAlgn="base">
              <a:lnSpc>
                <a:spcPct val="93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Plerixafor mobilization is safe and feasible in patients with SCD</a:t>
            </a:r>
          </a:p>
          <a:p>
            <a:pPr marL="227013" lvl="1" indent="-227013" fontAlgn="base">
              <a:lnSpc>
                <a:spcPct val="93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Durable </a:t>
            </a:r>
            <a:r>
              <a:rPr lang="en-US" sz="2000" b="1" dirty="0"/>
              <a:t>anti-sickling HbA</a:t>
            </a:r>
            <a:r>
              <a:rPr lang="en-US" sz="2000" b="1" baseline="30000" dirty="0"/>
              <a:t>T87Q  </a:t>
            </a:r>
            <a:r>
              <a:rPr lang="en-US" sz="2000" b="1" dirty="0"/>
              <a:t>(4.5 – 8.8 g/dL at last visit , with median </a:t>
            </a:r>
            <a:r>
              <a:rPr lang="en-US" sz="2000" b="1" dirty="0" err="1"/>
              <a:t>HbS</a:t>
            </a:r>
            <a:r>
              <a:rPr lang="en-US" sz="2000" b="1" dirty="0"/>
              <a:t> ≤ 50%) is expressed in patients with ≥ 6 months of </a:t>
            </a:r>
            <a:r>
              <a:rPr lang="en-US" sz="2000" b="1" dirty="0" smtClean="0"/>
              <a:t>follow-up </a:t>
            </a:r>
            <a:endParaRPr lang="en-US" sz="2000" b="1" dirty="0"/>
          </a:p>
          <a:p>
            <a:pPr marL="227013" lvl="1" indent="-227013" fontAlgn="base">
              <a:lnSpc>
                <a:spcPct val="93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Total </a:t>
            </a:r>
            <a:r>
              <a:rPr lang="en-US" sz="2000" b="1" dirty="0"/>
              <a:t>unsupported Hb &gt; 10 g/dL  (10.2 – 15.0 g/dL) at last visit in patients with ≥ 6 months of follow-up  with improved hemolysis markers</a:t>
            </a:r>
          </a:p>
          <a:p>
            <a:pPr marL="227013" lvl="1" indent="-227013" fontAlgn="base">
              <a:lnSpc>
                <a:spcPct val="93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No ACS or serious VOCs observed in Group C patients post-LentiGlobin treatment to date</a:t>
            </a:r>
          </a:p>
          <a:p>
            <a:pPr marL="227013" lvl="1" indent="-227013" fontAlgn="base">
              <a:lnSpc>
                <a:spcPct val="93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Safety profile is generally consistent with busulfan myeloablative conditioning </a:t>
            </a:r>
          </a:p>
          <a:p>
            <a:pPr marL="227013" indent="-227013" fontAlgn="base">
              <a:lnSpc>
                <a:spcPct val="93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Longer follow-up and recently expanded enrollment with modified endpoints will help further assess the clinical impact of LentiGlobin for SCD</a:t>
            </a:r>
            <a:r>
              <a:rPr lang="en-US" sz="20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50891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CB23C35-323B-431C-A96F-9971886E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HGB-206 Study sites and investigators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15FC9304-E07C-444A-90D4-E46D0FF931F1}"/>
              </a:ext>
            </a:extLst>
          </p:cNvPr>
          <p:cNvSpPr txBox="1">
            <a:spLocks/>
          </p:cNvSpPr>
          <p:nvPr/>
        </p:nvSpPr>
        <p:spPr>
          <a:xfrm>
            <a:off x="223778" y="1877027"/>
            <a:ext cx="5834122" cy="4167181"/>
          </a:xfrm>
          <a:prstGeom prst="rect">
            <a:avLst/>
          </a:prstGeom>
        </p:spPr>
        <p:txBody>
          <a:bodyPr t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Ann and Robert H. Lurie Children’s Hospital of Chicago, Northwestern University</a:t>
            </a:r>
          </a:p>
          <a:p>
            <a:pPr marL="341313" marR="0" lvl="0" indent="-220663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Alexis Thompson		•  Katherine Hammond 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6CA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Medical University of South Carolina, Charleston</a:t>
            </a:r>
          </a:p>
          <a:p>
            <a:pPr marL="341313" marR="0" lvl="0" indent="-220663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Julie Kanter			•  Brandi Day</a:t>
            </a:r>
          </a:p>
          <a:p>
            <a:pPr marL="341313" marR="0" lvl="0" indent="-220663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Michelle Hudspeth 		•  Jennifer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Jaroscak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6CA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429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Children’s Hospital of Philadelphia,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UPenn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6CA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1313" marR="0" lvl="0" indent="-220663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Janet Kwiatkowski		• 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Pranaya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Venkatapuram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6CA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UCSF Benioff Children’s Hospital, Oakland </a:t>
            </a:r>
          </a:p>
          <a:p>
            <a:pPr marL="341313" marR="0" lvl="0" indent="-220663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Mark Walters			•  Marci Moriarty </a:t>
            </a:r>
          </a:p>
          <a:p>
            <a:pPr marL="341313" marR="0" lvl="0" indent="-220663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Cyrus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Bascon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	•  Frans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Kuypers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6CA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Emory University, Atlanta</a:t>
            </a:r>
          </a:p>
          <a:p>
            <a:pPr marL="341313" marR="0" lvl="0" indent="-220663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Lakshmanan Krishnamurti</a:t>
            </a:r>
          </a:p>
          <a:p>
            <a:pPr marL="342900" marR="0" lvl="0" indent="-227013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Ashley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Dulson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6CA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227013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srgbClr val="006CA2">
                    <a:lumMod val="75000"/>
                  </a:srgbClr>
                </a:solidFill>
                <a:latin typeface="Calibri" panose="020F0502020204030204" pitchFamily="34" charset="0"/>
              </a:rPr>
              <a:t>Megan </a:t>
            </a:r>
            <a:r>
              <a:rPr lang="en-US" sz="1800" err="1">
                <a:solidFill>
                  <a:srgbClr val="006CA2">
                    <a:lumMod val="75000"/>
                  </a:srgbClr>
                </a:solidFill>
                <a:latin typeface="Calibri" panose="020F0502020204030204" pitchFamily="34" charset="0"/>
              </a:rPr>
              <a:t>Hanby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6CA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6CA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6CA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50BB25E0-7EDD-4585-8756-C15D1763E503}"/>
              </a:ext>
            </a:extLst>
          </p:cNvPr>
          <p:cNvSpPr txBox="1">
            <a:spLocks/>
          </p:cNvSpPr>
          <p:nvPr/>
        </p:nvSpPr>
        <p:spPr>
          <a:xfrm>
            <a:off x="6460835" y="1877027"/>
            <a:ext cx="5203626" cy="4493123"/>
          </a:xfrm>
          <a:prstGeom prst="rect">
            <a:avLst/>
          </a:prstGeom>
        </p:spPr>
        <p:txBody>
          <a:bodyPr t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42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National Institutes of Health, Molecular and Clinical Hematology Branch, Bethesda</a:t>
            </a:r>
          </a:p>
          <a:p>
            <a:pPr marL="341313" marR="0" lvl="0" indent="-2206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John Tisdale</a:t>
            </a:r>
            <a:r>
              <a:rPr lang="en-US" sz="1800" dirty="0">
                <a:solidFill>
                  <a:srgbClr val="006CA2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	 	  •  Stephanie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Helwing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341313" marR="0" lvl="0" indent="-2206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Matt Hsieh			</a:t>
            </a:r>
          </a:p>
          <a:p>
            <a:pPr marL="341313" marR="0" lvl="0" indent="-2206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Wynona Coles</a:t>
            </a:r>
          </a:p>
          <a:p>
            <a:pPr marL="341313" marR="0" lvl="0" indent="-2206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1800" dirty="0">
                <a:solidFill>
                  <a:srgbClr val="006CA2">
                    <a:lumMod val="75000"/>
                  </a:srgbClr>
                </a:solidFill>
                <a:latin typeface="Calibri" panose="020F0502020204030204" pitchFamily="34" charset="0"/>
              </a:rPr>
              <a:t>Naoya Uchida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CA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42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Columbia University Medical Center</a:t>
            </a:r>
          </a:p>
          <a:p>
            <a:pPr marL="341313" marR="0" lvl="0" indent="-2206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Markus Mapara	           •  Julia Gould</a:t>
            </a:r>
          </a:p>
          <a:p>
            <a:pPr marL="341313" marR="0" lvl="0" indent="-2206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Monica Bhatia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42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bluebird bio, Inc.</a:t>
            </a:r>
          </a:p>
          <a:p>
            <a:pPr marR="0" lvl="0" indent="-222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Erin Whitney</a:t>
            </a:r>
          </a:p>
          <a:p>
            <a:pPr marL="341313" marR="0" lvl="0" indent="-2206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06CA2">
                    <a:lumMod val="75000"/>
                  </a:srgbClr>
                </a:solidFill>
                <a:latin typeface="Calibri" panose="020F0502020204030204" pitchFamily="34" charset="0"/>
              </a:rPr>
              <a:t>Ren Chen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CA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1313" marR="0" lvl="0" indent="-2206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Iva Kronja</a:t>
            </a:r>
          </a:p>
          <a:p>
            <a:pPr marL="341313" lvl="0" indent="-220663" defTabSz="457200">
              <a:spcBef>
                <a:spcPts val="0"/>
              </a:spcBef>
              <a:buSzPct val="120000"/>
              <a:defRPr/>
            </a:pPr>
            <a:r>
              <a:rPr lang="en-US" sz="1800" dirty="0">
                <a:solidFill>
                  <a:srgbClr val="006CA2">
                    <a:lumMod val="75000"/>
                  </a:srgbClr>
                </a:solidFill>
                <a:latin typeface="Calibri" panose="020F0502020204030204" pitchFamily="34" charset="0"/>
              </a:rPr>
              <a:t>Purvi Mody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CA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          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6CA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0D1965-C722-443D-8565-14FD2E484D72}"/>
              </a:ext>
            </a:extLst>
          </p:cNvPr>
          <p:cNvSpPr txBox="1"/>
          <p:nvPr/>
        </p:nvSpPr>
        <p:spPr>
          <a:xfrm>
            <a:off x="223778" y="1273857"/>
            <a:ext cx="11744445" cy="548640"/>
          </a:xfrm>
          <a:prstGeom prst="rect">
            <a:avLst/>
          </a:prstGeom>
          <a:solidFill>
            <a:srgbClr val="4B1F67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Thank you to the study participants and their families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F490DEB-5B40-4051-BDEA-E383CDDDE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257175"/>
            <a:fld id="{6B312CD2-6EA9-46B2-893C-73296E2B74A8}" type="slidenum">
              <a:rPr lang="en-US" smtClean="0"/>
              <a:pPr defTabSz="257175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3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165352" y="152400"/>
            <a:ext cx="73596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/>
          <a:lstStyle/>
          <a:p>
            <a:pPr defTabSz="685800">
              <a:defRPr/>
            </a:pPr>
            <a:r>
              <a:rPr lang="en-US" sz="2700" b="1" u="sng" kern="0" dirty="0">
                <a:latin typeface="Calibri Light"/>
                <a:cs typeface="Arial" charset="0"/>
              </a:rPr>
              <a:t>Financial Disclosure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165351" y="1066800"/>
            <a:ext cx="8015816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normAutofit/>
          </a:bodyPr>
          <a:lstStyle/>
          <a:p>
            <a:pPr defTabSz="685800">
              <a:spcBef>
                <a:spcPct val="20000"/>
              </a:spcBef>
              <a:defRPr/>
            </a:pPr>
            <a:r>
              <a:rPr lang="en-US" sz="2000" kern="0" dirty="0">
                <a:latin typeface="Calibri"/>
                <a:cs typeface="Arial" charset="0"/>
              </a:rPr>
              <a:t>In accordance with the ACCME® standards for Commercial Support Number 6, my relevant financial relationships are disclosed</a:t>
            </a:r>
            <a:r>
              <a:rPr lang="en-US" dirty="0">
                <a:latin typeface="Calibri"/>
                <a:cs typeface="Arial" charset="0"/>
              </a:rPr>
              <a:t>:</a:t>
            </a:r>
            <a:r>
              <a:rPr lang="en-US" sz="2100" dirty="0">
                <a:latin typeface="Calibri"/>
                <a:cs typeface="Arial" charset="0"/>
              </a:rPr>
              <a:t>	</a:t>
            </a:r>
            <a:endParaRPr lang="en-US" kern="0" dirty="0">
              <a:latin typeface="Calibri"/>
              <a:cs typeface="Arial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165350" y="2772209"/>
            <a:ext cx="5916084" cy="310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58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6858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6858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6858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6858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u="sng" dirty="0">
                <a:latin typeface="Helvetica Narrow Bold"/>
                <a:ea typeface="MS PGothic" pitchFamily="34" charset="-128"/>
              </a:rPr>
              <a:t>Medical Director</a:t>
            </a:r>
            <a:r>
              <a:rPr lang="en-US" altLang="en-US" dirty="0">
                <a:latin typeface="Helvetica Narrow Bold"/>
                <a:ea typeface="MS PGothic" pitchFamily="34" charset="-128"/>
              </a:rPr>
              <a:t>:</a:t>
            </a:r>
          </a:p>
          <a:p>
            <a:pPr eaLnBrk="1" hangingPunct="1"/>
            <a:r>
              <a:rPr lang="en-US" altLang="en-US" dirty="0" err="1" smtClean="0">
                <a:latin typeface="Helvetica Narrow Bold"/>
                <a:ea typeface="MS PGothic" pitchFamily="34" charset="-128"/>
              </a:rPr>
              <a:t>AllCells</a:t>
            </a:r>
            <a:r>
              <a:rPr lang="en-US" altLang="en-US" dirty="0">
                <a:latin typeface="Helvetica Narrow Bold"/>
                <a:ea typeface="MS PGothic" pitchFamily="34" charset="-128"/>
              </a:rPr>
              <a:t>, </a:t>
            </a:r>
            <a:r>
              <a:rPr lang="en-US" altLang="en-US" dirty="0" err="1">
                <a:latin typeface="Helvetica Narrow Bold"/>
                <a:ea typeface="MS PGothic" pitchFamily="34" charset="-128"/>
              </a:rPr>
              <a:t>Inc</a:t>
            </a:r>
            <a:endParaRPr lang="en-US" altLang="en-US" dirty="0">
              <a:latin typeface="Helvetica Narrow Bold"/>
              <a:ea typeface="MS PGothic" pitchFamily="34" charset="-128"/>
            </a:endParaRPr>
          </a:p>
          <a:p>
            <a:pPr eaLnBrk="1" hangingPunct="1"/>
            <a:endParaRPr lang="en-US" altLang="en-US" dirty="0">
              <a:latin typeface="Helvetica Narrow Bold"/>
              <a:ea typeface="MS PGothic" pitchFamily="34" charset="-128"/>
            </a:endParaRPr>
          </a:p>
          <a:p>
            <a:pPr eaLnBrk="1" hangingPunct="1"/>
            <a:r>
              <a:rPr lang="en-US" altLang="en-US" u="sng" dirty="0">
                <a:latin typeface="Helvetica Narrow Bold"/>
                <a:ea typeface="MS PGothic" pitchFamily="34" charset="-128"/>
              </a:rPr>
              <a:t>Consultant</a:t>
            </a:r>
            <a:r>
              <a:rPr lang="en-US" altLang="en-US" dirty="0">
                <a:latin typeface="Helvetica Narrow Bold"/>
                <a:ea typeface="MS PGothic" pitchFamily="34" charset="-128"/>
              </a:rPr>
              <a:t>:</a:t>
            </a:r>
          </a:p>
          <a:p>
            <a:pPr eaLnBrk="1" hangingPunct="1"/>
            <a:r>
              <a:rPr lang="en-US" altLang="en-US" dirty="0" err="1" smtClean="0">
                <a:latin typeface="Helvetica Narrow Bold"/>
                <a:ea typeface="MS PGothic" pitchFamily="34" charset="-128"/>
              </a:rPr>
              <a:t>Trucode</a:t>
            </a:r>
            <a:endParaRPr lang="en-US" altLang="en-US" dirty="0" smtClean="0">
              <a:latin typeface="Helvetica Narrow Bold"/>
              <a:ea typeface="MS PGothic" pitchFamily="34" charset="-128"/>
            </a:endParaRPr>
          </a:p>
          <a:p>
            <a:pPr eaLnBrk="1" hangingPunct="1"/>
            <a:r>
              <a:rPr lang="en-US" altLang="en-US" dirty="0" err="1" smtClean="0">
                <a:latin typeface="Helvetica Narrow Bold"/>
                <a:ea typeface="MS PGothic" pitchFamily="34" charset="-128"/>
              </a:rPr>
              <a:t>Editas</a:t>
            </a:r>
            <a:r>
              <a:rPr lang="en-US" altLang="en-US" dirty="0" smtClean="0">
                <a:latin typeface="Helvetica Narrow Bold"/>
                <a:ea typeface="MS PGothic" pitchFamily="34" charset="-128"/>
              </a:rPr>
              <a:t> Medicine</a:t>
            </a:r>
            <a:endParaRPr lang="en-US" altLang="en-US" dirty="0">
              <a:latin typeface="Helvetica Narrow Bold"/>
              <a:ea typeface="MS PGothic" pitchFamily="34" charset="-128"/>
            </a:endParaRPr>
          </a:p>
          <a:p>
            <a:pPr eaLnBrk="1" hangingPunct="1"/>
            <a:endParaRPr lang="en-US" altLang="en-US" sz="15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61538"/>
      </p:ext>
    </p:extLst>
  </p:cSld>
  <p:clrMapOvr>
    <a:masterClrMapping/>
  </p:clrMapOvr>
  <p:transition spd="slow" advTm="6469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76441" y="91440"/>
            <a:ext cx="113680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 smtClean="0"/>
              <a:t> HLA-ID sibling HCT for SCD </a:t>
            </a:r>
            <a:r>
              <a:rPr lang="mr-IN" altLang="en-US" sz="4800" dirty="0" smtClean="0"/>
              <a:t>–</a:t>
            </a:r>
            <a:r>
              <a:rPr lang="en-US" altLang="en-US" sz="4800" dirty="0" smtClean="0"/>
              <a:t> N=1000</a:t>
            </a:r>
          </a:p>
        </p:txBody>
      </p:sp>
      <p:sp>
        <p:nvSpPr>
          <p:cNvPr id="53251" name="AutoShape 2" descr="http://www.bloodjournal.org.ucsf.idm.oclc.org/content/bloodjournal/129/11/1548/F1.large.jpg?width=800&amp;height=600&amp;carousel=1"/>
          <p:cNvSpPr>
            <a:spLocks noChangeAspect="1" noChangeArrowheads="1"/>
          </p:cNvSpPr>
          <p:nvPr/>
        </p:nvSpPr>
        <p:spPr bwMode="auto">
          <a:xfrm>
            <a:off x="207963" y="-4895850"/>
            <a:ext cx="7391400" cy="102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38608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4876800" y="1963738"/>
            <a:ext cx="67310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Complication incidence – Graft-versus-host disease</a:t>
            </a:r>
          </a:p>
        </p:txBody>
      </p:sp>
      <p:sp>
        <p:nvSpPr>
          <p:cNvPr id="53254" name="TextBox 6"/>
          <p:cNvSpPr txBox="1">
            <a:spLocks noChangeArrowheads="1"/>
          </p:cNvSpPr>
          <p:nvPr/>
        </p:nvSpPr>
        <p:spPr bwMode="auto">
          <a:xfrm>
            <a:off x="4876800" y="5314950"/>
            <a:ext cx="4972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6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Successful outcome – overall survival</a:t>
            </a: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7599363" y="6415088"/>
            <a:ext cx="45561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defTabSz="1217054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67" smtClean="0"/>
              <a:t>E Gluckman et al Blood 2017 129:1548-1556</a:t>
            </a:r>
          </a:p>
        </p:txBody>
      </p:sp>
      <p:cxnSp>
        <p:nvCxnSpPr>
          <p:cNvPr id="13" name="Curved Connector 12"/>
          <p:cNvCxnSpPr/>
          <p:nvPr/>
        </p:nvCxnSpPr>
        <p:spPr>
          <a:xfrm rot="16200000" flipH="1">
            <a:off x="3352800" y="2311400"/>
            <a:ext cx="406400" cy="203200"/>
          </a:xfrm>
          <a:prstGeom prst="curvedConnector3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V="1">
            <a:off x="4516437" y="3003551"/>
            <a:ext cx="428625" cy="203200"/>
          </a:xfrm>
          <a:prstGeom prst="curvedConnector3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1" name="TextBox 19"/>
          <p:cNvSpPr txBox="1">
            <a:spLocks noChangeArrowheads="1"/>
          </p:cNvSpPr>
          <p:nvPr/>
        </p:nvSpPr>
        <p:spPr bwMode="auto">
          <a:xfrm>
            <a:off x="4737100" y="3055938"/>
            <a:ext cx="10302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defTabSz="1217054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67" smtClean="0"/>
              <a:t>children</a:t>
            </a:r>
          </a:p>
        </p:txBody>
      </p:sp>
      <p:sp>
        <p:nvSpPr>
          <p:cNvPr id="44042" name="TextBox 21"/>
          <p:cNvSpPr txBox="1">
            <a:spLocks noChangeArrowheads="1"/>
          </p:cNvSpPr>
          <p:nvPr/>
        </p:nvSpPr>
        <p:spPr bwMode="auto">
          <a:xfrm>
            <a:off x="2641600" y="1954213"/>
            <a:ext cx="9699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defTabSz="1217054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67" smtClean="0"/>
              <a:t>adults</a:t>
            </a:r>
          </a:p>
        </p:txBody>
      </p:sp>
      <p:cxnSp>
        <p:nvCxnSpPr>
          <p:cNvPr id="23" name="Curved Connector 22"/>
          <p:cNvCxnSpPr/>
          <p:nvPr/>
        </p:nvCxnSpPr>
        <p:spPr>
          <a:xfrm rot="16200000" flipV="1">
            <a:off x="2775744" y="4658519"/>
            <a:ext cx="427038" cy="203200"/>
          </a:xfrm>
          <a:prstGeom prst="curvedConnector3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6200000" flipV="1">
            <a:off x="3499644" y="4353719"/>
            <a:ext cx="427038" cy="203200"/>
          </a:xfrm>
          <a:prstGeom prst="curvedConnector3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5" name="TextBox 24"/>
          <p:cNvSpPr txBox="1">
            <a:spLocks noChangeArrowheads="1"/>
          </p:cNvSpPr>
          <p:nvPr/>
        </p:nvSpPr>
        <p:spPr bwMode="auto">
          <a:xfrm>
            <a:off x="2757488" y="4954588"/>
            <a:ext cx="738187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defTabSz="1217054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67" smtClean="0"/>
              <a:t>PBSC</a:t>
            </a:r>
          </a:p>
        </p:txBody>
      </p:sp>
      <p:sp>
        <p:nvSpPr>
          <p:cNvPr id="44046" name="TextBox 25"/>
          <p:cNvSpPr txBox="1">
            <a:spLocks noChangeArrowheads="1"/>
          </p:cNvSpPr>
          <p:nvPr/>
        </p:nvSpPr>
        <p:spPr bwMode="auto">
          <a:xfrm>
            <a:off x="3617913" y="4541838"/>
            <a:ext cx="10128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defTabSz="1217054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67" smtClean="0"/>
              <a:t>marrow</a:t>
            </a:r>
          </a:p>
        </p:txBody>
      </p:sp>
      <p:cxnSp>
        <p:nvCxnSpPr>
          <p:cNvPr id="27" name="Curved Connector 26"/>
          <p:cNvCxnSpPr/>
          <p:nvPr/>
        </p:nvCxnSpPr>
        <p:spPr>
          <a:xfrm rot="16200000" flipV="1">
            <a:off x="4212431" y="4226719"/>
            <a:ext cx="427038" cy="203200"/>
          </a:xfrm>
          <a:prstGeom prst="curvedConnector3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8" name="TextBox 30"/>
          <p:cNvSpPr txBox="1">
            <a:spLocks noChangeArrowheads="1"/>
          </p:cNvSpPr>
          <p:nvPr/>
        </p:nvSpPr>
        <p:spPr bwMode="auto">
          <a:xfrm>
            <a:off x="4421188" y="4343400"/>
            <a:ext cx="65881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defTabSz="1217054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67" smtClean="0"/>
              <a:t>UCB</a:t>
            </a:r>
          </a:p>
        </p:txBody>
      </p:sp>
    </p:spTree>
    <p:extLst>
      <p:ext uri="{BB962C8B-B14F-4D97-AF65-F5344CB8AC3E}">
        <p14:creationId xmlns:p14="http://schemas.microsoft.com/office/powerpoint/2010/main" val="9381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62033"/>
            <a:ext cx="6181737" cy="538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0" name="TextBox 1"/>
          <p:cNvSpPr txBox="1">
            <a:spLocks noChangeArrowheads="1"/>
          </p:cNvSpPr>
          <p:nvPr/>
        </p:nvSpPr>
        <p:spPr bwMode="auto">
          <a:xfrm>
            <a:off x="5786172" y="5676681"/>
            <a:ext cx="3721910" cy="2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25" b="1" dirty="0" err="1"/>
              <a:t>Iannone</a:t>
            </a:r>
            <a:r>
              <a:rPr lang="en-US" sz="1425" b="1" dirty="0"/>
              <a:t> R, et al. BBMT. 2003;9(8):519-28. 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H="1">
            <a:off x="7980763" y="4171950"/>
            <a:ext cx="97274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492" name="TextBox 4"/>
          <p:cNvSpPr txBox="1">
            <a:spLocks noChangeArrowheads="1"/>
          </p:cNvSpPr>
          <p:nvPr/>
        </p:nvSpPr>
        <p:spPr bwMode="auto">
          <a:xfrm>
            <a:off x="7911713" y="3894552"/>
            <a:ext cx="1276625" cy="2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25" b="1"/>
              <a:t>2 – 5% donor</a:t>
            </a:r>
          </a:p>
        </p:txBody>
      </p:sp>
    </p:spTree>
    <p:extLst>
      <p:ext uri="{BB962C8B-B14F-4D97-AF65-F5344CB8AC3E}">
        <p14:creationId xmlns:p14="http://schemas.microsoft.com/office/powerpoint/2010/main" val="18940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Barriers to Transplant for SCD</a:t>
            </a:r>
          </a:p>
        </p:txBody>
      </p:sp>
      <p:sp>
        <p:nvSpPr>
          <p:cNvPr id="284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Only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18%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of families have HLA-ID sibling donor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Only 19% have well-matched unrelated donor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Clinicians do not refer patients because of GVHD and risk of dying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Transplant is largely restricted to children, but applied very sparingly</a:t>
            </a:r>
          </a:p>
        </p:txBody>
      </p:sp>
    </p:spTree>
    <p:extLst>
      <p:ext uri="{BB962C8B-B14F-4D97-AF65-F5344CB8AC3E}">
        <p14:creationId xmlns:p14="http://schemas.microsoft.com/office/powerpoint/2010/main" val="107904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51BA9FA-7583-4D28-82B7-6383E59B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HGB-206: An open-label, multicenter phase 1/2 study of </a:t>
            </a:r>
            <a:r>
              <a:rPr lang="en-US" sz="2800" b="1" dirty="0" err="1"/>
              <a:t>LentiGlobin</a:t>
            </a:r>
            <a:r>
              <a:rPr lang="en-US" sz="2800" b="1" dirty="0"/>
              <a:t> </a:t>
            </a:r>
            <a:r>
              <a:rPr lang="en-US" sz="2800" b="1" dirty="0" smtClean="0"/>
              <a:t>Drug </a:t>
            </a:r>
            <a:r>
              <a:rPr lang="en-US" sz="2800" b="1" dirty="0"/>
              <a:t>Product for severe sickle cell disease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9ACFD7-1125-4280-AA90-5E3FEB052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6819" y="3060638"/>
            <a:ext cx="5029200" cy="2274775"/>
          </a:xfrm>
        </p:spPr>
        <p:txBody>
          <a:bodyPr anchor="t"/>
          <a:lstStyle/>
          <a:p>
            <a:pPr marL="192405" indent="-192405">
              <a:spcBef>
                <a:spcPts val="200"/>
              </a:spcBef>
              <a:spcAft>
                <a:spcPts val="200"/>
              </a:spcAft>
              <a:buClr>
                <a:srgbClr val="652F71"/>
              </a:buClr>
            </a:pPr>
            <a:endParaRPr lang="en-US" sz="1200" dirty="0"/>
          </a:p>
          <a:p>
            <a:pPr marL="192405" indent="-192405">
              <a:spcBef>
                <a:spcPts val="200"/>
              </a:spcBef>
              <a:spcAft>
                <a:spcPts val="200"/>
              </a:spcAft>
              <a:buClr>
                <a:srgbClr val="652F71"/>
              </a:buClr>
            </a:pPr>
            <a:r>
              <a:rPr lang="en-US" sz="2400" dirty="0"/>
              <a:t>≥ 12 and ≤ 50 years of age </a:t>
            </a:r>
            <a:endParaRPr lang="en-US" sz="2400" dirty="0">
              <a:cs typeface="Calibri"/>
            </a:endParaRPr>
          </a:p>
          <a:p>
            <a:pPr marL="192405" indent="-192405">
              <a:spcBef>
                <a:spcPts val="200"/>
              </a:spcBef>
              <a:spcAft>
                <a:spcPts val="200"/>
              </a:spcAft>
              <a:buClr>
                <a:srgbClr val="652F71"/>
              </a:buClr>
            </a:pPr>
            <a:r>
              <a:rPr lang="en-US" sz="2400" dirty="0"/>
              <a:t>History of </a:t>
            </a:r>
            <a:r>
              <a:rPr lang="en-US" sz="2400" dirty="0" smtClean="0"/>
              <a:t>painful episodes for 2 or mor</a:t>
            </a:r>
            <a:r>
              <a:rPr lang="en-US" sz="2400" dirty="0" smtClean="0"/>
              <a:t>e years</a:t>
            </a:r>
            <a:endParaRPr lang="en-US" sz="2400" baseline="30000" dirty="0">
              <a:solidFill>
                <a:srgbClr val="FF0000"/>
              </a:solidFill>
              <a:cs typeface="Calibri"/>
            </a:endParaRPr>
          </a:p>
          <a:p>
            <a:pPr marL="192405" indent="-192405">
              <a:spcBef>
                <a:spcPts val="200"/>
              </a:spcBef>
              <a:spcAft>
                <a:spcPts val="200"/>
              </a:spcAft>
              <a:buClr>
                <a:srgbClr val="652F71"/>
              </a:buClr>
            </a:pPr>
            <a:r>
              <a:rPr lang="en-US" sz="2400" dirty="0" smtClean="0">
                <a:cs typeface="Calibri"/>
              </a:rPr>
              <a:t>Poor response to hydroxyurea</a:t>
            </a:r>
            <a:endParaRPr lang="en-US" sz="2400" dirty="0"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0BA292D-E59E-4F10-884F-7E0120B3DE1C}"/>
              </a:ext>
            </a:extLst>
          </p:cNvPr>
          <p:cNvSpPr/>
          <p:nvPr/>
        </p:nvSpPr>
        <p:spPr>
          <a:xfrm>
            <a:off x="746819" y="2438400"/>
            <a:ext cx="5029200" cy="622648"/>
          </a:xfrm>
          <a:prstGeom prst="roundRect">
            <a:avLst/>
          </a:prstGeom>
          <a:solidFill>
            <a:srgbClr val="652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Enrollment Criteria: Group C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25577449-7304-4D20-80C6-28FDA3AB22D9}"/>
              </a:ext>
            </a:extLst>
          </p:cNvPr>
          <p:cNvSpPr txBox="1">
            <a:spLocks/>
          </p:cNvSpPr>
          <p:nvPr/>
        </p:nvSpPr>
        <p:spPr>
          <a:xfrm>
            <a:off x="6330637" y="3060638"/>
            <a:ext cx="5237781" cy="2778188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192881" marR="0" lvl="0" indent="-192881" defTabSz="5143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52F71"/>
              </a:buClr>
              <a:buSzTx/>
              <a:buFont typeface="Wingdings" panose="05000000000000000000" pitchFamily="2" charset="2"/>
              <a:buChar char="§"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404813" marR="0" lvl="1" indent="-231775" defTabSz="5143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52F71"/>
              </a:buClr>
              <a:buSzTx/>
              <a:buFont typeface="Arial" panose="020B0604020202020204" pitchFamily="34" charset="0"/>
              <a:buChar char="–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defRPr>
            </a:lvl2pPr>
            <a:lvl3pPr marL="566738" indent="-161925" defTabSz="514350">
              <a:spcBef>
                <a:spcPts val="225"/>
              </a:spcBef>
              <a:buClr>
                <a:srgbClr val="006CA2"/>
              </a:buClr>
              <a:buFont typeface="Wingdings" panose="05000000000000000000" pitchFamily="2" charset="2"/>
              <a:buChar char="§"/>
              <a:defRPr sz="1400">
                <a:latin typeface="Calibri" panose="020F0502020204030204" pitchFamily="34" charset="0"/>
              </a:defRPr>
            </a:lvl3pPr>
            <a:lvl4pPr marL="741363" indent="-174625" defTabSz="514350">
              <a:spcBef>
                <a:spcPts val="225"/>
              </a:spcBef>
              <a:buClr>
                <a:srgbClr val="006CA2"/>
              </a:buClr>
              <a:buFont typeface="Arial" panose="020B0604020202020204" pitchFamily="34" charset="0"/>
              <a:buChar char="–"/>
              <a:defRPr sz="1000">
                <a:latin typeface="Calibri" panose="020F0502020204030204" pitchFamily="34" charset="0"/>
              </a:defRPr>
            </a:lvl4pPr>
            <a:lvl5pPr marL="914400" indent="-173038" defTabSz="514350">
              <a:spcBef>
                <a:spcPts val="225"/>
              </a:spcBef>
              <a:buClr>
                <a:srgbClr val="006CA2"/>
              </a:buClr>
              <a:buFont typeface="Wingdings" panose="05000000000000000000" pitchFamily="2" charset="2"/>
              <a:buChar char="§"/>
              <a:defRPr sz="1000">
                <a:latin typeface="Calibri" panose="020F0502020204030204" pitchFamily="34" charset="0"/>
              </a:defRPr>
            </a:lvl5pPr>
            <a:lvl6pPr marL="1414463" indent="-128588" defTabSz="514350">
              <a:spcBef>
                <a:spcPct val="20000"/>
              </a:spcBef>
              <a:buFont typeface="Arial" panose="020B0604020202020204" pitchFamily="34" charset="0"/>
              <a:buChar char="•"/>
              <a:defRPr sz="1125"/>
            </a:lvl6pPr>
            <a:lvl7pPr marL="1671638" indent="-128588" defTabSz="514350">
              <a:spcBef>
                <a:spcPct val="20000"/>
              </a:spcBef>
              <a:buFont typeface="Arial" panose="020B0604020202020204" pitchFamily="34" charset="0"/>
              <a:buChar char="•"/>
              <a:defRPr sz="1125"/>
            </a:lvl7pPr>
            <a:lvl8pPr marL="1928813" indent="-128588" defTabSz="514350">
              <a:spcBef>
                <a:spcPct val="20000"/>
              </a:spcBef>
              <a:buFont typeface="Arial" panose="020B0604020202020204" pitchFamily="34" charset="0"/>
              <a:buChar char="•"/>
              <a:defRPr sz="1125"/>
            </a:lvl8pPr>
            <a:lvl9pPr marL="2185988" indent="-128588" defTabSz="514350">
              <a:spcBef>
                <a:spcPct val="20000"/>
              </a:spcBef>
              <a:buFont typeface="Arial" panose="020B0604020202020204" pitchFamily="34" charset="0"/>
              <a:buChar char="•"/>
              <a:defRPr sz="1125"/>
            </a:lvl9pPr>
          </a:lstStyle>
          <a:p>
            <a:pPr marL="192405" lvl="3" indent="-192405">
              <a:spcBef>
                <a:spcPts val="200"/>
              </a:spcBef>
              <a:spcAft>
                <a:spcPts val="200"/>
              </a:spcAft>
              <a:buClr>
                <a:srgbClr val="652F71"/>
              </a:buClr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92405" lvl="3" indent="-192405">
              <a:spcBef>
                <a:spcPts val="200"/>
              </a:spcBef>
              <a:spcAft>
                <a:spcPts val="200"/>
              </a:spcAft>
              <a:buClr>
                <a:srgbClr val="652F7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HbA</a:t>
            </a:r>
            <a:r>
              <a:rPr lang="en-US" sz="2400" baseline="30000" dirty="0"/>
              <a:t>T87Q</a:t>
            </a:r>
            <a:r>
              <a:rPr lang="en-US" sz="2400" dirty="0"/>
              <a:t> ≥ 30% of  total Hb </a:t>
            </a:r>
          </a:p>
          <a:p>
            <a:pPr marL="192405" lvl="3" indent="-192405">
              <a:spcBef>
                <a:spcPts val="200"/>
              </a:spcBef>
              <a:spcAft>
                <a:spcPts val="200"/>
              </a:spcAft>
              <a:buClr>
                <a:srgbClr val="652F7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Total Hb increase ≥ 3 g/dL compared to baseline OR total Hb ≥ 10 g/dL </a:t>
            </a:r>
          </a:p>
          <a:p>
            <a:pPr marL="192405" lvl="3" indent="-192405">
              <a:spcBef>
                <a:spcPts val="200"/>
              </a:spcBef>
              <a:spcAft>
                <a:spcPts val="200"/>
              </a:spcAft>
              <a:buClr>
                <a:srgbClr val="652F7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 75% reduction in </a:t>
            </a:r>
            <a:r>
              <a:rPr lang="en-US" sz="2400" dirty="0" smtClean="0"/>
              <a:t>pain episodes by 24 </a:t>
            </a:r>
            <a:r>
              <a:rPr lang="en-US" sz="2400" dirty="0"/>
              <a:t>months following </a:t>
            </a:r>
            <a:r>
              <a:rPr lang="en-US" sz="2400" dirty="0" smtClean="0"/>
              <a:t>infusion</a:t>
            </a:r>
            <a:r>
              <a:rPr lang="en-US" sz="2400" dirty="0"/>
              <a:t>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A5A6605-ACCD-4E41-979A-9C25E35DD6BD}"/>
              </a:ext>
            </a:extLst>
          </p:cNvPr>
          <p:cNvSpPr/>
          <p:nvPr/>
        </p:nvSpPr>
        <p:spPr>
          <a:xfrm>
            <a:off x="6294010" y="2438399"/>
            <a:ext cx="5029200" cy="622649"/>
          </a:xfrm>
          <a:prstGeom prst="roundRect">
            <a:avLst/>
          </a:prstGeom>
          <a:solidFill>
            <a:srgbClr val="652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 Outcomes: Group C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F26C26-3F70-4ACD-BC98-522FFEE7B649}"/>
              </a:ext>
            </a:extLst>
          </p:cNvPr>
          <p:cNvSpPr txBox="1"/>
          <p:nvPr/>
        </p:nvSpPr>
        <p:spPr>
          <a:xfrm>
            <a:off x="558271" y="5265859"/>
            <a:ext cx="4782508" cy="5062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Target enrollment: </a:t>
            </a: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</a:rPr>
              <a:t>35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evaluable subjects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BF19EF3-7FAA-4BE9-9E1C-DF756EFAF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08" y="1135300"/>
            <a:ext cx="2784784" cy="12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4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1105"/>
            <a:ext cx="10972800" cy="1143000"/>
          </a:xfrm>
        </p:spPr>
        <p:txBody>
          <a:bodyPr/>
          <a:lstStyle/>
          <a:p>
            <a:r>
              <a:rPr lang="en-US" sz="2400" b="1" dirty="0" err="1"/>
              <a:t>LentiGlobin</a:t>
            </a:r>
            <a:r>
              <a:rPr lang="en-US" sz="2400" b="1" dirty="0"/>
              <a:t> BB305: Rationale for use in hemoglobin disorders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38302" y="2902273"/>
            <a:ext cx="4328103" cy="1646583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/>
              <a:t>β</a:t>
            </a:r>
            <a:r>
              <a:rPr lang="en-US" b="1" baseline="30000" dirty="0" smtClean="0"/>
              <a:t>A-T87Q</a:t>
            </a:r>
            <a:r>
              <a:rPr lang="en-US" b="1" dirty="0" smtClean="0"/>
              <a:t>-globin level </a:t>
            </a:r>
            <a:r>
              <a:rPr lang="en-US" b="1" dirty="0" smtClean="0"/>
              <a:t>can be monitored </a:t>
            </a:r>
            <a:r>
              <a:rPr lang="en-US" b="1" dirty="0" smtClean="0"/>
              <a:t>post-infusion</a:t>
            </a:r>
            <a:endParaRPr lang="en-US" b="1" baseline="30000" dirty="0" smtClean="0"/>
          </a:p>
          <a:p>
            <a:r>
              <a:rPr lang="el-GR" b="1" dirty="0"/>
              <a:t>β</a:t>
            </a:r>
            <a:r>
              <a:rPr lang="en-US" b="1" baseline="30000" dirty="0"/>
              <a:t>A-T87Q</a:t>
            </a:r>
            <a:r>
              <a:rPr lang="en-US" b="1" dirty="0"/>
              <a:t>-globin</a:t>
            </a:r>
            <a:r>
              <a:rPr lang="en-US" b="1" baseline="30000" dirty="0" smtClean="0"/>
              <a:t> </a:t>
            </a:r>
            <a:r>
              <a:rPr lang="en-US" b="1" dirty="0"/>
              <a:t> </a:t>
            </a:r>
            <a:r>
              <a:rPr lang="en-US" b="1" dirty="0" smtClean="0"/>
              <a:t>and fetal</a:t>
            </a:r>
            <a:r>
              <a:rPr lang="el-GR" altLang="ko-KR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/>
              <a:t>globin </a:t>
            </a:r>
            <a:r>
              <a:rPr lang="en-US" b="1" dirty="0" smtClean="0"/>
              <a:t>inhibit </a:t>
            </a:r>
            <a:r>
              <a:rPr lang="en-US" b="1" dirty="0" err="1" smtClean="0"/>
              <a:t>HbS</a:t>
            </a:r>
            <a:endParaRPr lang="en-US" b="1" baseline="30000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23" t="21304" r="3507" b="49960"/>
          <a:stretch/>
        </p:blipFill>
        <p:spPr>
          <a:xfrm>
            <a:off x="1911899" y="618901"/>
            <a:ext cx="8676084" cy="1631820"/>
          </a:xfrm>
          <a:prstGeom prst="rect">
            <a:avLst/>
          </a:prstGeom>
          <a:ln w="57150" cmpd="sng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042473" y="6314261"/>
            <a:ext cx="8863273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/>
            <a:r>
              <a:rPr lang="en-US" sz="1500" dirty="0" err="1">
                <a:latin typeface="Arial"/>
              </a:rPr>
              <a:t>Takekoshi</a:t>
            </a:r>
            <a:r>
              <a:rPr lang="en-US" sz="1500" dirty="0">
                <a:latin typeface="Arial"/>
              </a:rPr>
              <a:t> &amp; </a:t>
            </a:r>
            <a:r>
              <a:rPr lang="en-US" sz="1500" dirty="0" err="1">
                <a:latin typeface="Arial"/>
              </a:rPr>
              <a:t>Leboulch</a:t>
            </a:r>
            <a:r>
              <a:rPr lang="en-US" sz="1500" dirty="0">
                <a:latin typeface="Arial"/>
              </a:rPr>
              <a:t>, PNAS 1995.  Ngo et al., </a:t>
            </a:r>
            <a:r>
              <a:rPr lang="en-US" sz="1500" dirty="0" err="1">
                <a:latin typeface="Arial"/>
              </a:rPr>
              <a:t>Br.J.Haematol</a:t>
            </a:r>
            <a:r>
              <a:rPr lang="en-US" sz="1500" dirty="0">
                <a:latin typeface="Arial"/>
              </a:rPr>
              <a:t> 2012; 156(2):259-64.  </a:t>
            </a:r>
            <a:r>
              <a:rPr lang="en-US" sz="1500" i="1" dirty="0" err="1">
                <a:latin typeface="Arial"/>
              </a:rPr>
              <a:t>Pawliuk</a:t>
            </a:r>
            <a:r>
              <a:rPr lang="en-US" sz="1500" i="1" dirty="0">
                <a:latin typeface="Arial"/>
              </a:rPr>
              <a:t> et al, Science 2001; 294(5550):2368-71   </a:t>
            </a:r>
            <a:r>
              <a:rPr lang="en-US" sz="1500" i="1" dirty="0" err="1">
                <a:latin typeface="Arial"/>
              </a:rPr>
              <a:t>Andreani</a:t>
            </a:r>
            <a:r>
              <a:rPr lang="en-US" sz="1500" i="1" dirty="0">
                <a:latin typeface="Arial"/>
              </a:rPr>
              <a:t> M, et al. </a:t>
            </a:r>
            <a:r>
              <a:rPr lang="en-US" sz="1500" i="1" dirty="0" err="1">
                <a:latin typeface="Arial"/>
              </a:rPr>
              <a:t>Haematologica</a:t>
            </a:r>
            <a:r>
              <a:rPr lang="en-US" sz="1500" i="1" dirty="0">
                <a:latin typeface="Arial"/>
              </a:rPr>
              <a:t> 2011;96(1):128-133.</a:t>
            </a:r>
            <a:endParaRPr lang="en-US" sz="1500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3372" y="5371527"/>
            <a:ext cx="8273668" cy="70788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>
            <a:defPPr>
              <a:defRPr lang="en-US"/>
            </a:defPPr>
            <a:lvl1pPr algn="ctr" defTabSz="914400">
              <a:defRPr sz="2000" b="1" i="1">
                <a:solidFill>
                  <a:schemeClr val="tx2"/>
                </a:solidFill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dirty="0" smtClean="0">
                <a:solidFill>
                  <a:srgbClr val="156EA0"/>
                </a:solidFill>
              </a:rPr>
              <a:t>Hb</a:t>
            </a:r>
            <a:r>
              <a:rPr lang="en-US" baseline="30000" dirty="0" smtClean="0">
                <a:solidFill>
                  <a:srgbClr val="156EA0"/>
                </a:solidFill>
              </a:rPr>
              <a:t>AT87Q </a:t>
            </a:r>
            <a:r>
              <a:rPr lang="en-US" dirty="0">
                <a:solidFill>
                  <a:srgbClr val="156EA0"/>
                </a:solidFill>
              </a:rPr>
              <a:t>+ </a:t>
            </a:r>
            <a:r>
              <a:rPr lang="en-US" dirty="0" err="1" smtClean="0">
                <a:solidFill>
                  <a:srgbClr val="156EA0"/>
                </a:solidFill>
              </a:rPr>
              <a:t>HbF</a:t>
            </a:r>
            <a:r>
              <a:rPr lang="en-US" dirty="0" smtClean="0">
                <a:solidFill>
                  <a:srgbClr val="156EA0"/>
                </a:solidFill>
              </a:rPr>
              <a:t> </a:t>
            </a:r>
            <a:r>
              <a:rPr lang="en-US" dirty="0">
                <a:solidFill>
                  <a:srgbClr val="156EA0"/>
                </a:solidFill>
              </a:rPr>
              <a:t>≥ </a:t>
            </a:r>
            <a:r>
              <a:rPr lang="en-US" u="sng" dirty="0">
                <a:solidFill>
                  <a:srgbClr val="156EA0"/>
                </a:solidFill>
                <a:latin typeface="Arial"/>
              </a:rPr>
              <a:t>30%</a:t>
            </a:r>
            <a:r>
              <a:rPr lang="en-US" dirty="0">
                <a:solidFill>
                  <a:srgbClr val="156EA0"/>
                </a:solidFill>
                <a:latin typeface="Arial"/>
              </a:rPr>
              <a:t> </a:t>
            </a:r>
            <a:r>
              <a:rPr lang="en-US" dirty="0" smtClean="0">
                <a:solidFill>
                  <a:srgbClr val="156EA0"/>
                </a:solidFill>
                <a:latin typeface="Arial"/>
              </a:rPr>
              <a:t>has anti-sickling, </a:t>
            </a:r>
            <a:r>
              <a:rPr lang="en-US" dirty="0">
                <a:solidFill>
                  <a:srgbClr val="156EA0"/>
                </a:solidFill>
                <a:latin typeface="Arial"/>
              </a:rPr>
              <a:t/>
            </a:r>
            <a:br>
              <a:rPr lang="en-US" dirty="0">
                <a:solidFill>
                  <a:srgbClr val="156EA0"/>
                </a:solidFill>
                <a:latin typeface="Arial"/>
              </a:rPr>
            </a:br>
            <a:r>
              <a:rPr lang="en-US" dirty="0" smtClean="0">
                <a:solidFill>
                  <a:srgbClr val="156EA0"/>
                </a:solidFill>
                <a:latin typeface="Arial"/>
              </a:rPr>
              <a:t>disease-modifying potential</a:t>
            </a:r>
            <a:endParaRPr lang="en-US" b="0" baseline="30000" dirty="0">
              <a:solidFill>
                <a:srgbClr val="156EA0"/>
              </a:solidFill>
              <a:latin typeface="Arial"/>
            </a:endParaRPr>
          </a:p>
        </p:txBody>
      </p:sp>
      <p:sp>
        <p:nvSpPr>
          <p:cNvPr id="127" name="AutoShape 125"/>
          <p:cNvSpPr>
            <a:spLocks noChangeArrowheads="1"/>
          </p:cNvSpPr>
          <p:nvPr/>
        </p:nvSpPr>
        <p:spPr bwMode="auto">
          <a:xfrm>
            <a:off x="8127719" y="3572100"/>
            <a:ext cx="484369" cy="363439"/>
          </a:xfrm>
          <a:prstGeom prst="rightArrow">
            <a:avLst>
              <a:gd name="adj1" fmla="val 68734"/>
              <a:gd name="adj2" fmla="val 47969"/>
            </a:avLst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8" tIns="45719" rIns="91438" bIns="45719" anchor="ctr"/>
          <a:lstStyle/>
          <a:p>
            <a:pPr defTabSz="914377"/>
            <a:endParaRPr lang="fr-FR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8" name="Text Box 127"/>
          <p:cNvSpPr txBox="1">
            <a:spLocks noChangeArrowheads="1"/>
          </p:cNvSpPr>
          <p:nvPr/>
        </p:nvSpPr>
        <p:spPr bwMode="auto">
          <a:xfrm>
            <a:off x="9017916" y="4518223"/>
            <a:ext cx="1518360" cy="3231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8" tIns="45719" rIns="91438" bIns="45719">
            <a:spAutoFit/>
          </a:bodyPr>
          <a:lstStyle/>
          <a:p>
            <a:pPr defTabSz="914377" eaLnBrk="0" hangingPunct="0"/>
            <a:r>
              <a:rPr lang="en-GB" altLang="en-US" sz="1500" b="1" dirty="0">
                <a:solidFill>
                  <a:prstClr val="black"/>
                </a:solidFill>
                <a:latin typeface="Arial"/>
              </a:rPr>
              <a:t>destabilization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938763" y="2641248"/>
            <a:ext cx="426716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914377"/>
            <a:r>
              <a:rPr lang="en-US" altLang="ko-KR" sz="1900" b="1" dirty="0" err="1">
                <a:solidFill>
                  <a:prstClr val="black"/>
                </a:solidFill>
                <a:latin typeface="Symbol" pitchFamily="18" charset="2"/>
                <a:ea typeface="굴림"/>
              </a:rPr>
              <a:t>b</a:t>
            </a:r>
            <a:r>
              <a:rPr lang="en-US" altLang="ko-KR" sz="1900" b="1" baseline="30000" dirty="0" err="1">
                <a:solidFill>
                  <a:prstClr val="black"/>
                </a:solidFill>
                <a:latin typeface="Arial"/>
                <a:ea typeface="굴림"/>
              </a:rPr>
              <a:t>S</a:t>
            </a:r>
            <a:endParaRPr lang="en-US" sz="1900" b="1" baseline="30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9952719" y="4104534"/>
            <a:ext cx="483448" cy="28522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en-US" sz="1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9952719" y="3248237"/>
            <a:ext cx="483448" cy="28522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en-US" sz="1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9952719" y="3534082"/>
            <a:ext cx="483448" cy="28522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en-US" sz="16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9952969" y="3110306"/>
            <a:ext cx="0" cy="159049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10436391" y="3110306"/>
            <a:ext cx="0" cy="159049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8911081" y="3820079"/>
            <a:ext cx="443619" cy="2852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en-US" sz="1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911081" y="4105306"/>
            <a:ext cx="443619" cy="2852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en-US" sz="1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8911081" y="3535206"/>
            <a:ext cx="443619" cy="2852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en-US" sz="1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8911081" y="3249627"/>
            <a:ext cx="443619" cy="2852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en-US" sz="16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 flipV="1">
            <a:off x="8911479" y="3090586"/>
            <a:ext cx="0" cy="159049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alpha val="1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9354699" y="3090586"/>
            <a:ext cx="0" cy="159049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alpha val="1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9354699" y="4390580"/>
            <a:ext cx="0" cy="159049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alpha val="1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921320" y="4367368"/>
            <a:ext cx="0" cy="159049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alpha val="1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9953503" y="4389808"/>
            <a:ext cx="0" cy="159049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0442757" y="4378795"/>
            <a:ext cx="0" cy="159049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10436141" y="3805168"/>
            <a:ext cx="0" cy="33923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9798092" y="3954507"/>
            <a:ext cx="157897" cy="15002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809406" y="3804715"/>
            <a:ext cx="157897" cy="15002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9741165" y="2595803"/>
            <a:ext cx="894793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914377"/>
            <a:r>
              <a:rPr lang="en-US" altLang="ko-KR" sz="1900" b="1" dirty="0">
                <a:solidFill>
                  <a:prstClr val="black"/>
                </a:solidFill>
                <a:latin typeface="Symbol" pitchFamily="18" charset="2"/>
                <a:ea typeface="굴림"/>
              </a:rPr>
              <a:t>b</a:t>
            </a:r>
            <a:r>
              <a:rPr lang="en-US" altLang="ko-KR" sz="1900" b="1" baseline="30000" dirty="0">
                <a:solidFill>
                  <a:prstClr val="black"/>
                </a:solidFill>
                <a:latin typeface="Arial"/>
                <a:ea typeface="굴림"/>
              </a:rPr>
              <a:t>A-T87Q</a:t>
            </a:r>
            <a:endParaRPr lang="en-US" sz="1900" b="1" baseline="30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9915060" y="2759245"/>
            <a:ext cx="519690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914377"/>
            <a:r>
              <a:rPr lang="en-US" altLang="ko-KR" sz="1200" b="1" dirty="0">
                <a:solidFill>
                  <a:prstClr val="black"/>
                </a:solidFill>
                <a:latin typeface="Arial"/>
                <a:ea typeface="굴림"/>
              </a:rPr>
              <a:t>or</a:t>
            </a:r>
            <a:r>
              <a:rPr lang="en-US" altLang="ko-KR" sz="1900" dirty="0">
                <a:solidFill>
                  <a:prstClr val="black"/>
                </a:solidFill>
                <a:latin typeface="Arial"/>
                <a:ea typeface="굴림"/>
              </a:rPr>
              <a:t> </a:t>
            </a:r>
            <a:r>
              <a:rPr lang="el-GR" altLang="ko-KR" sz="1900" b="1" dirty="0">
                <a:solidFill>
                  <a:prstClr val="black"/>
                </a:solidFill>
                <a:latin typeface="Times New Roman" panose="02020603050405020304" pitchFamily="18" charset="0"/>
                <a:ea typeface="굴림"/>
                <a:cs typeface="Times New Roman" panose="02020603050405020304" pitchFamily="18" charset="0"/>
              </a:rPr>
              <a:t>γ</a:t>
            </a:r>
            <a:endParaRPr lang="en-US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0" name="Text Box 127"/>
          <p:cNvSpPr txBox="1">
            <a:spLocks noChangeArrowheads="1"/>
          </p:cNvSpPr>
          <p:nvPr/>
        </p:nvSpPr>
        <p:spPr bwMode="auto">
          <a:xfrm>
            <a:off x="6584477" y="4518223"/>
            <a:ext cx="1540802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pPr defTabSz="914377" eaLnBrk="0" hangingPunct="0"/>
            <a:r>
              <a:rPr lang="en-GB" altLang="en-US" sz="1500" b="1" dirty="0">
                <a:solidFill>
                  <a:prstClr val="black"/>
                </a:solidFill>
                <a:latin typeface="Arial"/>
              </a:rPr>
              <a:t>polymerization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7161801" y="3192619"/>
            <a:ext cx="803427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/>
            <a:r>
              <a:rPr lang="en-US" sz="1600" dirty="0" err="1">
                <a:solidFill>
                  <a:prstClr val="black"/>
                </a:solidFill>
                <a:latin typeface="Arial"/>
              </a:rPr>
              <a:t>Phe</a:t>
            </a:r>
            <a:endParaRPr lang="en-US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7232385" y="4079391"/>
            <a:ext cx="483448" cy="28522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en-US" sz="1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7232385" y="3223094"/>
            <a:ext cx="483448" cy="28522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en-US" sz="1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7232385" y="3508939"/>
            <a:ext cx="483448" cy="28522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en-US" sz="16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 flipV="1">
            <a:off x="7232635" y="3085166"/>
            <a:ext cx="0" cy="159049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7716057" y="3085166"/>
            <a:ext cx="0" cy="159049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>
            <a:off x="6686601" y="3794938"/>
            <a:ext cx="443619" cy="2852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en-US" sz="1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686601" y="4080163"/>
            <a:ext cx="443619" cy="2852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en-US" sz="1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6686601" y="3510063"/>
            <a:ext cx="443619" cy="2852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en-US" sz="1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6686601" y="3224486"/>
            <a:ext cx="443619" cy="2852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en-US" sz="16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61" name="Straight Connector 160"/>
          <p:cNvCxnSpPr/>
          <p:nvPr/>
        </p:nvCxnSpPr>
        <p:spPr>
          <a:xfrm flipV="1">
            <a:off x="6686997" y="3065447"/>
            <a:ext cx="0" cy="159049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alpha val="1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7130219" y="3065447"/>
            <a:ext cx="0" cy="159049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alpha val="1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7130219" y="4365439"/>
            <a:ext cx="0" cy="159049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alpha val="1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6687315" y="4342227"/>
            <a:ext cx="0" cy="159049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alpha val="1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6638478" y="3753835"/>
            <a:ext cx="613567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/>
            <a:r>
              <a:rPr lang="en-US" sz="1600" dirty="0">
                <a:solidFill>
                  <a:prstClr val="black"/>
                </a:solidFill>
                <a:latin typeface="Arial"/>
              </a:rPr>
              <a:t>Val</a:t>
            </a:r>
            <a:r>
              <a:rPr lang="en-US" sz="1100" baseline="60000" dirty="0">
                <a:solidFill>
                  <a:prstClr val="black"/>
                </a:solidFill>
                <a:latin typeface="Arial"/>
              </a:rPr>
              <a:t>6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66" name="Straight Connector 165"/>
          <p:cNvCxnSpPr/>
          <p:nvPr/>
        </p:nvCxnSpPr>
        <p:spPr>
          <a:xfrm>
            <a:off x="7220683" y="4353654"/>
            <a:ext cx="0" cy="159049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7715513" y="4353652"/>
            <a:ext cx="0" cy="159049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7232385" y="3796450"/>
            <a:ext cx="483448" cy="28522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en-US" sz="1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9" name="Multiply 168"/>
          <p:cNvSpPr/>
          <p:nvPr/>
        </p:nvSpPr>
        <p:spPr>
          <a:xfrm>
            <a:off x="9408117" y="3778608"/>
            <a:ext cx="368239" cy="368239"/>
          </a:xfrm>
          <a:prstGeom prst="mathMultiply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en-US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701459" y="2635433"/>
            <a:ext cx="426716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914377"/>
            <a:r>
              <a:rPr lang="en-US" altLang="ko-KR" sz="1900" b="1" dirty="0" err="1">
                <a:solidFill>
                  <a:prstClr val="black"/>
                </a:solidFill>
                <a:latin typeface="Symbol" pitchFamily="18" charset="2"/>
                <a:ea typeface="굴림"/>
              </a:rPr>
              <a:t>b</a:t>
            </a:r>
            <a:r>
              <a:rPr lang="en-US" altLang="ko-KR" sz="1900" b="1" baseline="30000" dirty="0" err="1">
                <a:solidFill>
                  <a:prstClr val="black"/>
                </a:solidFill>
                <a:latin typeface="Arial"/>
                <a:ea typeface="굴림"/>
              </a:rPr>
              <a:t>S</a:t>
            </a:r>
            <a:endParaRPr lang="en-US" sz="1900" b="1" baseline="30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316164" y="2628565"/>
            <a:ext cx="426716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914377"/>
            <a:r>
              <a:rPr lang="en-US" altLang="ko-KR" sz="1900" b="1" dirty="0" err="1">
                <a:solidFill>
                  <a:prstClr val="black"/>
                </a:solidFill>
                <a:latin typeface="Symbol" pitchFamily="18" charset="2"/>
                <a:ea typeface="굴림"/>
              </a:rPr>
              <a:t>b</a:t>
            </a:r>
            <a:r>
              <a:rPr lang="en-US" altLang="ko-KR" sz="1900" b="1" baseline="30000" dirty="0" err="1">
                <a:solidFill>
                  <a:prstClr val="black"/>
                </a:solidFill>
                <a:latin typeface="Arial"/>
                <a:ea typeface="굴림"/>
              </a:rPr>
              <a:t>S</a:t>
            </a:r>
            <a:endParaRPr lang="en-US" sz="1900" b="1" baseline="30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8853691" y="3804067"/>
            <a:ext cx="613567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/>
            <a:r>
              <a:rPr lang="en-US" sz="1600" dirty="0">
                <a:solidFill>
                  <a:prstClr val="black"/>
                </a:solidFill>
                <a:latin typeface="Arial"/>
              </a:rPr>
              <a:t>Val</a:t>
            </a:r>
            <a:r>
              <a:rPr lang="en-US" sz="1100" baseline="60000" dirty="0">
                <a:solidFill>
                  <a:prstClr val="black"/>
                </a:solidFill>
                <a:latin typeface="Arial"/>
              </a:rPr>
              <a:t>6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9860557" y="3806587"/>
            <a:ext cx="608568" cy="33855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defTabSz="914377"/>
            <a:r>
              <a:rPr lang="en-US" sz="1600" dirty="0">
                <a:solidFill>
                  <a:prstClr val="black"/>
                </a:solidFill>
                <a:latin typeface="Arial"/>
              </a:rPr>
              <a:t>Gln</a:t>
            </a:r>
            <a:r>
              <a:rPr lang="en-US" sz="1100" baseline="60000" dirty="0">
                <a:solidFill>
                  <a:prstClr val="black"/>
                </a:solidFill>
                <a:latin typeface="Arial"/>
              </a:rPr>
              <a:t>87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7188441" y="3773849"/>
            <a:ext cx="803427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/>
            <a:r>
              <a:rPr lang="en-US" sz="1600" dirty="0">
                <a:solidFill>
                  <a:prstClr val="black"/>
                </a:solidFill>
                <a:latin typeface="Arial"/>
              </a:rPr>
              <a:t>Thr</a:t>
            </a:r>
            <a:r>
              <a:rPr lang="en-US" sz="1100" baseline="60000" dirty="0">
                <a:solidFill>
                  <a:prstClr val="black"/>
                </a:solidFill>
                <a:latin typeface="Arial"/>
              </a:rPr>
              <a:t>87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200989" y="4059603"/>
            <a:ext cx="803427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/>
            <a:r>
              <a:rPr lang="en-US" sz="1600" dirty="0" err="1">
                <a:solidFill>
                  <a:prstClr val="black"/>
                </a:solidFill>
                <a:latin typeface="Arial"/>
              </a:rPr>
              <a:t>Leu</a:t>
            </a:r>
            <a:endParaRPr lang="en-US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9924385" y="3233938"/>
            <a:ext cx="803427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/>
            <a:r>
              <a:rPr lang="en-US" sz="1600" dirty="0" err="1">
                <a:solidFill>
                  <a:prstClr val="black"/>
                </a:solidFill>
                <a:latin typeface="Arial"/>
              </a:rPr>
              <a:t>Phe</a:t>
            </a:r>
            <a:endParaRPr lang="en-US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9963573" y="4100922"/>
            <a:ext cx="803427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/>
            <a:r>
              <a:rPr lang="en-US" sz="1600" dirty="0" err="1">
                <a:solidFill>
                  <a:prstClr val="black"/>
                </a:solidFill>
                <a:latin typeface="Arial"/>
              </a:rPr>
              <a:t>Leu</a:t>
            </a:r>
            <a:endParaRPr lang="en-US" sz="16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9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518142-BCCE-40E8-956F-42B1492AF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267" y="2452815"/>
            <a:ext cx="1933575" cy="118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8C2BA3-A7C4-40A5-8C88-F36EDA18A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6" y="1972098"/>
            <a:ext cx="7599494" cy="23887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513EBE35-EE93-4E04-AD7E-66CE4D1A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LentiGlobin for SCD gene therapy overview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86938F0-DC30-4C25-BE8A-5F278F991122}"/>
              </a:ext>
            </a:extLst>
          </p:cNvPr>
          <p:cNvSpPr txBox="1"/>
          <p:nvPr/>
        </p:nvSpPr>
        <p:spPr>
          <a:xfrm>
            <a:off x="213137" y="1207714"/>
            <a:ext cx="181603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Stem Cell collection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" name="Rectangle 24">
            <a:extLst>
              <a:ext uri="{FF2B5EF4-FFF2-40B4-BE49-F238E27FC236}">
                <a16:creationId xmlns:a16="http://schemas.microsoft.com/office/drawing/2014/main" xmlns="" id="{EB1EA09A-E833-4E43-B3F8-DCDFDD9C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477" y="1138706"/>
            <a:ext cx="1674548" cy="92333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Gene Therapy Stem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Cell infusion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xmlns="" id="{CAEB5EAF-2A69-4047-9594-87CB22BDC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0485" y="1207714"/>
            <a:ext cx="2874549" cy="92333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en-US" b="1" dirty="0" smtClean="0">
                <a:latin typeface="Calibri" panose="020F0502020204030204" pitchFamily="34" charset="0"/>
              </a:rPr>
              <a:t>Gene therapy stem cells engraft </a:t>
            </a:r>
            <a:r>
              <a:rPr lang="en-US" altLang="en-US" b="1" dirty="0">
                <a:latin typeface="Calibri" panose="020F0502020204030204" pitchFamily="34" charset="0"/>
              </a:rPr>
              <a:t>and </a:t>
            </a:r>
            <a:r>
              <a:rPr lang="en-US" altLang="en-US" b="1" smtClean="0">
                <a:latin typeface="Calibri" panose="020F0502020204030204" pitchFamily="34" charset="0"/>
              </a:rPr>
              <a:t>make healthy RBCs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" name="Rectangle 24">
            <a:extLst>
              <a:ext uri="{FF2B5EF4-FFF2-40B4-BE49-F238E27FC236}">
                <a16:creationId xmlns:a16="http://schemas.microsoft.com/office/drawing/2014/main" xmlns="" id="{D75C6957-0907-4FA1-98D5-FEA3BE7CE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5762" y="1091453"/>
            <a:ext cx="2064127" cy="92333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Busulfan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to destroy sickle stem cells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" name="Rectangle 24">
            <a:extLst>
              <a:ext uri="{FF2B5EF4-FFF2-40B4-BE49-F238E27FC236}">
                <a16:creationId xmlns:a16="http://schemas.microsoft.com/office/drawing/2014/main" xmlns="" id="{A58795D0-0CDF-434A-9075-65402ECF7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9188" y="2946200"/>
            <a:ext cx="2754608" cy="378565"/>
          </a:xfrm>
          <a:prstGeom prst="rect">
            <a:avLst/>
          </a:prstGeom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56E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2-yr follow-up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EBDBAB6E-62B6-461B-B925-144B404B41B6}"/>
              </a:ext>
            </a:extLst>
          </p:cNvPr>
          <p:cNvCxnSpPr>
            <a:cxnSpLocks/>
          </p:cNvCxnSpPr>
          <p:nvPr/>
        </p:nvCxnSpPr>
        <p:spPr>
          <a:xfrm>
            <a:off x="11064067" y="3296773"/>
            <a:ext cx="0" cy="411480"/>
          </a:xfrm>
          <a:prstGeom prst="straightConnector1">
            <a:avLst/>
          </a:prstGeom>
          <a:ln w="31750">
            <a:solidFill>
              <a:srgbClr val="0080B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496FA4CC-8F8D-4501-A534-92008A3A218F}"/>
              </a:ext>
            </a:extLst>
          </p:cNvPr>
          <p:cNvSpPr/>
          <p:nvPr/>
        </p:nvSpPr>
        <p:spPr>
          <a:xfrm>
            <a:off x="1609270" y="4681298"/>
            <a:ext cx="4208297" cy="181175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LentiGlobin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manufacturing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E506321-7566-4E62-841A-BCA667A02ADF}"/>
              </a:ext>
            </a:extLst>
          </p:cNvPr>
          <p:cNvSpPr txBox="1"/>
          <p:nvPr/>
        </p:nvSpPr>
        <p:spPr>
          <a:xfrm>
            <a:off x="1591083" y="5924070"/>
            <a:ext cx="117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Select CD34+ cells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2C844522-BFAB-4393-B709-836FB5D260E7}"/>
              </a:ext>
            </a:extLst>
          </p:cNvPr>
          <p:cNvSpPr txBox="1"/>
          <p:nvPr/>
        </p:nvSpPr>
        <p:spPr>
          <a:xfrm>
            <a:off x="4316458" y="5913096"/>
            <a:ext cx="1590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Cryopreserve, test, release DP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17E07AE-738B-4F71-89E0-03277CD81112}"/>
              </a:ext>
            </a:extLst>
          </p:cNvPr>
          <p:cNvSpPr txBox="1"/>
          <p:nvPr/>
        </p:nvSpPr>
        <p:spPr>
          <a:xfrm>
            <a:off x="2487130" y="5924070"/>
            <a:ext cx="207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Transduce with BB305 lentiviral vector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FABDA491-D38F-4B08-9BB7-4E79B8BB11C9}"/>
              </a:ext>
            </a:extLst>
          </p:cNvPr>
          <p:cNvCxnSpPr>
            <a:cxnSpLocks/>
            <a:endCxn id="91" idx="1"/>
          </p:cNvCxnSpPr>
          <p:nvPr/>
        </p:nvCxnSpPr>
        <p:spPr>
          <a:xfrm rot="5400000">
            <a:off x="712171" y="4139059"/>
            <a:ext cx="2345216" cy="551018"/>
          </a:xfrm>
          <a:prstGeom prst="bentConnector4">
            <a:avLst>
              <a:gd name="adj1" fmla="val 54296"/>
              <a:gd name="adj2" fmla="val 141487"/>
            </a:avLst>
          </a:prstGeom>
          <a:ln w="19050">
            <a:solidFill>
              <a:srgbClr val="156E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xmlns="" id="{5E42ADAF-738D-478E-AFFA-8BA22C9A262C}"/>
              </a:ext>
            </a:extLst>
          </p:cNvPr>
          <p:cNvCxnSpPr>
            <a:cxnSpLocks/>
          </p:cNvCxnSpPr>
          <p:nvPr/>
        </p:nvCxnSpPr>
        <p:spPr>
          <a:xfrm flipH="1" flipV="1">
            <a:off x="4465992" y="3164996"/>
            <a:ext cx="1371600" cy="2468880"/>
          </a:xfrm>
          <a:prstGeom prst="bentConnector4">
            <a:avLst>
              <a:gd name="adj1" fmla="val -1651"/>
              <a:gd name="adj2" fmla="val 45438"/>
            </a:avLst>
          </a:prstGeom>
          <a:ln w="19050">
            <a:solidFill>
              <a:srgbClr val="156E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6F2B0EC2-F351-4874-AFB6-AFC08C1A0607}"/>
              </a:ext>
            </a:extLst>
          </p:cNvPr>
          <p:cNvCxnSpPr>
            <a:cxnSpLocks/>
          </p:cNvCxnSpPr>
          <p:nvPr/>
        </p:nvCxnSpPr>
        <p:spPr>
          <a:xfrm flipV="1">
            <a:off x="9540675" y="3137871"/>
            <a:ext cx="594360" cy="1"/>
          </a:xfrm>
          <a:prstGeom prst="straightConnector1">
            <a:avLst/>
          </a:prstGeom>
          <a:ln w="28575">
            <a:solidFill>
              <a:srgbClr val="0080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68426B-EAAD-438E-9040-83AAA9ADAF5F}"/>
              </a:ext>
            </a:extLst>
          </p:cNvPr>
          <p:cNvSpPr/>
          <p:nvPr/>
        </p:nvSpPr>
        <p:spPr>
          <a:xfrm>
            <a:off x="9971602" y="3691182"/>
            <a:ext cx="2169781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defRPr/>
            </a:pPr>
            <a:r>
              <a:rPr lang="en-US" altLang="en-US" b="1">
                <a:solidFill>
                  <a:srgbClr val="156E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Long-Term</a:t>
            </a:r>
          </a:p>
          <a:p>
            <a:pPr lvl="0" algn="ctr">
              <a:lnSpc>
                <a:spcPct val="93000"/>
              </a:lnSpc>
              <a:defRPr/>
            </a:pPr>
            <a:r>
              <a:rPr lang="en-US" altLang="en-US" b="1">
                <a:solidFill>
                  <a:srgbClr val="156E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Follow-Up Study</a:t>
            </a:r>
            <a:endParaRPr lang="en-US" altLang="en-US" b="1" i="1">
              <a:solidFill>
                <a:srgbClr val="156E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3244D3C-21E6-4BF6-83C2-EC45168F7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257175"/>
            <a:fld id="{6B312CD2-6EA9-46B2-893C-73296E2B74A8}" type="slidenum">
              <a:rPr lang="en-US" smtClean="0"/>
              <a:pPr defTabSz="257175"/>
              <a:t>8</a:t>
            </a:fld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D2126193-38D6-4312-8047-8AEBABD9E33C}"/>
              </a:ext>
            </a:extLst>
          </p:cNvPr>
          <p:cNvGrpSpPr/>
          <p:nvPr/>
        </p:nvGrpSpPr>
        <p:grpSpPr>
          <a:xfrm>
            <a:off x="1608221" y="5193783"/>
            <a:ext cx="1097069" cy="819705"/>
            <a:chOff x="127380" y="4601967"/>
            <a:chExt cx="1097069" cy="819705"/>
          </a:xfrm>
        </p:grpSpPr>
        <p:pic>
          <p:nvPicPr>
            <p:cNvPr id="83" name="Grafik 42">
              <a:extLst>
                <a:ext uri="{FF2B5EF4-FFF2-40B4-BE49-F238E27FC236}">
                  <a16:creationId xmlns:a16="http://schemas.microsoft.com/office/drawing/2014/main" xmlns="" id="{69B42B9C-A032-4A4A-B139-F02D84C60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4B1F6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8357" y="4601967"/>
              <a:ext cx="405079" cy="416239"/>
            </a:xfrm>
            <a:prstGeom prst="rect">
              <a:avLst/>
            </a:prstGeom>
          </p:spPr>
        </p:pic>
        <p:pic>
          <p:nvPicPr>
            <p:cNvPr id="85" name="Grafik 42">
              <a:extLst>
                <a:ext uri="{FF2B5EF4-FFF2-40B4-BE49-F238E27FC236}">
                  <a16:creationId xmlns:a16="http://schemas.microsoft.com/office/drawing/2014/main" xmlns="" id="{BD9EAFE5-4AC6-4E97-BC13-D97367D87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4B1F6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380" y="4730983"/>
              <a:ext cx="458616" cy="471250"/>
            </a:xfrm>
            <a:prstGeom prst="rect">
              <a:avLst/>
            </a:prstGeom>
          </p:spPr>
        </p:pic>
        <p:pic>
          <p:nvPicPr>
            <p:cNvPr id="89" name="Grafik 42">
              <a:extLst>
                <a:ext uri="{FF2B5EF4-FFF2-40B4-BE49-F238E27FC236}">
                  <a16:creationId xmlns:a16="http://schemas.microsoft.com/office/drawing/2014/main" xmlns="" id="{A952C619-07DC-4BA9-B125-90E725D26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4B1F6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398" y="4939618"/>
              <a:ext cx="469130" cy="482054"/>
            </a:xfrm>
            <a:prstGeom prst="rect">
              <a:avLst/>
            </a:prstGeom>
          </p:spPr>
        </p:pic>
        <p:pic>
          <p:nvPicPr>
            <p:cNvPr id="90" name="Grafik 42">
              <a:extLst>
                <a:ext uri="{FF2B5EF4-FFF2-40B4-BE49-F238E27FC236}">
                  <a16:creationId xmlns:a16="http://schemas.microsoft.com/office/drawing/2014/main" xmlns="" id="{EED9C167-8D34-40AD-A149-5F18FA1F3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4B1F6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4552" y="4678212"/>
              <a:ext cx="449897" cy="462291"/>
            </a:xfrm>
            <a:prstGeom prst="rect">
              <a:avLst/>
            </a:prstGeom>
          </p:spPr>
        </p:pic>
        <p:pic>
          <p:nvPicPr>
            <p:cNvPr id="95" name="Grafik 42">
              <a:extLst>
                <a:ext uri="{FF2B5EF4-FFF2-40B4-BE49-F238E27FC236}">
                  <a16:creationId xmlns:a16="http://schemas.microsoft.com/office/drawing/2014/main" xmlns="" id="{161D707A-C85D-4343-AF50-4E2136994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4B1F6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0747" y="4771663"/>
              <a:ext cx="437606" cy="449662"/>
            </a:xfrm>
            <a:prstGeom prst="rect">
              <a:avLst/>
            </a:prstGeom>
          </p:spPr>
        </p:pic>
        <p:pic>
          <p:nvPicPr>
            <p:cNvPr id="96" name="Grafik 42">
              <a:extLst>
                <a:ext uri="{FF2B5EF4-FFF2-40B4-BE49-F238E27FC236}">
                  <a16:creationId xmlns:a16="http://schemas.microsoft.com/office/drawing/2014/main" xmlns="" id="{1CB3BB05-FFBC-489F-A15A-62829E303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4B1F6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4408" y="4882091"/>
              <a:ext cx="480513" cy="493751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355B1289-A3EA-4BDC-9D49-ED1DEEFF5D84}"/>
              </a:ext>
            </a:extLst>
          </p:cNvPr>
          <p:cNvGrpSpPr/>
          <p:nvPr/>
        </p:nvGrpSpPr>
        <p:grpSpPr>
          <a:xfrm>
            <a:off x="2696814" y="5179397"/>
            <a:ext cx="1097069" cy="819705"/>
            <a:chOff x="127380" y="4601967"/>
            <a:chExt cx="1097069" cy="819705"/>
          </a:xfrm>
        </p:grpSpPr>
        <p:pic>
          <p:nvPicPr>
            <p:cNvPr id="99" name="Grafik 42">
              <a:extLst>
                <a:ext uri="{FF2B5EF4-FFF2-40B4-BE49-F238E27FC236}">
                  <a16:creationId xmlns:a16="http://schemas.microsoft.com/office/drawing/2014/main" xmlns="" id="{1885C9EC-4F39-4EE5-9253-FC927EB35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4B1F6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8357" y="4601967"/>
              <a:ext cx="405079" cy="416239"/>
            </a:xfrm>
            <a:prstGeom prst="rect">
              <a:avLst/>
            </a:prstGeom>
          </p:spPr>
        </p:pic>
        <p:pic>
          <p:nvPicPr>
            <p:cNvPr id="100" name="Grafik 42">
              <a:extLst>
                <a:ext uri="{FF2B5EF4-FFF2-40B4-BE49-F238E27FC236}">
                  <a16:creationId xmlns:a16="http://schemas.microsoft.com/office/drawing/2014/main" xmlns="" id="{9765E7E3-28A2-4E81-9A8E-A50CE16A1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4B1F6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380" y="4730983"/>
              <a:ext cx="458616" cy="471250"/>
            </a:xfrm>
            <a:prstGeom prst="rect">
              <a:avLst/>
            </a:prstGeom>
          </p:spPr>
        </p:pic>
        <p:pic>
          <p:nvPicPr>
            <p:cNvPr id="101" name="Grafik 42">
              <a:extLst>
                <a:ext uri="{FF2B5EF4-FFF2-40B4-BE49-F238E27FC236}">
                  <a16:creationId xmlns:a16="http://schemas.microsoft.com/office/drawing/2014/main" xmlns="" id="{E570B3E8-9725-4EE0-88F9-89E08066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4B1F6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398" y="4939618"/>
              <a:ext cx="469130" cy="482054"/>
            </a:xfrm>
            <a:prstGeom prst="rect">
              <a:avLst/>
            </a:prstGeom>
          </p:spPr>
        </p:pic>
        <p:pic>
          <p:nvPicPr>
            <p:cNvPr id="102" name="Grafik 42">
              <a:extLst>
                <a:ext uri="{FF2B5EF4-FFF2-40B4-BE49-F238E27FC236}">
                  <a16:creationId xmlns:a16="http://schemas.microsoft.com/office/drawing/2014/main" xmlns="" id="{6E37EAAE-0E00-4542-8FD9-E1C690ECA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4B1F6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4552" y="4678212"/>
              <a:ext cx="449897" cy="462291"/>
            </a:xfrm>
            <a:prstGeom prst="rect">
              <a:avLst/>
            </a:prstGeom>
          </p:spPr>
        </p:pic>
        <p:pic>
          <p:nvPicPr>
            <p:cNvPr id="103" name="Grafik 42">
              <a:extLst>
                <a:ext uri="{FF2B5EF4-FFF2-40B4-BE49-F238E27FC236}">
                  <a16:creationId xmlns:a16="http://schemas.microsoft.com/office/drawing/2014/main" xmlns="" id="{921D6C87-381A-4A54-B8E7-F05262CC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4B1F6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0747" y="4771663"/>
              <a:ext cx="437606" cy="449662"/>
            </a:xfrm>
            <a:prstGeom prst="rect">
              <a:avLst/>
            </a:prstGeom>
          </p:spPr>
        </p:pic>
        <p:pic>
          <p:nvPicPr>
            <p:cNvPr id="104" name="Grafik 42">
              <a:extLst>
                <a:ext uri="{FF2B5EF4-FFF2-40B4-BE49-F238E27FC236}">
                  <a16:creationId xmlns:a16="http://schemas.microsoft.com/office/drawing/2014/main" xmlns="" id="{AAA59A96-F007-4BB3-A25A-1DEB1F940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4B1F6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4408" y="4882091"/>
              <a:ext cx="480513" cy="493751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9B465410-3356-4CB8-99A5-6A55032478F1}"/>
              </a:ext>
            </a:extLst>
          </p:cNvPr>
          <p:cNvGrpSpPr/>
          <p:nvPr/>
        </p:nvGrpSpPr>
        <p:grpSpPr>
          <a:xfrm>
            <a:off x="3947512" y="5122384"/>
            <a:ext cx="516684" cy="799130"/>
            <a:chOff x="3199227" y="4592989"/>
            <a:chExt cx="516684" cy="799130"/>
          </a:xfrm>
        </p:grpSpPr>
        <p:pic>
          <p:nvPicPr>
            <p:cNvPr id="106" name="Grafik 8">
              <a:extLst>
                <a:ext uri="{FF2B5EF4-FFF2-40B4-BE49-F238E27FC236}">
                  <a16:creationId xmlns:a16="http://schemas.microsoft.com/office/drawing/2014/main" xmlns="" id="{127A5F34-30EF-4354-8621-0FD17BC7E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99227" y="4743709"/>
              <a:ext cx="246333" cy="242789"/>
            </a:xfrm>
            <a:prstGeom prst="rect">
              <a:avLst/>
            </a:prstGeom>
          </p:spPr>
        </p:pic>
        <p:pic>
          <p:nvPicPr>
            <p:cNvPr id="107" name="Grafik 8">
              <a:extLst>
                <a:ext uri="{FF2B5EF4-FFF2-40B4-BE49-F238E27FC236}">
                  <a16:creationId xmlns:a16="http://schemas.microsoft.com/office/drawing/2014/main" xmlns="" id="{3DAD9E96-F9B2-4C2F-A373-DD4C72483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1632" y="4879528"/>
              <a:ext cx="246333" cy="242789"/>
            </a:xfrm>
            <a:prstGeom prst="rect">
              <a:avLst/>
            </a:prstGeom>
          </p:spPr>
        </p:pic>
        <p:pic>
          <p:nvPicPr>
            <p:cNvPr id="108" name="Grafik 8">
              <a:extLst>
                <a:ext uri="{FF2B5EF4-FFF2-40B4-BE49-F238E27FC236}">
                  <a16:creationId xmlns:a16="http://schemas.microsoft.com/office/drawing/2014/main" xmlns="" id="{0D13C9A0-B351-4826-ADD4-9918D120B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69578" y="5149330"/>
              <a:ext cx="246333" cy="242789"/>
            </a:xfrm>
            <a:prstGeom prst="rect">
              <a:avLst/>
            </a:prstGeom>
          </p:spPr>
        </p:pic>
        <p:pic>
          <p:nvPicPr>
            <p:cNvPr id="109" name="Grafik 8">
              <a:extLst>
                <a:ext uri="{FF2B5EF4-FFF2-40B4-BE49-F238E27FC236}">
                  <a16:creationId xmlns:a16="http://schemas.microsoft.com/office/drawing/2014/main" xmlns="" id="{39A962FD-721D-4AD9-A74C-DEB5D8628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21738" y="5065295"/>
              <a:ext cx="246333" cy="242789"/>
            </a:xfrm>
            <a:prstGeom prst="rect">
              <a:avLst/>
            </a:prstGeom>
          </p:spPr>
        </p:pic>
        <p:pic>
          <p:nvPicPr>
            <p:cNvPr id="110" name="Grafik 8">
              <a:extLst>
                <a:ext uri="{FF2B5EF4-FFF2-40B4-BE49-F238E27FC236}">
                  <a16:creationId xmlns:a16="http://schemas.microsoft.com/office/drawing/2014/main" xmlns="" id="{EF53AD8C-C249-48DA-8918-CCC783701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99603" y="4592989"/>
              <a:ext cx="246333" cy="242789"/>
            </a:xfrm>
            <a:prstGeom prst="rect">
              <a:avLst/>
            </a:prstGeom>
          </p:spPr>
        </p:pic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46E5F3F6-D4FD-48AD-BBDF-628FF27F3CA5}"/>
              </a:ext>
            </a:extLst>
          </p:cNvPr>
          <p:cNvSpPr txBox="1"/>
          <p:nvPr/>
        </p:nvSpPr>
        <p:spPr>
          <a:xfrm>
            <a:off x="3664763" y="5243778"/>
            <a:ext cx="377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65A7F12B-EA61-4A1A-BA7D-C33A3B10E218}"/>
              </a:ext>
            </a:extLst>
          </p:cNvPr>
          <p:cNvGrpSpPr/>
          <p:nvPr/>
        </p:nvGrpSpPr>
        <p:grpSpPr>
          <a:xfrm>
            <a:off x="4651732" y="5113588"/>
            <a:ext cx="1097069" cy="819705"/>
            <a:chOff x="4113268" y="4656185"/>
            <a:chExt cx="1097069" cy="819705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0F23ED0B-D7B0-4293-81BC-CEF1F6E5EA86}"/>
                </a:ext>
              </a:extLst>
            </p:cNvPr>
            <p:cNvGrpSpPr/>
            <p:nvPr/>
          </p:nvGrpSpPr>
          <p:grpSpPr>
            <a:xfrm>
              <a:off x="4113268" y="4656185"/>
              <a:ext cx="1097069" cy="819705"/>
              <a:chOff x="127380" y="4601967"/>
              <a:chExt cx="1097069" cy="819705"/>
            </a:xfrm>
          </p:grpSpPr>
          <p:pic>
            <p:nvPicPr>
              <p:cNvPr id="119" name="Grafik 42">
                <a:extLst>
                  <a:ext uri="{FF2B5EF4-FFF2-40B4-BE49-F238E27FC236}">
                    <a16:creationId xmlns:a16="http://schemas.microsoft.com/office/drawing/2014/main" xmlns="" id="{91F174FB-D49B-4ADD-94B4-4F0AEB2087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B1F6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8357" y="4601967"/>
                <a:ext cx="405079" cy="416239"/>
              </a:xfrm>
              <a:prstGeom prst="rect">
                <a:avLst/>
              </a:prstGeom>
            </p:spPr>
          </p:pic>
          <p:pic>
            <p:nvPicPr>
              <p:cNvPr id="120" name="Grafik 42">
                <a:extLst>
                  <a:ext uri="{FF2B5EF4-FFF2-40B4-BE49-F238E27FC236}">
                    <a16:creationId xmlns:a16="http://schemas.microsoft.com/office/drawing/2014/main" xmlns="" id="{D213B3CD-4111-4478-B0C9-7505D9D31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B1F6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7380" y="4730983"/>
                <a:ext cx="458616" cy="471250"/>
              </a:xfrm>
              <a:prstGeom prst="rect">
                <a:avLst/>
              </a:prstGeom>
            </p:spPr>
          </p:pic>
          <p:pic>
            <p:nvPicPr>
              <p:cNvPr id="121" name="Grafik 42">
                <a:extLst>
                  <a:ext uri="{FF2B5EF4-FFF2-40B4-BE49-F238E27FC236}">
                    <a16:creationId xmlns:a16="http://schemas.microsoft.com/office/drawing/2014/main" xmlns="" id="{A63032CA-5850-4868-819C-9761A265E1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B1F6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56398" y="4939618"/>
                <a:ext cx="469130" cy="482054"/>
              </a:xfrm>
              <a:prstGeom prst="rect">
                <a:avLst/>
              </a:prstGeom>
            </p:spPr>
          </p:pic>
          <p:pic>
            <p:nvPicPr>
              <p:cNvPr id="122" name="Grafik 42">
                <a:extLst>
                  <a:ext uri="{FF2B5EF4-FFF2-40B4-BE49-F238E27FC236}">
                    <a16:creationId xmlns:a16="http://schemas.microsoft.com/office/drawing/2014/main" xmlns="" id="{2ECA044F-2218-4244-ABB0-C43EFA0E8D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B1F6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4552" y="4678212"/>
                <a:ext cx="449897" cy="462291"/>
              </a:xfrm>
              <a:prstGeom prst="rect">
                <a:avLst/>
              </a:prstGeom>
            </p:spPr>
          </p:pic>
          <p:pic>
            <p:nvPicPr>
              <p:cNvPr id="123" name="Grafik 42">
                <a:extLst>
                  <a:ext uri="{FF2B5EF4-FFF2-40B4-BE49-F238E27FC236}">
                    <a16:creationId xmlns:a16="http://schemas.microsoft.com/office/drawing/2014/main" xmlns="" id="{6752ABBC-1904-4A22-8C8D-58D2269E8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B1F6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80747" y="4771663"/>
                <a:ext cx="437606" cy="449662"/>
              </a:xfrm>
              <a:prstGeom prst="rect">
                <a:avLst/>
              </a:prstGeom>
            </p:spPr>
          </p:pic>
          <p:pic>
            <p:nvPicPr>
              <p:cNvPr id="124" name="Grafik 42">
                <a:extLst>
                  <a:ext uri="{FF2B5EF4-FFF2-40B4-BE49-F238E27FC236}">
                    <a16:creationId xmlns:a16="http://schemas.microsoft.com/office/drawing/2014/main" xmlns="" id="{A6D845D2-B5D6-480D-8CF7-764F13418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B1F6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14408" y="4882091"/>
                <a:ext cx="480513" cy="493751"/>
              </a:xfrm>
              <a:prstGeom prst="rect">
                <a:avLst/>
              </a:prstGeom>
            </p:spPr>
          </p:pic>
        </p:grpSp>
        <p:pic>
          <p:nvPicPr>
            <p:cNvPr id="114" name="Grafik 16">
              <a:extLst>
                <a:ext uri="{FF2B5EF4-FFF2-40B4-BE49-F238E27FC236}">
                  <a16:creationId xmlns:a16="http://schemas.microsoft.com/office/drawing/2014/main" xmlns="" id="{581BC55D-51DE-42A4-8C2A-C47F6D4C2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4728906" y="5105067"/>
              <a:ext cx="147202" cy="124921"/>
            </a:xfrm>
            <a:prstGeom prst="rect">
              <a:avLst/>
            </a:prstGeom>
          </p:spPr>
        </p:pic>
        <p:pic>
          <p:nvPicPr>
            <p:cNvPr id="115" name="Grafik 16">
              <a:extLst>
                <a:ext uri="{FF2B5EF4-FFF2-40B4-BE49-F238E27FC236}">
                  <a16:creationId xmlns:a16="http://schemas.microsoft.com/office/drawing/2014/main" xmlns="" id="{D49A8A66-D4A4-4850-AF7B-E0E40542E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0842">
              <a:off x="4505791" y="4979134"/>
              <a:ext cx="147202" cy="124921"/>
            </a:xfrm>
            <a:prstGeom prst="rect">
              <a:avLst/>
            </a:prstGeom>
          </p:spPr>
        </p:pic>
        <p:pic>
          <p:nvPicPr>
            <p:cNvPr id="116" name="Grafik 16">
              <a:extLst>
                <a:ext uri="{FF2B5EF4-FFF2-40B4-BE49-F238E27FC236}">
                  <a16:creationId xmlns:a16="http://schemas.microsoft.com/office/drawing/2014/main" xmlns="" id="{C81007A9-A959-4947-8558-1F3E9ED8C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264002">
              <a:off x="4908548" y="4900199"/>
              <a:ext cx="147202" cy="124921"/>
            </a:xfrm>
            <a:prstGeom prst="rect">
              <a:avLst/>
            </a:prstGeom>
          </p:spPr>
        </p:pic>
        <p:pic>
          <p:nvPicPr>
            <p:cNvPr id="117" name="Grafik 16">
              <a:extLst>
                <a:ext uri="{FF2B5EF4-FFF2-40B4-BE49-F238E27FC236}">
                  <a16:creationId xmlns:a16="http://schemas.microsoft.com/office/drawing/2014/main" xmlns="" id="{D75346A2-A714-497A-9EBE-E483CAB98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857359">
              <a:off x="4225903" y="4919625"/>
              <a:ext cx="147202" cy="124921"/>
            </a:xfrm>
            <a:prstGeom prst="rect">
              <a:avLst/>
            </a:prstGeom>
          </p:spPr>
        </p:pic>
        <p:pic>
          <p:nvPicPr>
            <p:cNvPr id="118" name="Grafik 16">
              <a:extLst>
                <a:ext uri="{FF2B5EF4-FFF2-40B4-BE49-F238E27FC236}">
                  <a16:creationId xmlns:a16="http://schemas.microsoft.com/office/drawing/2014/main" xmlns="" id="{0DFCB3A5-1600-44BC-93F3-582015C0F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096022">
              <a:off x="4620468" y="4776224"/>
              <a:ext cx="147202" cy="124921"/>
            </a:xfrm>
            <a:prstGeom prst="rect">
              <a:avLst/>
            </a:prstGeom>
          </p:spPr>
        </p:pic>
      </p:grpSp>
      <p:sp>
        <p:nvSpPr>
          <p:cNvPr id="127" name="Speech Bubble: Rectangle 126">
            <a:extLst>
              <a:ext uri="{FF2B5EF4-FFF2-40B4-BE49-F238E27FC236}">
                <a16:creationId xmlns:a16="http://schemas.microsoft.com/office/drawing/2014/main" xmlns="" id="{5B080AC2-659D-4285-9B79-FE209F10B130}"/>
              </a:ext>
            </a:extLst>
          </p:cNvPr>
          <p:cNvSpPr/>
          <p:nvPr/>
        </p:nvSpPr>
        <p:spPr>
          <a:xfrm>
            <a:off x="7323852" y="4448512"/>
            <a:ext cx="2304883" cy="2044542"/>
          </a:xfrm>
          <a:prstGeom prst="wedgeRectCallout">
            <a:avLst>
              <a:gd name="adj1" fmla="val 18748"/>
              <a:gd name="adj2" fmla="val -74425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Modified RBCs express gene therapy-derived HbA</a:t>
            </a:r>
            <a:r>
              <a:rPr lang="en-US" b="1" baseline="30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T87Q</a:t>
            </a:r>
          </a:p>
          <a:p>
            <a:pPr algn="ctr"/>
            <a:endParaRPr lang="en-US" b="1" baseline="30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>
              <a:solidFill>
                <a:sysClr val="windowText" lastClr="000000"/>
              </a:solidFill>
            </a:endParaRPr>
          </a:p>
          <a:p>
            <a:pPr algn="ctr"/>
            <a:endParaRPr lang="en-US" b="1">
              <a:solidFill>
                <a:sysClr val="windowText" lastClr="000000"/>
              </a:solidFill>
            </a:endParaRPr>
          </a:p>
          <a:p>
            <a:pPr algn="ctr"/>
            <a:endParaRPr lang="en-US" b="1">
              <a:solidFill>
                <a:sysClr val="windowText" lastClr="000000"/>
              </a:solidFill>
            </a:endParaRPr>
          </a:p>
          <a:p>
            <a:pPr algn="ctr"/>
            <a:endParaRPr lang="en-US" b="1">
              <a:solidFill>
                <a:sysClr val="windowText" lastClr="000000"/>
              </a:solidFill>
            </a:endParaRPr>
          </a:p>
          <a:p>
            <a:pPr algn="ctr"/>
            <a:endParaRPr lang="en-US" b="1">
              <a:solidFill>
                <a:sysClr val="windowText" lastClr="000000"/>
              </a:solidFill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3AE3A9B6-5373-4B91-A954-B904DD7FD880}"/>
              </a:ext>
            </a:extLst>
          </p:cNvPr>
          <p:cNvGrpSpPr/>
          <p:nvPr/>
        </p:nvGrpSpPr>
        <p:grpSpPr>
          <a:xfrm>
            <a:off x="5399855" y="2253684"/>
            <a:ext cx="267321" cy="319297"/>
            <a:chOff x="5010152" y="2395578"/>
            <a:chExt cx="184022" cy="254584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xmlns="" id="{385D6F47-E65F-42F6-B7DB-CF746901B7FB}"/>
                </a:ext>
              </a:extLst>
            </p:cNvPr>
            <p:cNvGrpSpPr/>
            <p:nvPr/>
          </p:nvGrpSpPr>
          <p:grpSpPr>
            <a:xfrm>
              <a:off x="5010152" y="2395578"/>
              <a:ext cx="80113" cy="81916"/>
              <a:chOff x="5202027" y="4673776"/>
              <a:chExt cx="480513" cy="493751"/>
            </a:xfrm>
          </p:grpSpPr>
          <p:pic>
            <p:nvPicPr>
              <p:cNvPr id="190" name="Grafik 42">
                <a:extLst>
                  <a:ext uri="{FF2B5EF4-FFF2-40B4-BE49-F238E27FC236}">
                    <a16:creationId xmlns:a16="http://schemas.microsoft.com/office/drawing/2014/main" xmlns="" id="{18B69633-27F1-45AA-A100-11FDA709C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B1F6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02027" y="4673776"/>
                <a:ext cx="480513" cy="493751"/>
              </a:xfrm>
              <a:prstGeom prst="rect">
                <a:avLst/>
              </a:prstGeom>
            </p:spPr>
          </p:pic>
          <p:pic>
            <p:nvPicPr>
              <p:cNvPr id="191" name="Grafik 16">
                <a:extLst>
                  <a:ext uri="{FF2B5EF4-FFF2-40B4-BE49-F238E27FC236}">
                    <a16:creationId xmlns:a16="http://schemas.microsoft.com/office/drawing/2014/main" xmlns="" id="{EFD6AD77-C02A-4FC5-8B7C-69359281A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5400000">
                <a:off x="5343467" y="4850328"/>
                <a:ext cx="147202" cy="124921"/>
              </a:xfrm>
              <a:prstGeom prst="rect">
                <a:avLst/>
              </a:prstGeom>
            </p:spPr>
          </p:pic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916AC2B1-EF4F-459C-9315-E5B2E1BF22B3}"/>
                </a:ext>
              </a:extLst>
            </p:cNvPr>
            <p:cNvGrpSpPr/>
            <p:nvPr/>
          </p:nvGrpSpPr>
          <p:grpSpPr>
            <a:xfrm rot="6570938">
              <a:off x="5013891" y="2466428"/>
              <a:ext cx="80113" cy="81916"/>
              <a:chOff x="5202027" y="4673776"/>
              <a:chExt cx="480513" cy="493751"/>
            </a:xfrm>
          </p:grpSpPr>
          <p:pic>
            <p:nvPicPr>
              <p:cNvPr id="188" name="Grafik 42">
                <a:extLst>
                  <a:ext uri="{FF2B5EF4-FFF2-40B4-BE49-F238E27FC236}">
                    <a16:creationId xmlns:a16="http://schemas.microsoft.com/office/drawing/2014/main" xmlns="" id="{003CE7C9-1E81-4FD4-B7E3-45B856BDD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B1F6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02027" y="4673776"/>
                <a:ext cx="480513" cy="493751"/>
              </a:xfrm>
              <a:prstGeom prst="rect">
                <a:avLst/>
              </a:prstGeom>
            </p:spPr>
          </p:pic>
          <p:pic>
            <p:nvPicPr>
              <p:cNvPr id="189" name="Grafik 16">
                <a:extLst>
                  <a:ext uri="{FF2B5EF4-FFF2-40B4-BE49-F238E27FC236}">
                    <a16:creationId xmlns:a16="http://schemas.microsoft.com/office/drawing/2014/main" xmlns="" id="{9C9F6539-8E77-4DCF-904A-DD152DF7B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5400000">
                <a:off x="5343467" y="4850328"/>
                <a:ext cx="147202" cy="124921"/>
              </a:xfrm>
              <a:prstGeom prst="rect">
                <a:avLst/>
              </a:prstGeom>
            </p:spPr>
          </p:pic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90526B8A-9586-413A-AFC7-B52E81DFC3AE}"/>
                </a:ext>
              </a:extLst>
            </p:cNvPr>
            <p:cNvGrpSpPr/>
            <p:nvPr/>
          </p:nvGrpSpPr>
          <p:grpSpPr>
            <a:xfrm rot="3593642">
              <a:off x="5091537" y="2488485"/>
              <a:ext cx="80113" cy="81916"/>
              <a:chOff x="5202027" y="4673776"/>
              <a:chExt cx="480513" cy="493751"/>
            </a:xfrm>
          </p:grpSpPr>
          <p:pic>
            <p:nvPicPr>
              <p:cNvPr id="186" name="Grafik 42">
                <a:extLst>
                  <a:ext uri="{FF2B5EF4-FFF2-40B4-BE49-F238E27FC236}">
                    <a16:creationId xmlns:a16="http://schemas.microsoft.com/office/drawing/2014/main" xmlns="" id="{09679BFA-CB11-4960-89B5-DB3964139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B1F6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02027" y="4673776"/>
                <a:ext cx="480513" cy="493751"/>
              </a:xfrm>
              <a:prstGeom prst="rect">
                <a:avLst/>
              </a:prstGeom>
            </p:spPr>
          </p:pic>
          <p:pic>
            <p:nvPicPr>
              <p:cNvPr id="187" name="Grafik 16">
                <a:extLst>
                  <a:ext uri="{FF2B5EF4-FFF2-40B4-BE49-F238E27FC236}">
                    <a16:creationId xmlns:a16="http://schemas.microsoft.com/office/drawing/2014/main" xmlns="" id="{D47D1F1D-E647-4CCA-A38B-FCAF63B0D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5400000">
                <a:off x="5343467" y="4850328"/>
                <a:ext cx="147202" cy="124921"/>
              </a:xfrm>
              <a:prstGeom prst="rect">
                <a:avLst/>
              </a:prstGeom>
            </p:spPr>
          </p:pic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C53D59A6-456A-49D2-BBF2-90FB7F5BEB50}"/>
                </a:ext>
              </a:extLst>
            </p:cNvPr>
            <p:cNvGrpSpPr/>
            <p:nvPr/>
          </p:nvGrpSpPr>
          <p:grpSpPr>
            <a:xfrm>
              <a:off x="5046355" y="2511682"/>
              <a:ext cx="80113" cy="81916"/>
              <a:chOff x="5202027" y="4673776"/>
              <a:chExt cx="480513" cy="493751"/>
            </a:xfrm>
          </p:grpSpPr>
          <p:pic>
            <p:nvPicPr>
              <p:cNvPr id="184" name="Grafik 42">
                <a:extLst>
                  <a:ext uri="{FF2B5EF4-FFF2-40B4-BE49-F238E27FC236}">
                    <a16:creationId xmlns:a16="http://schemas.microsoft.com/office/drawing/2014/main" xmlns="" id="{E7A55210-18D6-47CD-B0E0-E2CAA117C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B1F6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02027" y="4673776"/>
                <a:ext cx="480513" cy="493751"/>
              </a:xfrm>
              <a:prstGeom prst="rect">
                <a:avLst/>
              </a:prstGeom>
            </p:spPr>
          </p:pic>
          <p:pic>
            <p:nvPicPr>
              <p:cNvPr id="185" name="Grafik 16">
                <a:extLst>
                  <a:ext uri="{FF2B5EF4-FFF2-40B4-BE49-F238E27FC236}">
                    <a16:creationId xmlns:a16="http://schemas.microsoft.com/office/drawing/2014/main" xmlns="" id="{0AD66465-498A-43F4-9025-25FB5C024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5400000">
                <a:off x="5343467" y="4850328"/>
                <a:ext cx="147202" cy="124921"/>
              </a:xfrm>
              <a:prstGeom prst="rect">
                <a:avLst/>
              </a:prstGeom>
            </p:spPr>
          </p:pic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3233B069-72EF-4DC6-AE25-763FCCDD6C61}"/>
                </a:ext>
              </a:extLst>
            </p:cNvPr>
            <p:cNvGrpSpPr/>
            <p:nvPr/>
          </p:nvGrpSpPr>
          <p:grpSpPr>
            <a:xfrm rot="18078746">
              <a:off x="5075333" y="2394725"/>
              <a:ext cx="80113" cy="81916"/>
              <a:chOff x="5202945" y="4694592"/>
              <a:chExt cx="480513" cy="493751"/>
            </a:xfrm>
          </p:grpSpPr>
          <p:pic>
            <p:nvPicPr>
              <p:cNvPr id="182" name="Grafik 42">
                <a:extLst>
                  <a:ext uri="{FF2B5EF4-FFF2-40B4-BE49-F238E27FC236}">
                    <a16:creationId xmlns:a16="http://schemas.microsoft.com/office/drawing/2014/main" xmlns="" id="{6BF34672-688E-4EAD-80F1-7C2CA117E1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B1F6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02945" y="4694592"/>
                <a:ext cx="480513" cy="493751"/>
              </a:xfrm>
              <a:prstGeom prst="rect">
                <a:avLst/>
              </a:prstGeom>
            </p:spPr>
          </p:pic>
          <p:pic>
            <p:nvPicPr>
              <p:cNvPr id="183" name="Grafik 16">
                <a:extLst>
                  <a:ext uri="{FF2B5EF4-FFF2-40B4-BE49-F238E27FC236}">
                    <a16:creationId xmlns:a16="http://schemas.microsoft.com/office/drawing/2014/main" xmlns="" id="{96F7EDFC-C6DA-41A1-B077-DF1DD6A20E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5400000">
                <a:off x="5426655" y="4874647"/>
                <a:ext cx="147204" cy="124919"/>
              </a:xfrm>
              <a:prstGeom prst="rect">
                <a:avLst/>
              </a:prstGeom>
            </p:spPr>
          </p:pic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xmlns="" id="{02E8FD32-213E-495E-BE85-D8D08306D9E1}"/>
                </a:ext>
              </a:extLst>
            </p:cNvPr>
            <p:cNvGrpSpPr/>
            <p:nvPr/>
          </p:nvGrpSpPr>
          <p:grpSpPr>
            <a:xfrm rot="3075074">
              <a:off x="5113159" y="2557733"/>
              <a:ext cx="80113" cy="81916"/>
              <a:chOff x="5202027" y="4673776"/>
              <a:chExt cx="480513" cy="493751"/>
            </a:xfrm>
          </p:grpSpPr>
          <p:pic>
            <p:nvPicPr>
              <p:cNvPr id="180" name="Grafik 42">
                <a:extLst>
                  <a:ext uri="{FF2B5EF4-FFF2-40B4-BE49-F238E27FC236}">
                    <a16:creationId xmlns:a16="http://schemas.microsoft.com/office/drawing/2014/main" xmlns="" id="{7782A2EE-2FCB-4350-86CE-C81CF57A7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B1F6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02027" y="4673776"/>
                <a:ext cx="480513" cy="493751"/>
              </a:xfrm>
              <a:prstGeom prst="rect">
                <a:avLst/>
              </a:prstGeom>
            </p:spPr>
          </p:pic>
          <p:pic>
            <p:nvPicPr>
              <p:cNvPr id="181" name="Grafik 16">
                <a:extLst>
                  <a:ext uri="{FF2B5EF4-FFF2-40B4-BE49-F238E27FC236}">
                    <a16:creationId xmlns:a16="http://schemas.microsoft.com/office/drawing/2014/main" xmlns="" id="{887C55D5-C96F-4A58-B83D-6DF85AD90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5400000">
                <a:off x="5343467" y="4850328"/>
                <a:ext cx="147202" cy="124921"/>
              </a:xfrm>
              <a:prstGeom prst="rect">
                <a:avLst/>
              </a:prstGeom>
            </p:spPr>
          </p:pic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xmlns="" id="{3FA3B383-55EA-4774-82B2-EF763C4026B9}"/>
                </a:ext>
              </a:extLst>
            </p:cNvPr>
            <p:cNvGrpSpPr/>
            <p:nvPr/>
          </p:nvGrpSpPr>
          <p:grpSpPr>
            <a:xfrm rot="18002347">
              <a:off x="5015547" y="2560179"/>
              <a:ext cx="80113" cy="81916"/>
              <a:chOff x="5202027" y="4673776"/>
              <a:chExt cx="480513" cy="493751"/>
            </a:xfrm>
          </p:grpSpPr>
          <p:pic>
            <p:nvPicPr>
              <p:cNvPr id="178" name="Grafik 42">
                <a:extLst>
                  <a:ext uri="{FF2B5EF4-FFF2-40B4-BE49-F238E27FC236}">
                    <a16:creationId xmlns:a16="http://schemas.microsoft.com/office/drawing/2014/main" xmlns="" id="{39738377-1886-489D-81F4-56E27CA00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B1F6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02027" y="4673776"/>
                <a:ext cx="480513" cy="493751"/>
              </a:xfrm>
              <a:prstGeom prst="rect">
                <a:avLst/>
              </a:prstGeom>
            </p:spPr>
          </p:pic>
          <p:pic>
            <p:nvPicPr>
              <p:cNvPr id="179" name="Grafik 16">
                <a:extLst>
                  <a:ext uri="{FF2B5EF4-FFF2-40B4-BE49-F238E27FC236}">
                    <a16:creationId xmlns:a16="http://schemas.microsoft.com/office/drawing/2014/main" xmlns="" id="{E0E970E7-E785-4E7C-BD00-6583E59A4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5400000">
                <a:off x="5343467" y="4850328"/>
                <a:ext cx="147202" cy="124921"/>
              </a:xfrm>
              <a:prstGeom prst="rect">
                <a:avLst/>
              </a:prstGeom>
            </p:spPr>
          </p:pic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xmlns="" id="{01AD0CA1-A635-44BD-93D7-F03BEC1CBABC}"/>
                </a:ext>
              </a:extLst>
            </p:cNvPr>
            <p:cNvGrpSpPr/>
            <p:nvPr/>
          </p:nvGrpSpPr>
          <p:grpSpPr>
            <a:xfrm rot="5400000">
              <a:off x="5100023" y="2429994"/>
              <a:ext cx="80113" cy="81916"/>
              <a:chOff x="5242348" y="4687354"/>
              <a:chExt cx="480513" cy="493752"/>
            </a:xfrm>
          </p:grpSpPr>
          <p:pic>
            <p:nvPicPr>
              <p:cNvPr id="176" name="Grafik 42">
                <a:extLst>
                  <a:ext uri="{FF2B5EF4-FFF2-40B4-BE49-F238E27FC236}">
                    <a16:creationId xmlns:a16="http://schemas.microsoft.com/office/drawing/2014/main" xmlns="" id="{EC44AA5D-8BFB-4FD9-B9AE-2ECFF33286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B1F6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42348" y="4687354"/>
                <a:ext cx="480513" cy="493752"/>
              </a:xfrm>
              <a:prstGeom prst="rect">
                <a:avLst/>
              </a:prstGeom>
            </p:spPr>
          </p:pic>
          <p:pic>
            <p:nvPicPr>
              <p:cNvPr id="177" name="Grafik 16">
                <a:extLst>
                  <a:ext uri="{FF2B5EF4-FFF2-40B4-BE49-F238E27FC236}">
                    <a16:creationId xmlns:a16="http://schemas.microsoft.com/office/drawing/2014/main" xmlns="" id="{375621E1-F4A3-4701-955A-F75F4E9A2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5400000">
                <a:off x="5343467" y="4850328"/>
                <a:ext cx="147202" cy="124921"/>
              </a:xfrm>
              <a:prstGeom prst="rect">
                <a:avLst/>
              </a:prstGeom>
            </p:spPr>
          </p:pic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xmlns="" id="{BE00277C-2B9A-4836-89A7-A224D3204B6C}"/>
                </a:ext>
              </a:extLst>
            </p:cNvPr>
            <p:cNvGrpSpPr/>
            <p:nvPr/>
          </p:nvGrpSpPr>
          <p:grpSpPr>
            <a:xfrm rot="20558021">
              <a:off x="5059603" y="2438101"/>
              <a:ext cx="80113" cy="81916"/>
              <a:chOff x="5245718" y="4690616"/>
              <a:chExt cx="480513" cy="493751"/>
            </a:xfrm>
          </p:grpSpPr>
          <p:pic>
            <p:nvPicPr>
              <p:cNvPr id="174" name="Grafik 42">
                <a:extLst>
                  <a:ext uri="{FF2B5EF4-FFF2-40B4-BE49-F238E27FC236}">
                    <a16:creationId xmlns:a16="http://schemas.microsoft.com/office/drawing/2014/main" xmlns="" id="{EB818464-608B-4C78-8954-3C4890A80D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B1F6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45718" y="4690616"/>
                <a:ext cx="480513" cy="493751"/>
              </a:xfrm>
              <a:prstGeom prst="rect">
                <a:avLst/>
              </a:prstGeom>
            </p:spPr>
          </p:pic>
          <p:pic>
            <p:nvPicPr>
              <p:cNvPr id="175" name="Grafik 16">
                <a:extLst>
                  <a:ext uri="{FF2B5EF4-FFF2-40B4-BE49-F238E27FC236}">
                    <a16:creationId xmlns:a16="http://schemas.microsoft.com/office/drawing/2014/main" xmlns="" id="{9E0BA156-A1AA-46AD-AEC0-024A723FD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5400000">
                <a:off x="5343467" y="4850328"/>
                <a:ext cx="147202" cy="124921"/>
              </a:xfrm>
              <a:prstGeom prst="rect">
                <a:avLst/>
              </a:prstGeom>
            </p:spPr>
          </p:pic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xmlns="" id="{CE465EF8-E7AF-4E21-8147-39613788F691}"/>
                </a:ext>
              </a:extLst>
            </p:cNvPr>
            <p:cNvGrpSpPr/>
            <p:nvPr/>
          </p:nvGrpSpPr>
          <p:grpSpPr>
            <a:xfrm rot="20558021">
              <a:off x="5067520" y="2568246"/>
              <a:ext cx="80113" cy="81916"/>
              <a:chOff x="5202027" y="4673776"/>
              <a:chExt cx="480513" cy="493751"/>
            </a:xfrm>
          </p:grpSpPr>
          <p:pic>
            <p:nvPicPr>
              <p:cNvPr id="172" name="Grafik 42">
                <a:extLst>
                  <a:ext uri="{FF2B5EF4-FFF2-40B4-BE49-F238E27FC236}">
                    <a16:creationId xmlns:a16="http://schemas.microsoft.com/office/drawing/2014/main" xmlns="" id="{A8D6C561-1B60-4134-B125-E8194A034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B1F6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02027" y="4673776"/>
                <a:ext cx="480513" cy="493751"/>
              </a:xfrm>
              <a:prstGeom prst="rect">
                <a:avLst/>
              </a:prstGeom>
            </p:spPr>
          </p:pic>
          <p:pic>
            <p:nvPicPr>
              <p:cNvPr id="173" name="Grafik 16">
                <a:extLst>
                  <a:ext uri="{FF2B5EF4-FFF2-40B4-BE49-F238E27FC236}">
                    <a16:creationId xmlns:a16="http://schemas.microsoft.com/office/drawing/2014/main" xmlns="" id="{DF656365-B855-433C-92BB-5C43ECB63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5400000">
                <a:off x="5343467" y="4850328"/>
                <a:ext cx="147202" cy="124921"/>
              </a:xfrm>
              <a:prstGeom prst="rect">
                <a:avLst/>
              </a:prstGeom>
            </p:spPr>
          </p:pic>
        </p:grpSp>
      </p:grpSp>
      <p:pic>
        <p:nvPicPr>
          <p:cNvPr id="192" name="Picture 191">
            <a:extLst>
              <a:ext uri="{FF2B5EF4-FFF2-40B4-BE49-F238E27FC236}">
                <a16:creationId xmlns:a16="http://schemas.microsoft.com/office/drawing/2014/main" xmlns="" id="{5E17ADE9-4F4B-4F5B-B2CF-C70AAC39CC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66" t="11037" b="3396"/>
          <a:stretch/>
        </p:blipFill>
        <p:spPr>
          <a:xfrm>
            <a:off x="7990088" y="5418012"/>
            <a:ext cx="972410" cy="909223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BE72F779-A4DC-4DE3-93B5-F9BE897BF1C9}"/>
              </a:ext>
            </a:extLst>
          </p:cNvPr>
          <p:cNvSpPr txBox="1"/>
          <p:nvPr/>
        </p:nvSpPr>
        <p:spPr>
          <a:xfrm>
            <a:off x="7766130" y="6052833"/>
            <a:ext cx="368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n-US" sz="2000" b="1" i="0" u="none" strike="noStrike" kern="1200" cap="none" spc="0" normalizeH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262E310F-9533-43D8-866E-DFF95B395CF7}"/>
              </a:ext>
            </a:extLst>
          </p:cNvPr>
          <p:cNvSpPr txBox="1"/>
          <p:nvPr/>
        </p:nvSpPr>
        <p:spPr>
          <a:xfrm>
            <a:off x="8728558" y="6065994"/>
            <a:ext cx="828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β</a:t>
            </a: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T87Q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53F4DB05-4B45-4A67-AFC9-900B9590F73A}"/>
              </a:ext>
            </a:extLst>
          </p:cNvPr>
          <p:cNvSpPr txBox="1"/>
          <p:nvPr/>
        </p:nvSpPr>
        <p:spPr>
          <a:xfrm>
            <a:off x="8728558" y="5288370"/>
            <a:ext cx="368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n-US" sz="2000" b="1" i="0" u="none" strike="noStrike" kern="1200" cap="none" spc="0" normalizeH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5AEB5153-2B7D-481A-A6C7-2BD7089FC9C4}"/>
              </a:ext>
            </a:extLst>
          </p:cNvPr>
          <p:cNvSpPr txBox="1"/>
          <p:nvPr/>
        </p:nvSpPr>
        <p:spPr>
          <a:xfrm>
            <a:off x="7405742" y="5294157"/>
            <a:ext cx="828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β</a:t>
            </a: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T87Q</a:t>
            </a:r>
          </a:p>
        </p:txBody>
      </p:sp>
    </p:spTree>
    <p:extLst>
      <p:ext uri="{BB962C8B-B14F-4D97-AF65-F5344CB8AC3E}">
        <p14:creationId xmlns:p14="http://schemas.microsoft.com/office/powerpoint/2010/main" val="206071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D34E47-115D-4C01-AE4F-B9F90AC0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HGB-206 Group C: Patient characteristics</a:t>
            </a:r>
            <a:br>
              <a:rPr lang="en-US" dirty="0"/>
            </a:br>
            <a:r>
              <a:rPr lang="en-US" sz="2400" b="0" i="1" dirty="0"/>
              <a:t>N= 19 patients who started </a:t>
            </a:r>
            <a:r>
              <a:rPr lang="en-US" sz="2400" b="0" i="1" dirty="0" smtClean="0"/>
              <a:t>stem cell </a:t>
            </a:r>
            <a:r>
              <a:rPr lang="en-US" sz="2400" b="0" i="1" dirty="0"/>
              <a:t>collection</a:t>
            </a:r>
            <a:endParaRPr lang="en-US" b="0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xmlns="" id="{D232858A-BD18-4ED4-8897-23F29C663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62325"/>
              </p:ext>
            </p:extLst>
          </p:nvPr>
        </p:nvGraphicFramePr>
        <p:xfrm>
          <a:off x="678180" y="1263469"/>
          <a:ext cx="10835640" cy="515213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185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0241">
                  <a:extLst>
                    <a:ext uri="{9D8B030D-6E8A-4147-A177-3AD203B41FA5}">
                      <a16:colId xmlns:a16="http://schemas.microsoft.com/office/drawing/2014/main" xmlns="" val="1295042445"/>
                    </a:ext>
                  </a:extLst>
                </a:gridCol>
              </a:tblGrid>
              <a:tr h="733956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Calibri" panose="020F0502020204030204" pitchFamily="34" charset="0"/>
                        </a:rPr>
                        <a:t>Parameter</a:t>
                      </a:r>
                    </a:p>
                  </a:txBody>
                  <a:tcPr marT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Calibri" panose="020F0502020204030204" pitchFamily="34" charset="0"/>
                        </a:rPr>
                        <a:t>Group C 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N=19</a:t>
                      </a:r>
                    </a:p>
                  </a:txBody>
                  <a:tcPr marT="36576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269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2000" b="1">
                          <a:latin typeface="Calibri" panose="020F0502020204030204" pitchFamily="34" charset="0"/>
                        </a:rPr>
                        <a:t>Age at consent</a:t>
                      </a:r>
                      <a:r>
                        <a:rPr lang="en-US" sz="2000" b="0">
                          <a:latin typeface="Calibri" panose="020F0502020204030204" pitchFamily="34" charset="0"/>
                        </a:rPr>
                        <a:t>, years</a:t>
                      </a:r>
                      <a:endParaRPr lang="en-US" sz="2000" b="0" baseline="0"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2000" i="0" baseline="0"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2000" i="0">
                          <a:latin typeface="Calibri" panose="020F0502020204030204" pitchFamily="34" charset="0"/>
                        </a:rPr>
                        <a:t>edian (min </a:t>
                      </a:r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sz="2000" i="0">
                          <a:latin typeface="Calibri" panose="020F0502020204030204" pitchFamily="34" charset="0"/>
                        </a:rPr>
                        <a:t> max)</a:t>
                      </a:r>
                      <a:endParaRPr lang="en-US" sz="2000" b="1" i="0">
                        <a:latin typeface="Calibri" panose="020F0502020204030204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2000" b="1">
                          <a:latin typeface="Calibri" panose="020F0502020204030204" pitchFamily="34" charset="0"/>
                        </a:rPr>
                        <a:t>26</a:t>
                      </a:r>
                    </a:p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2000" b="0">
                          <a:latin typeface="Calibri" panose="020F0502020204030204" pitchFamily="34" charset="0"/>
                        </a:rPr>
                        <a:t>(18</a:t>
                      </a:r>
                      <a:r>
                        <a:rPr lang="en-US" sz="200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sz="200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>
                          <a:latin typeface="Calibri" panose="020F0502020204030204" pitchFamily="34" charset="0"/>
                        </a:rPr>
                        <a:t>36)</a:t>
                      </a:r>
                    </a:p>
                  </a:txBody>
                  <a:tcPr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621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2000" b="1"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2000" b="1">
                          <a:latin typeface="Calibri" panose="020F0502020204030204" pitchFamily="34" charset="0"/>
                        </a:rPr>
                        <a:t>8F    11 M</a:t>
                      </a:r>
                    </a:p>
                  </a:txBody>
                  <a:tcPr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798057070"/>
                  </a:ext>
                </a:extLst>
              </a:tr>
              <a:tr h="344716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2000" b="1">
                          <a:latin typeface="Calibri" panose="020F0502020204030204" pitchFamily="34" charset="0"/>
                        </a:rPr>
                        <a:t>Genotype, </a:t>
                      </a:r>
                      <a:r>
                        <a:rPr lang="el-GR" sz="2000">
                          <a:latin typeface="Calibri" panose="020F0502020204030204" pitchFamily="34" charset="0"/>
                        </a:rPr>
                        <a:t>β</a:t>
                      </a:r>
                      <a:r>
                        <a:rPr lang="en-US" sz="2000" baseline="30000"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US" sz="200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l-GR" sz="2000">
                          <a:latin typeface="Calibri" panose="020F0502020204030204" pitchFamily="34" charset="0"/>
                        </a:rPr>
                        <a:t>β</a:t>
                      </a:r>
                      <a:r>
                        <a:rPr lang="en-US" sz="2000" baseline="30000">
                          <a:latin typeface="Calibri" panose="020F0502020204030204" pitchFamily="34" charset="0"/>
                        </a:rPr>
                        <a:t>S</a:t>
                      </a:r>
                      <a:endParaRPr lang="en-US" sz="2000" b="1">
                        <a:latin typeface="Calibri" panose="020F0502020204030204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2000" b="1"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4285940"/>
                  </a:ext>
                </a:extLst>
              </a:tr>
              <a:tr h="326432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>
                          <a:effectLst/>
                          <a:latin typeface="Calibri" panose="020F0502020204030204" pitchFamily="34" charset="0"/>
                        </a:rPr>
                        <a:t>SCD History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3000"/>
                        </a:lnSpc>
                      </a:pP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432">
                <a:tc>
                  <a:txBody>
                    <a:bodyPr/>
                    <a:lstStyle/>
                    <a:p>
                      <a:pPr marL="257175" marR="0" lvl="1" indent="-26988" algn="l" defTabSz="914400" rtl="0" eaLnBrk="1" fontAlgn="ctr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dirty="0" smtClean="0">
                          <a:latin typeface="Calibri" panose="020F0502020204030204" pitchFamily="34" charset="0"/>
                        </a:rPr>
                        <a:t>Hydroxyurea</a:t>
                      </a:r>
                      <a:r>
                        <a:rPr lang="en-US" sz="2000" b="0" i="0" u="none" dirty="0" smtClean="0"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000" b="0" i="0" u="none" dirty="0"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527592875"/>
                  </a:ext>
                </a:extLst>
              </a:tr>
              <a:tr h="582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30188" marR="0" lvl="1" indent="0" algn="l" defTabSz="914400" rtl="0" eaLnBrk="1" fontAlgn="ctr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VOCs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  <a:p>
                      <a:pPr marL="230188" marR="0" lvl="1" indent="0" algn="l" defTabSz="914400" rtl="0" eaLnBrk="1" fontAlgn="ctr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Annualized no. of events, median (</a:t>
                      </a:r>
                      <a:r>
                        <a:rPr lang="en-US" sz="2000" b="0" i="0" dirty="0">
                          <a:latin typeface="Calibri" panose="020F0502020204030204" pitchFamily="34" charset="0"/>
                        </a:rPr>
                        <a:t>min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sz="2000" b="0" i="0" dirty="0">
                          <a:latin typeface="Calibri" panose="020F0502020204030204" pitchFamily="34" charset="0"/>
                        </a:rPr>
                        <a:t> max)</a:t>
                      </a:r>
                      <a:endParaRPr lang="en-US" sz="2000" b="0" i="1" baseline="30000" dirty="0">
                        <a:latin typeface="Calibri" panose="020F0502020204030204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4.0 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(2.0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13.5)</a:t>
                      </a:r>
                    </a:p>
                  </a:txBody>
                  <a:tcPr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2080">
                <a:tc>
                  <a:txBody>
                    <a:bodyPr/>
                    <a:lstStyle/>
                    <a:p>
                      <a:pPr marL="230188" marR="0" lvl="1" indent="0" algn="l" defTabSz="514350" rtl="0" eaLnBrk="1" fontAlgn="ctr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ACS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</a:t>
                      </a:r>
                    </a:p>
                    <a:p>
                      <a:pPr marL="230188" marR="0" lvl="1" indent="0" algn="l" defTabSz="914400" rtl="0" eaLnBrk="1" fontAlgn="ctr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Annualized no. of events, median (</a:t>
                      </a:r>
                      <a:r>
                        <a:rPr lang="en-US" sz="2000" b="0" i="0" dirty="0">
                          <a:latin typeface="Calibri" panose="020F0502020204030204" pitchFamily="34" charset="0"/>
                        </a:rPr>
                        <a:t>min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sz="2000" b="0" i="0" dirty="0">
                          <a:latin typeface="Calibri" panose="020F0502020204030204" pitchFamily="34" charset="0"/>
                        </a:rPr>
                        <a:t> max)</a:t>
                      </a:r>
                      <a:endParaRPr lang="en-US" sz="2000" b="0" i="1" baseline="30000" dirty="0">
                        <a:latin typeface="Calibri" panose="020F0502020204030204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  <a:p>
                      <a:pPr marL="0" marR="0" lvl="0" indent="0" algn="ctr" defTabSz="514350" rtl="0" eaLnBrk="1" fontAlgn="ctr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(1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1)</a:t>
                      </a:r>
                      <a:endParaRPr lang="en-US" sz="2000" b="1" i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36576" marB="36576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67275919"/>
                  </a:ext>
                </a:extLst>
              </a:tr>
              <a:tr h="326432">
                <a:tc>
                  <a:txBody>
                    <a:bodyPr/>
                    <a:lstStyle/>
                    <a:p>
                      <a:pPr marL="230188" marR="0" lvl="1" indent="0" algn="l" defTabSz="514350" rtl="0" eaLnBrk="1" fontAlgn="ctr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Stroke</a:t>
                      </a:r>
                      <a:r>
                        <a:rPr lang="en-US" sz="2000" b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n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1495057"/>
                  </a:ext>
                </a:extLst>
              </a:tr>
              <a:tr h="326432">
                <a:tc>
                  <a:txBody>
                    <a:bodyPr/>
                    <a:lstStyle/>
                    <a:p>
                      <a:pPr marL="230188" marR="0" lvl="1" indent="0" algn="l" defTabSz="514350" rtl="0" eaLnBrk="1" fontAlgn="ctr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TRJV &gt;2.5 m/s</a:t>
                      </a:r>
                      <a:r>
                        <a:rPr lang="en-US" sz="2000" b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n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>
                        <a:lnSpc>
                          <a:spcPct val="93000"/>
                        </a:lnSpc>
                      </a:pP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1759429"/>
                  </a:ext>
                </a:extLst>
              </a:tr>
              <a:tr h="24626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>
                        <a:lnSpc>
                          <a:spcPct val="93000"/>
                        </a:lnSpc>
                      </a:pPr>
                      <a:endParaRPr lang="en-US" sz="1200" b="0" u="none" strike="noStrike" baseline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3941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SGMO_Color Theme_2012">
      <a:dk1>
        <a:srgbClr val="000000"/>
      </a:dk1>
      <a:lt1>
        <a:srgbClr val="FFFFFF"/>
      </a:lt1>
      <a:dk2>
        <a:srgbClr val="003366"/>
      </a:dk2>
      <a:lt2>
        <a:srgbClr val="9D6EB6"/>
      </a:lt2>
      <a:accent1>
        <a:srgbClr val="898989"/>
      </a:accent1>
      <a:accent2>
        <a:srgbClr val="208DD7"/>
      </a:accent2>
      <a:accent3>
        <a:srgbClr val="FFBA4D"/>
      </a:accent3>
      <a:accent4>
        <a:srgbClr val="FF6C2E"/>
      </a:accent4>
      <a:accent5>
        <a:srgbClr val="59C15B"/>
      </a:accent5>
      <a:accent6>
        <a:srgbClr val="00AEC5"/>
      </a:accent6>
      <a:hlink>
        <a:srgbClr val="A864BC"/>
      </a:hlink>
      <a:folHlink>
        <a:srgbClr val="FF8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6FF33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cs typeface="Arial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000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GMO_PPT_Template_2012">
  <a:themeElements>
    <a:clrScheme name="SGMO_Color Theme_2012">
      <a:dk1>
        <a:srgbClr val="000000"/>
      </a:dk1>
      <a:lt1>
        <a:srgbClr val="FFFFFF"/>
      </a:lt1>
      <a:dk2>
        <a:srgbClr val="003366"/>
      </a:dk2>
      <a:lt2>
        <a:srgbClr val="9D6EB6"/>
      </a:lt2>
      <a:accent1>
        <a:srgbClr val="898989"/>
      </a:accent1>
      <a:accent2>
        <a:srgbClr val="208DD7"/>
      </a:accent2>
      <a:accent3>
        <a:srgbClr val="FFBA4D"/>
      </a:accent3>
      <a:accent4>
        <a:srgbClr val="FF6C2E"/>
      </a:accent4>
      <a:accent5>
        <a:srgbClr val="59C15B"/>
      </a:accent5>
      <a:accent6>
        <a:srgbClr val="00AEC5"/>
      </a:accent6>
      <a:hlink>
        <a:srgbClr val="A864BC"/>
      </a:hlink>
      <a:folHlink>
        <a:srgbClr val="FF8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6FF33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cs typeface="Arial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000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Custom 50">
      <a:dk1>
        <a:sysClr val="windowText" lastClr="000000"/>
      </a:dk1>
      <a:lt1>
        <a:sysClr val="window" lastClr="FFFFFF"/>
      </a:lt1>
      <a:dk2>
        <a:srgbClr val="156EA0"/>
      </a:dk2>
      <a:lt2>
        <a:srgbClr val="EEECE1"/>
      </a:lt2>
      <a:accent1>
        <a:srgbClr val="62C3F2"/>
      </a:accent1>
      <a:accent2>
        <a:srgbClr val="006CA2"/>
      </a:accent2>
      <a:accent3>
        <a:srgbClr val="C7014F"/>
      </a:accent3>
      <a:accent4>
        <a:srgbClr val="4B1F67"/>
      </a:accent4>
      <a:accent5>
        <a:srgbClr val="79BC31"/>
      </a:accent5>
      <a:accent6>
        <a:srgbClr val="FC660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3201</TotalTime>
  <Words>962</Words>
  <Application>Microsoft Macintosh PowerPoint</Application>
  <PresentationFormat>Widescreen</PresentationFormat>
  <Paragraphs>258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Calibri</vt:lpstr>
      <vt:lpstr>Calibri Light</vt:lpstr>
      <vt:lpstr>Courier New</vt:lpstr>
      <vt:lpstr>Helvetica Narrow Bold</vt:lpstr>
      <vt:lpstr>Mangal</vt:lpstr>
      <vt:lpstr>MS PGothic</vt:lpstr>
      <vt:lpstr>ＭＳ Ｐゴシック</vt:lpstr>
      <vt:lpstr>Symbol</vt:lpstr>
      <vt:lpstr>Times New Roman</vt:lpstr>
      <vt:lpstr>Wingdings</vt:lpstr>
      <vt:lpstr>굴림</vt:lpstr>
      <vt:lpstr>맑은 고딕</vt:lpstr>
      <vt:lpstr>Arial</vt:lpstr>
      <vt:lpstr>Office Theme</vt:lpstr>
      <vt:lpstr>Default Theme</vt:lpstr>
      <vt:lpstr>SGMO_PPT_Template_2012</vt:lpstr>
      <vt:lpstr>4_Custom Design</vt:lpstr>
      <vt:lpstr>1_Office Theme</vt:lpstr>
      <vt:lpstr>think-cell Slide</vt:lpstr>
      <vt:lpstr>Prism 8</vt:lpstr>
      <vt:lpstr>Gene therapy for sickle cell disease</vt:lpstr>
      <vt:lpstr>PowerPoint Presentation</vt:lpstr>
      <vt:lpstr> HLA-ID sibling HCT for SCD – N=1000</vt:lpstr>
      <vt:lpstr>PowerPoint Presentation</vt:lpstr>
      <vt:lpstr>Barriers to Transplant for SCD</vt:lpstr>
      <vt:lpstr>HGB-206: An open-label, multicenter phase 1/2 study of LentiGlobin Drug Product for severe sickle cell disease</vt:lpstr>
      <vt:lpstr>LentiGlobin BB305: Rationale for use in hemoglobin disorders</vt:lpstr>
      <vt:lpstr>LentiGlobin for SCD gene therapy overview</vt:lpstr>
      <vt:lpstr>HGB-206 Group C: Patient characteristics N= 19 patients who started stem cell collection</vt:lpstr>
      <vt:lpstr>Safety profile of plerixafor mobilization/apheresis</vt:lpstr>
      <vt:lpstr>HGB-206 Group C: Safety profile shows the effect of busulfan conditioning</vt:lpstr>
      <vt:lpstr>HGB-206 Group C: HbAT87Q and Hb after infusion</vt:lpstr>
      <vt:lpstr>HGB-206 Group C: Median HbS ≤ 50% of total Hb by 6 mos.</vt:lpstr>
      <vt:lpstr>HGB-206 Group C: Decreased hemolysis following DP infusion</vt:lpstr>
      <vt:lpstr>HGB-206 Group C: No ACS or pain events after LentiGlobin treatment</vt:lpstr>
      <vt:lpstr>HGB-206 Group C: Summary</vt:lpstr>
      <vt:lpstr>HGB-206 Study sites and investigators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cell trials for SCD</dc:title>
  <dc:creator>MWalters</dc:creator>
  <cp:lastModifiedBy>maandca@comcast.net</cp:lastModifiedBy>
  <cp:revision>68</cp:revision>
  <dcterms:created xsi:type="dcterms:W3CDTF">2015-01-13T16:58:46Z</dcterms:created>
  <dcterms:modified xsi:type="dcterms:W3CDTF">2019-08-12T20:38:06Z</dcterms:modified>
</cp:coreProperties>
</file>