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6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8F4E88BF-A60E-4A8D-B8B4-3BF8156AE158}">
  <a:tblStyle styleId="{8F4E88BF-A60E-4A8D-B8B4-3BF8156AE15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g323a6e3633_0_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" name="Google Shape;42;g323a6e3633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1bdb01bd66_0_2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1bdb01bd66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1bdb01bd66_0_2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1bdb01bd66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1bdb01bd66_0_3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1bdb01bd66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1bdb01bd66_0_3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1bdb01bd66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1bdb01bd66_0_4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1bdb01bd66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4158c35fe3_1_7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4158c35fe3_1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11a275de70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11a275de7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32b166b006_1_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32b166b006_1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32b166b006_1_3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32b166b006_1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30e6b96941_0_2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30e6b96941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g323a6e3633_0_3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" name="Google Shape;49;g323a6e3633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32b166b006_1_1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32b166b006_1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31219660f1_0_1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31219660f1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4158c35fe3_1_8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4158c35fe3_1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3854fe17a1_0_1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3854fe17a1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3854fe17a1_0_2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3854fe17a1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1fd207eff2_0_32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1fd207eff2_0_3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d3f5a1805_0_13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d3f5a1805_0_1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1d3f5a1805_0_14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1d3f5a1805_0_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7d98eaf92_0_43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17d98eaf92_0_4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17e65326af_3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17e65326af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1d00681357_0_8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1d00681357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1bdb01bd66_0_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1bdb01bd66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1bdb01bd66_0_1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1bdb01bd66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46911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1" name="Google Shape;11;p2"/>
          <p:cNvCxnSpPr/>
          <p:nvPr/>
        </p:nvCxnSpPr>
        <p:spPr>
          <a:xfrm>
            <a:off x="0" y="4662139"/>
            <a:ext cx="9144000" cy="0"/>
          </a:xfrm>
          <a:prstGeom prst="straightConnector1">
            <a:avLst/>
          </a:prstGeom>
          <a:noFill/>
          <a:ln cap="flat" cmpd="sng" w="57150">
            <a:solidFill>
              <a:srgbClr val="000000">
                <a:alpha val="14901"/>
              </a:srgbClr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2" name="Google Shape;12;p2"/>
          <p:cNvSpPr txBox="1"/>
          <p:nvPr>
            <p:ph type="ctrTitle"/>
          </p:nvPr>
        </p:nvSpPr>
        <p:spPr>
          <a:xfrm>
            <a:off x="685800" y="2490375"/>
            <a:ext cx="7772400" cy="21984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685800" y="4836036"/>
            <a:ext cx="7772400" cy="10323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556791" y="6333134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title"/>
          </p:nvPr>
        </p:nvSpPr>
        <p:spPr>
          <a:xfrm>
            <a:off x="457200" y="274638"/>
            <a:ext cx="8229600" cy="1143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" type="body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419100" lvl="0" marL="457200">
              <a:spcBef>
                <a:spcPts val="600"/>
              </a:spcBef>
              <a:spcAft>
                <a:spcPts val="0"/>
              </a:spcAft>
              <a:buSzPts val="3000"/>
              <a:buChar char="●"/>
              <a:defRPr/>
            </a:lvl1pPr>
            <a:lvl2pPr indent="-381000" lvl="1" marL="9144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18" name="Google Shape;18;p3"/>
          <p:cNvSpPr txBox="1"/>
          <p:nvPr>
            <p:ph idx="12" type="sldNum"/>
          </p:nvPr>
        </p:nvSpPr>
        <p:spPr>
          <a:xfrm>
            <a:off x="8556791" y="6333134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" name="Google Shape;19;p3"/>
          <p:cNvSpPr/>
          <p:nvPr/>
        </p:nvSpPr>
        <p:spPr>
          <a:xfrm>
            <a:off x="0" y="-34575"/>
            <a:ext cx="9144000" cy="882000"/>
          </a:xfrm>
          <a:prstGeom prst="rect">
            <a:avLst/>
          </a:prstGeom>
          <a:solidFill>
            <a:srgbClr val="2388D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0" name="Google Shape;20;p3"/>
          <p:cNvCxnSpPr/>
          <p:nvPr/>
        </p:nvCxnSpPr>
        <p:spPr>
          <a:xfrm>
            <a:off x="0" y="818034"/>
            <a:ext cx="9144000" cy="0"/>
          </a:xfrm>
          <a:prstGeom prst="straightConnector1">
            <a:avLst/>
          </a:prstGeom>
          <a:noFill/>
          <a:ln cap="flat" cmpd="sng" w="57150">
            <a:solidFill>
              <a:srgbClr val="000000">
                <a:alpha val="14900"/>
              </a:srgbClr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>
            <a:off x="457200" y="274638"/>
            <a:ext cx="8229600" cy="1143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457200" y="1600200"/>
            <a:ext cx="3994500" cy="4967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419100" lvl="0" marL="457200">
              <a:spcBef>
                <a:spcPts val="600"/>
              </a:spcBef>
              <a:spcAft>
                <a:spcPts val="0"/>
              </a:spcAft>
              <a:buSzPts val="3000"/>
              <a:buChar char="●"/>
              <a:defRPr/>
            </a:lvl1pPr>
            <a:lvl2pPr indent="-381000" lvl="1" marL="9144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2" type="body"/>
          </p:nvPr>
        </p:nvSpPr>
        <p:spPr>
          <a:xfrm>
            <a:off x="4692274" y="1600200"/>
            <a:ext cx="3994500" cy="4967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419100" lvl="0" marL="457200">
              <a:spcBef>
                <a:spcPts val="600"/>
              </a:spcBef>
              <a:spcAft>
                <a:spcPts val="0"/>
              </a:spcAft>
              <a:buSzPts val="3000"/>
              <a:buChar char="●"/>
              <a:defRPr/>
            </a:lvl1pPr>
            <a:lvl2pPr indent="-381000" lvl="1" marL="9144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2" type="sldNum"/>
          </p:nvPr>
        </p:nvSpPr>
        <p:spPr>
          <a:xfrm>
            <a:off x="8556791" y="6333134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" name="Google Shape;26;p4"/>
          <p:cNvSpPr/>
          <p:nvPr/>
        </p:nvSpPr>
        <p:spPr>
          <a:xfrm>
            <a:off x="0" y="-34575"/>
            <a:ext cx="9144000" cy="882000"/>
          </a:xfrm>
          <a:prstGeom prst="rect">
            <a:avLst/>
          </a:prstGeom>
          <a:solidFill>
            <a:srgbClr val="2388D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7" name="Google Shape;27;p4"/>
          <p:cNvCxnSpPr/>
          <p:nvPr/>
        </p:nvCxnSpPr>
        <p:spPr>
          <a:xfrm>
            <a:off x="0" y="818034"/>
            <a:ext cx="9144000" cy="0"/>
          </a:xfrm>
          <a:prstGeom prst="straightConnector1">
            <a:avLst/>
          </a:prstGeom>
          <a:noFill/>
          <a:ln cap="flat" cmpd="sng" w="57150">
            <a:solidFill>
              <a:srgbClr val="000000">
                <a:alpha val="14900"/>
              </a:srgbClr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/>
          <p:nvPr/>
        </p:nvSpPr>
        <p:spPr>
          <a:xfrm>
            <a:off x="0" y="-34575"/>
            <a:ext cx="9144000" cy="882000"/>
          </a:xfrm>
          <a:prstGeom prst="rect">
            <a:avLst/>
          </a:prstGeom>
          <a:solidFill>
            <a:srgbClr val="2388D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0" name="Google Shape;30;p5"/>
          <p:cNvCxnSpPr/>
          <p:nvPr/>
        </p:nvCxnSpPr>
        <p:spPr>
          <a:xfrm>
            <a:off x="0" y="818034"/>
            <a:ext cx="9144000" cy="0"/>
          </a:xfrm>
          <a:prstGeom prst="straightConnector1">
            <a:avLst/>
          </a:prstGeom>
          <a:noFill/>
          <a:ln cap="flat" cmpd="sng" w="57150">
            <a:solidFill>
              <a:srgbClr val="000000">
                <a:alpha val="14901"/>
              </a:srgbClr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1" name="Google Shape;31;p5"/>
          <p:cNvSpPr txBox="1"/>
          <p:nvPr>
            <p:ph type="title"/>
          </p:nvPr>
        </p:nvSpPr>
        <p:spPr>
          <a:xfrm>
            <a:off x="457200" y="274638"/>
            <a:ext cx="8229600" cy="1143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8556791" y="6333134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idx="1" type="body"/>
          </p:nvPr>
        </p:nvSpPr>
        <p:spPr>
          <a:xfrm>
            <a:off x="457200" y="5875079"/>
            <a:ext cx="8229600" cy="69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228600" lvl="0" marL="4572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1pPr>
          </a:lstStyle>
          <a:p/>
        </p:txBody>
      </p:sp>
      <p:sp>
        <p:nvSpPr>
          <p:cNvPr id="35" name="Google Shape;35;p6"/>
          <p:cNvSpPr/>
          <p:nvPr/>
        </p:nvSpPr>
        <p:spPr>
          <a:xfrm>
            <a:off x="4274" y="0"/>
            <a:ext cx="9144000" cy="5875200"/>
          </a:xfrm>
          <a:prstGeom prst="rect">
            <a:avLst/>
          </a:prstGeom>
          <a:solidFill>
            <a:srgbClr val="2388D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6" name="Google Shape;36;p6"/>
          <p:cNvCxnSpPr/>
          <p:nvPr/>
        </p:nvCxnSpPr>
        <p:spPr>
          <a:xfrm>
            <a:off x="0" y="5845828"/>
            <a:ext cx="9144000" cy="0"/>
          </a:xfrm>
          <a:prstGeom prst="straightConnector1">
            <a:avLst/>
          </a:prstGeom>
          <a:noFill/>
          <a:ln cap="flat" cmpd="sng" w="57150">
            <a:solidFill>
              <a:srgbClr val="000000">
                <a:alpha val="14901"/>
              </a:srgbClr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7" name="Google Shape;37;p6"/>
          <p:cNvSpPr txBox="1"/>
          <p:nvPr>
            <p:ph idx="12" type="sldNum"/>
          </p:nvPr>
        </p:nvSpPr>
        <p:spPr>
          <a:xfrm>
            <a:off x="8556791" y="6333134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bg>
      <p:bgPr>
        <a:solidFill>
          <a:schemeClr val="dk2"/>
        </a:solidFill>
      </p:bgPr>
    </p:bg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/>
          <p:nvPr>
            <p:ph idx="12" type="sldNum"/>
          </p:nvPr>
        </p:nvSpPr>
        <p:spPr>
          <a:xfrm>
            <a:off x="8556791" y="6333134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biz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1"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1"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1"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1"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1"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1"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1"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1"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1"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19100" lvl="0" marL="45720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Char char="●"/>
              <a:defRPr sz="3000">
                <a:solidFill>
                  <a:schemeClr val="dk1"/>
                </a:solidFill>
              </a:defRPr>
            </a:lvl1pPr>
            <a:lvl2pPr indent="-3810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 sz="2400">
                <a:solidFill>
                  <a:schemeClr val="dk1"/>
                </a:solidFill>
              </a:defRPr>
            </a:lvl2pPr>
            <a:lvl3pPr indent="-3810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 sz="2400">
                <a:solidFill>
                  <a:schemeClr val="dk1"/>
                </a:solidFill>
              </a:defRPr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sz="1800">
                <a:solidFill>
                  <a:schemeClr val="dk1"/>
                </a:solidFill>
              </a:defRPr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 sz="1800">
                <a:solidFill>
                  <a:schemeClr val="dk1"/>
                </a:solidFill>
              </a:defRPr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 sz="1800">
                <a:solidFill>
                  <a:schemeClr val="dk1"/>
                </a:solidFill>
              </a:defRPr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sz="1800">
                <a:solidFill>
                  <a:schemeClr val="dk1"/>
                </a:solidFill>
              </a:defRPr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 sz="1800">
                <a:solidFill>
                  <a:schemeClr val="dk1"/>
                </a:solidFill>
              </a:defRPr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 sz="1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56791" y="6333134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b="1" sz="1300">
                <a:solidFill>
                  <a:schemeClr val="dk2"/>
                </a:solidFill>
              </a:defRPr>
            </a:lvl1pPr>
            <a:lvl2pPr lvl="1" algn="r">
              <a:buNone/>
              <a:defRPr b="1" sz="1300">
                <a:solidFill>
                  <a:schemeClr val="dk2"/>
                </a:solidFill>
              </a:defRPr>
            </a:lvl2pPr>
            <a:lvl3pPr lvl="2" algn="r">
              <a:buNone/>
              <a:defRPr b="1" sz="1300">
                <a:solidFill>
                  <a:schemeClr val="dk2"/>
                </a:solidFill>
              </a:defRPr>
            </a:lvl3pPr>
            <a:lvl4pPr lvl="3" algn="r">
              <a:buNone/>
              <a:defRPr b="1" sz="1300">
                <a:solidFill>
                  <a:schemeClr val="dk2"/>
                </a:solidFill>
              </a:defRPr>
            </a:lvl4pPr>
            <a:lvl5pPr lvl="4" algn="r">
              <a:buNone/>
              <a:defRPr b="1" sz="1300">
                <a:solidFill>
                  <a:schemeClr val="dk2"/>
                </a:solidFill>
              </a:defRPr>
            </a:lvl5pPr>
            <a:lvl6pPr lvl="5" algn="r">
              <a:buNone/>
              <a:defRPr b="1" sz="1300">
                <a:solidFill>
                  <a:schemeClr val="dk2"/>
                </a:solidFill>
              </a:defRPr>
            </a:lvl6pPr>
            <a:lvl7pPr lvl="6" algn="r">
              <a:buNone/>
              <a:defRPr b="1" sz="1300">
                <a:solidFill>
                  <a:schemeClr val="dk2"/>
                </a:solidFill>
              </a:defRPr>
            </a:lvl7pPr>
            <a:lvl8pPr lvl="7" algn="r">
              <a:buNone/>
              <a:defRPr b="1" sz="1300">
                <a:solidFill>
                  <a:schemeClr val="dk2"/>
                </a:solidFill>
              </a:defRPr>
            </a:lvl8pPr>
            <a:lvl9pPr lvl="8" algn="r">
              <a:buNone/>
              <a:defRPr b="1" sz="1300">
                <a:solidFill>
                  <a:schemeClr val="dk2"/>
                </a:solidFill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1.png"/><Relationship Id="rId4" Type="http://schemas.openxmlformats.org/officeDocument/2006/relationships/image" Target="../media/image28.png"/><Relationship Id="rId5" Type="http://schemas.openxmlformats.org/officeDocument/2006/relationships/image" Target="../media/image1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2.png"/><Relationship Id="rId4" Type="http://schemas.openxmlformats.org/officeDocument/2006/relationships/image" Target="../media/image31.png"/><Relationship Id="rId11" Type="http://schemas.openxmlformats.org/officeDocument/2006/relationships/image" Target="../media/image30.png"/><Relationship Id="rId10" Type="http://schemas.openxmlformats.org/officeDocument/2006/relationships/image" Target="../media/image36.png"/><Relationship Id="rId9" Type="http://schemas.openxmlformats.org/officeDocument/2006/relationships/image" Target="../media/image32.jpg"/><Relationship Id="rId5" Type="http://schemas.openxmlformats.org/officeDocument/2006/relationships/image" Target="../media/image29.png"/><Relationship Id="rId6" Type="http://schemas.openxmlformats.org/officeDocument/2006/relationships/image" Target="../media/image24.png"/><Relationship Id="rId7" Type="http://schemas.openxmlformats.org/officeDocument/2006/relationships/image" Target="../media/image20.png"/><Relationship Id="rId8" Type="http://schemas.openxmlformats.org/officeDocument/2006/relationships/image" Target="../media/image40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42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7.png"/><Relationship Id="rId4" Type="http://schemas.openxmlformats.org/officeDocument/2006/relationships/image" Target="../media/image2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3.jpg"/><Relationship Id="rId4" Type="http://schemas.openxmlformats.org/officeDocument/2006/relationships/image" Target="../media/image2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7.png"/><Relationship Id="rId4" Type="http://schemas.openxmlformats.org/officeDocument/2006/relationships/image" Target="../media/image10.png"/><Relationship Id="rId5" Type="http://schemas.openxmlformats.org/officeDocument/2006/relationships/image" Target="../media/image8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8.png"/><Relationship Id="rId4" Type="http://schemas.openxmlformats.org/officeDocument/2006/relationships/image" Target="../media/image24.png"/><Relationship Id="rId5" Type="http://schemas.openxmlformats.org/officeDocument/2006/relationships/image" Target="../media/image58.png"/><Relationship Id="rId6" Type="http://schemas.openxmlformats.org/officeDocument/2006/relationships/image" Target="../media/image6.png"/></Relationships>
</file>

<file path=ppt/slides/_rels/slide22.xml.rels><?xml version="1.0" encoding="UTF-8" standalone="yes"?><Relationships xmlns="http://schemas.openxmlformats.org/package/2006/relationships"><Relationship Id="rId20" Type="http://schemas.openxmlformats.org/officeDocument/2006/relationships/image" Target="../media/image53.png"/><Relationship Id="rId22" Type="http://schemas.openxmlformats.org/officeDocument/2006/relationships/image" Target="../media/image56.png"/><Relationship Id="rId21" Type="http://schemas.openxmlformats.org/officeDocument/2006/relationships/image" Target="../media/image52.png"/><Relationship Id="rId24" Type="http://schemas.openxmlformats.org/officeDocument/2006/relationships/image" Target="../media/image61.png"/><Relationship Id="rId23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7.png"/><Relationship Id="rId4" Type="http://schemas.openxmlformats.org/officeDocument/2006/relationships/image" Target="../media/image45.png"/><Relationship Id="rId9" Type="http://schemas.openxmlformats.org/officeDocument/2006/relationships/image" Target="../media/image72.png"/><Relationship Id="rId26" Type="http://schemas.openxmlformats.org/officeDocument/2006/relationships/image" Target="../media/image65.png"/><Relationship Id="rId25" Type="http://schemas.openxmlformats.org/officeDocument/2006/relationships/image" Target="../media/image63.png"/><Relationship Id="rId28" Type="http://schemas.openxmlformats.org/officeDocument/2006/relationships/image" Target="../media/image62.png"/><Relationship Id="rId27" Type="http://schemas.openxmlformats.org/officeDocument/2006/relationships/image" Target="../media/image54.png"/><Relationship Id="rId5" Type="http://schemas.openxmlformats.org/officeDocument/2006/relationships/image" Target="../media/image44.png"/><Relationship Id="rId6" Type="http://schemas.openxmlformats.org/officeDocument/2006/relationships/image" Target="../media/image39.png"/><Relationship Id="rId29" Type="http://schemas.openxmlformats.org/officeDocument/2006/relationships/image" Target="../media/image60.png"/><Relationship Id="rId7" Type="http://schemas.openxmlformats.org/officeDocument/2006/relationships/image" Target="../media/image46.png"/><Relationship Id="rId8" Type="http://schemas.openxmlformats.org/officeDocument/2006/relationships/image" Target="../media/image35.png"/><Relationship Id="rId30" Type="http://schemas.openxmlformats.org/officeDocument/2006/relationships/image" Target="../media/image64.png"/><Relationship Id="rId11" Type="http://schemas.openxmlformats.org/officeDocument/2006/relationships/image" Target="../media/image47.png"/><Relationship Id="rId10" Type="http://schemas.openxmlformats.org/officeDocument/2006/relationships/image" Target="../media/image49.png"/><Relationship Id="rId13" Type="http://schemas.openxmlformats.org/officeDocument/2006/relationships/image" Target="../media/image71.png"/><Relationship Id="rId12" Type="http://schemas.openxmlformats.org/officeDocument/2006/relationships/image" Target="../media/image41.png"/><Relationship Id="rId15" Type="http://schemas.openxmlformats.org/officeDocument/2006/relationships/image" Target="../media/image48.png"/><Relationship Id="rId14" Type="http://schemas.openxmlformats.org/officeDocument/2006/relationships/image" Target="../media/image43.png"/><Relationship Id="rId17" Type="http://schemas.openxmlformats.org/officeDocument/2006/relationships/image" Target="../media/image59.png"/><Relationship Id="rId16" Type="http://schemas.openxmlformats.org/officeDocument/2006/relationships/image" Target="../media/image50.png"/><Relationship Id="rId19" Type="http://schemas.openxmlformats.org/officeDocument/2006/relationships/image" Target="../media/image55.png"/><Relationship Id="rId18" Type="http://schemas.openxmlformats.org/officeDocument/2006/relationships/image" Target="../media/image5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67.png"/><Relationship Id="rId4" Type="http://schemas.openxmlformats.org/officeDocument/2006/relationships/image" Target="../media/image6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66.png"/><Relationship Id="rId4" Type="http://schemas.openxmlformats.org/officeDocument/2006/relationships/image" Target="../media/image6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0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Relationship Id="rId4" Type="http://schemas.openxmlformats.org/officeDocument/2006/relationships/image" Target="../media/image19.png"/><Relationship Id="rId11" Type="http://schemas.openxmlformats.org/officeDocument/2006/relationships/image" Target="../media/image7.png"/><Relationship Id="rId10" Type="http://schemas.openxmlformats.org/officeDocument/2006/relationships/image" Target="../media/image4.png"/><Relationship Id="rId9" Type="http://schemas.openxmlformats.org/officeDocument/2006/relationships/image" Target="../media/image5.png"/><Relationship Id="rId5" Type="http://schemas.openxmlformats.org/officeDocument/2006/relationships/image" Target="../media/image16.png"/><Relationship Id="rId6" Type="http://schemas.openxmlformats.org/officeDocument/2006/relationships/image" Target="../media/image9.png"/><Relationship Id="rId7" Type="http://schemas.openxmlformats.org/officeDocument/2006/relationships/image" Target="../media/image6.png"/><Relationship Id="rId8" Type="http://schemas.openxmlformats.org/officeDocument/2006/relationships/image" Target="../media/image1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6.png"/><Relationship Id="rId4" Type="http://schemas.openxmlformats.org/officeDocument/2006/relationships/image" Target="../media/image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Relationship Id="rId4" Type="http://schemas.openxmlformats.org/officeDocument/2006/relationships/image" Target="../media/image1.png"/><Relationship Id="rId5" Type="http://schemas.openxmlformats.org/officeDocument/2006/relationships/image" Target="../media/image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8"/>
          <p:cNvSpPr txBox="1"/>
          <p:nvPr>
            <p:ph type="ctrTitle"/>
          </p:nvPr>
        </p:nvSpPr>
        <p:spPr>
          <a:xfrm>
            <a:off x="446325" y="966375"/>
            <a:ext cx="8110500" cy="3505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Virtual Reality for Pediatric </a:t>
            </a:r>
            <a:br>
              <a:rPr lang="en" sz="4000"/>
            </a:br>
            <a:r>
              <a:rPr lang="en" sz="4000"/>
              <a:t>Sickle Cell Disease Pain and Oncology Procedures</a:t>
            </a:r>
            <a:endParaRPr sz="4000"/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3400"/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Simon Robertson</a:t>
            </a:r>
            <a:endParaRPr sz="2400"/>
          </a:p>
          <a:p>
            <a:pPr indent="0" lvl="0" mar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1800"/>
              <a:t>Founder / CEO KindVR</a:t>
            </a:r>
            <a:endParaRPr b="0" sz="1800"/>
          </a:p>
        </p:txBody>
      </p:sp>
      <p:sp>
        <p:nvSpPr>
          <p:cNvPr id="45" name="Google Shape;45;p8"/>
          <p:cNvSpPr txBox="1"/>
          <p:nvPr>
            <p:ph idx="12" type="sldNum"/>
          </p:nvPr>
        </p:nvSpPr>
        <p:spPr>
          <a:xfrm>
            <a:off x="8556791" y="6333134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6" name="Google Shape;46;p8"/>
          <p:cNvSpPr txBox="1"/>
          <p:nvPr>
            <p:ph idx="1" type="subTitle"/>
          </p:nvPr>
        </p:nvSpPr>
        <p:spPr>
          <a:xfrm>
            <a:off x="685800" y="4836025"/>
            <a:ext cx="8052900" cy="173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666666"/>
                </a:solidFill>
              </a:rPr>
              <a:t>10th Annual Sickle Cell Disease Educational Seminar</a:t>
            </a:r>
            <a:endParaRPr sz="2600">
              <a:solidFill>
                <a:srgbClr val="666666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600">
                <a:solidFill>
                  <a:srgbClr val="666A73"/>
                </a:solidFill>
              </a:rPr>
              <a:t>UC Davis Medical Center</a:t>
            </a:r>
            <a:endParaRPr sz="2600">
              <a:solidFill>
                <a:srgbClr val="666A73"/>
              </a:solidFill>
            </a:endParaRPr>
          </a:p>
          <a:p>
            <a:pPr indent="0" lvl="0" mar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666666"/>
                </a:solidFill>
              </a:rPr>
              <a:t>September 7th, 2018</a:t>
            </a:r>
            <a:endParaRPr sz="2600"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7"/>
          <p:cNvSpPr txBox="1"/>
          <p:nvPr>
            <p:ph type="title"/>
          </p:nvPr>
        </p:nvSpPr>
        <p:spPr>
          <a:xfrm>
            <a:off x="457200" y="-334962"/>
            <a:ext cx="8229600" cy="1143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Significant Reduction in Body Areas Affected (-18%)</a:t>
            </a:r>
            <a:endParaRPr sz="2400"/>
          </a:p>
        </p:txBody>
      </p:sp>
      <p:pic>
        <p:nvPicPr>
          <p:cNvPr id="145" name="Google Shape;14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3200" y="974400"/>
            <a:ext cx="7926026" cy="5583175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17"/>
          <p:cNvSpPr txBox="1"/>
          <p:nvPr>
            <p:ph idx="12" type="sldNum"/>
          </p:nvPr>
        </p:nvSpPr>
        <p:spPr>
          <a:xfrm>
            <a:off x="8556791" y="6333134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8"/>
          <p:cNvSpPr txBox="1"/>
          <p:nvPr>
            <p:ph type="title"/>
          </p:nvPr>
        </p:nvSpPr>
        <p:spPr>
          <a:xfrm>
            <a:off x="457200" y="-334962"/>
            <a:ext cx="8229600" cy="1143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Significant Reduction in Pain Intensity (-16%)</a:t>
            </a:r>
            <a:endParaRPr sz="2400"/>
          </a:p>
        </p:txBody>
      </p:sp>
      <p:pic>
        <p:nvPicPr>
          <p:cNvPr id="152" name="Google Shape;15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4700" y="963175"/>
            <a:ext cx="7970274" cy="559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18"/>
          <p:cNvSpPr txBox="1"/>
          <p:nvPr>
            <p:ph idx="12" type="sldNum"/>
          </p:nvPr>
        </p:nvSpPr>
        <p:spPr>
          <a:xfrm>
            <a:off x="8556791" y="6333134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9"/>
          <p:cNvSpPr txBox="1"/>
          <p:nvPr>
            <p:ph type="title"/>
          </p:nvPr>
        </p:nvSpPr>
        <p:spPr>
          <a:xfrm>
            <a:off x="457200" y="-334962"/>
            <a:ext cx="8229600" cy="1143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Significant Reduction in Pain Descriptors (-32%)</a:t>
            </a:r>
            <a:endParaRPr sz="2400"/>
          </a:p>
        </p:txBody>
      </p:sp>
      <p:pic>
        <p:nvPicPr>
          <p:cNvPr id="159" name="Google Shape;15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9325" y="1053000"/>
            <a:ext cx="7813674" cy="5525054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19"/>
          <p:cNvSpPr txBox="1"/>
          <p:nvPr>
            <p:ph idx="12" type="sldNum"/>
          </p:nvPr>
        </p:nvSpPr>
        <p:spPr>
          <a:xfrm>
            <a:off x="8556791" y="6333134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0"/>
          <p:cNvSpPr txBox="1"/>
          <p:nvPr>
            <p:ph type="title"/>
          </p:nvPr>
        </p:nvSpPr>
        <p:spPr>
          <a:xfrm>
            <a:off x="457200" y="-258762"/>
            <a:ext cx="8229600" cy="1143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Simulator Sickness Questionnaire</a:t>
            </a:r>
            <a:endParaRPr sz="3000"/>
          </a:p>
        </p:txBody>
      </p:sp>
      <p:pic>
        <p:nvPicPr>
          <p:cNvPr id="166" name="Google Shape;16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3923" y="1019277"/>
            <a:ext cx="7547201" cy="5501550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0"/>
          <p:cNvSpPr txBox="1"/>
          <p:nvPr>
            <p:ph idx="12" type="sldNum"/>
          </p:nvPr>
        </p:nvSpPr>
        <p:spPr>
          <a:xfrm>
            <a:off x="8556791" y="6333134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1"/>
          <p:cNvSpPr txBox="1"/>
          <p:nvPr>
            <p:ph type="title"/>
          </p:nvPr>
        </p:nvSpPr>
        <p:spPr>
          <a:xfrm>
            <a:off x="457200" y="-258762"/>
            <a:ext cx="8229600" cy="1143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Patient Feedback on VR Experience</a:t>
            </a:r>
            <a:endParaRPr sz="3000"/>
          </a:p>
        </p:txBody>
      </p:sp>
      <p:sp>
        <p:nvSpPr>
          <p:cNvPr id="173" name="Google Shape;173;p21"/>
          <p:cNvSpPr txBox="1"/>
          <p:nvPr>
            <p:ph idx="12" type="sldNum"/>
          </p:nvPr>
        </p:nvSpPr>
        <p:spPr>
          <a:xfrm>
            <a:off x="8556791" y="6333134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aphicFrame>
        <p:nvGraphicFramePr>
          <p:cNvPr id="174" name="Google Shape;174;p21"/>
          <p:cNvGraphicFramePr/>
          <p:nvPr/>
        </p:nvGraphicFramePr>
        <p:xfrm>
          <a:off x="450050" y="10588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{8F4E88BF-A60E-4A8D-B8B4-3BF8156AE158}</a:tableStyleId>
              </a:tblPr>
              <a:tblGrid>
                <a:gridCol w="2374800"/>
                <a:gridCol w="4006075"/>
                <a:gridCol w="1896600"/>
              </a:tblGrid>
              <a:tr h="8202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00">
                          <a:solidFill>
                            <a:srgbClr val="666666"/>
                          </a:solidFill>
                        </a:rPr>
                        <a:t>VR Experience Feedback</a:t>
                      </a:r>
                      <a:endParaRPr b="1" sz="1800">
                        <a:solidFill>
                          <a:srgbClr val="666666"/>
                        </a:solidFill>
                      </a:endParaRPr>
                    </a:p>
                  </a:txBody>
                  <a:tcPr marT="91425" marB="91425" marR="91425" marL="91425" anchor="b">
                    <a:solidFill>
                      <a:srgbClr val="CCCCCC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00">
                          <a:solidFill>
                            <a:srgbClr val="666666"/>
                          </a:solidFill>
                        </a:rPr>
                        <a:t>Question</a:t>
                      </a:r>
                      <a:endParaRPr b="1" sz="1800">
                        <a:solidFill>
                          <a:srgbClr val="666666"/>
                        </a:solidFill>
                      </a:endParaRPr>
                    </a:p>
                  </a:txBody>
                  <a:tcPr marT="91425" marB="91425" marR="91425" marL="91425" anchor="b">
                    <a:solidFill>
                      <a:srgbClr val="CCCCCC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00">
                          <a:solidFill>
                            <a:srgbClr val="666666"/>
                          </a:solidFill>
                        </a:rPr>
                        <a:t>Average Score </a:t>
                      </a:r>
                      <a:endParaRPr b="1" sz="1800">
                        <a:solidFill>
                          <a:srgbClr val="666666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rgbClr val="666666"/>
                          </a:solidFill>
                        </a:rPr>
                        <a:t>(0 - 10)</a:t>
                      </a:r>
                      <a:endParaRPr b="1" sz="1000">
                        <a:solidFill>
                          <a:srgbClr val="666666"/>
                        </a:solidFill>
                      </a:endParaRPr>
                    </a:p>
                  </a:txBody>
                  <a:tcPr marT="91425" marB="91425" marR="91425" marL="91425" anchor="b">
                    <a:solidFill>
                      <a:srgbClr val="CCCCCC"/>
                    </a:solidFill>
                  </a:tcPr>
                </a:tc>
              </a:tr>
              <a:tr h="6912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00">
                          <a:solidFill>
                            <a:srgbClr val="666666"/>
                          </a:solidFill>
                        </a:rPr>
                        <a:t>Immersion</a:t>
                      </a:r>
                      <a:endParaRPr b="1" sz="1800">
                        <a:solidFill>
                          <a:srgbClr val="666666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666666"/>
                          </a:solidFill>
                        </a:rPr>
                        <a:t>How much did you feel like you were inside the virtual world?</a:t>
                      </a:r>
                      <a:endParaRPr b="1">
                        <a:solidFill>
                          <a:srgbClr val="666666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00">
                          <a:solidFill>
                            <a:srgbClr val="666666"/>
                          </a:solidFill>
                        </a:rPr>
                        <a:t>9.1</a:t>
                      </a:r>
                      <a:endParaRPr b="1" sz="1800">
                        <a:solidFill>
                          <a:srgbClr val="666666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52717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00">
                          <a:solidFill>
                            <a:srgbClr val="666666"/>
                          </a:solidFill>
                        </a:rPr>
                        <a:t>Felt Real</a:t>
                      </a:r>
                      <a:endParaRPr b="1" sz="1800">
                        <a:solidFill>
                          <a:srgbClr val="666666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666666"/>
                          </a:solidFill>
                        </a:rPr>
                        <a:t>How real did Aqua feel to you?</a:t>
                      </a:r>
                      <a:endParaRPr b="1">
                        <a:solidFill>
                          <a:srgbClr val="666666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00">
                          <a:solidFill>
                            <a:srgbClr val="666666"/>
                          </a:solidFill>
                        </a:rPr>
                        <a:t>8.1</a:t>
                      </a:r>
                      <a:endParaRPr b="1" sz="1800">
                        <a:solidFill>
                          <a:srgbClr val="666666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6912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00">
                          <a:solidFill>
                            <a:srgbClr val="666666"/>
                          </a:solidFill>
                        </a:rPr>
                        <a:t>Fun</a:t>
                      </a:r>
                      <a:endParaRPr b="1" sz="1800">
                        <a:solidFill>
                          <a:srgbClr val="666666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666666"/>
                          </a:solidFill>
                        </a:rPr>
                        <a:t>How much fun did you have while playing Aqua?</a:t>
                      </a:r>
                      <a:endParaRPr b="1">
                        <a:solidFill>
                          <a:srgbClr val="666666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00">
                          <a:solidFill>
                            <a:srgbClr val="666666"/>
                          </a:solidFill>
                        </a:rPr>
                        <a:t>9.4</a:t>
                      </a:r>
                      <a:endParaRPr b="1" sz="1800">
                        <a:solidFill>
                          <a:srgbClr val="666666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67057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00">
                          <a:solidFill>
                            <a:srgbClr val="666666"/>
                          </a:solidFill>
                        </a:rPr>
                        <a:t>Comfortable </a:t>
                      </a:r>
                      <a:endParaRPr b="1" sz="1800">
                        <a:solidFill>
                          <a:srgbClr val="666666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666666"/>
                          </a:solidFill>
                        </a:rPr>
                        <a:t>Playing Aqua was comfortable.</a:t>
                      </a:r>
                      <a:endParaRPr b="1">
                        <a:solidFill>
                          <a:srgbClr val="666666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00">
                          <a:solidFill>
                            <a:srgbClr val="666666"/>
                          </a:solidFill>
                        </a:rPr>
                        <a:t>9.6</a:t>
                      </a:r>
                      <a:endParaRPr b="1" sz="1800">
                        <a:solidFill>
                          <a:srgbClr val="666666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84437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00">
                          <a:solidFill>
                            <a:srgbClr val="666666"/>
                          </a:solidFill>
                        </a:rPr>
                        <a:t>Hospital Experience</a:t>
                      </a:r>
                      <a:endParaRPr b="1" sz="1800">
                        <a:solidFill>
                          <a:srgbClr val="666666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666666"/>
                          </a:solidFill>
                        </a:rPr>
                        <a:t>Playing Aqua made me feel better about my hospital stay.</a:t>
                      </a:r>
                      <a:endParaRPr b="1">
                        <a:solidFill>
                          <a:srgbClr val="666666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00">
                          <a:solidFill>
                            <a:srgbClr val="666666"/>
                          </a:solidFill>
                        </a:rPr>
                        <a:t>8.6</a:t>
                      </a:r>
                      <a:endParaRPr b="1" sz="1800">
                        <a:solidFill>
                          <a:srgbClr val="666666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6912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00">
                          <a:solidFill>
                            <a:srgbClr val="666666"/>
                          </a:solidFill>
                        </a:rPr>
                        <a:t>Play Again</a:t>
                      </a:r>
                      <a:endParaRPr b="1" sz="1800">
                        <a:solidFill>
                          <a:srgbClr val="666666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666666"/>
                          </a:solidFill>
                        </a:rPr>
                        <a:t>I would play Aqua again when I am in pain.</a:t>
                      </a:r>
                      <a:endParaRPr b="1">
                        <a:solidFill>
                          <a:srgbClr val="666666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00">
                          <a:solidFill>
                            <a:srgbClr val="666666"/>
                          </a:solidFill>
                        </a:rPr>
                        <a:t>9.9</a:t>
                      </a:r>
                      <a:endParaRPr b="1" sz="1800">
                        <a:solidFill>
                          <a:srgbClr val="666666"/>
                        </a:solidFill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2"/>
          <p:cNvSpPr txBox="1"/>
          <p:nvPr>
            <p:ph idx="1" type="body"/>
          </p:nvPr>
        </p:nvSpPr>
        <p:spPr>
          <a:xfrm>
            <a:off x="33850" y="709900"/>
            <a:ext cx="5799600" cy="4458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666666"/>
              </a:solidFill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666666"/>
                </a:solidFill>
              </a:rPr>
              <a:t>Usability and Safety Testing of an Interactive Virtual Reality Distraction Intervention to Reduce Procedural Pain in Children With Cancer</a:t>
            </a:r>
            <a:endParaRPr b="1" sz="2400">
              <a:solidFill>
                <a:srgbClr val="666666"/>
              </a:solidFill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666666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666666"/>
                </a:solidFill>
              </a:rPr>
              <a:t>Kathryn A. Birnie, PhD, Lindsay Jibb, RN PhD, Oussama Abla, MD, Karyn Positano, MSc CCLS, Vanessa Hum MEnvSc, Petra Hroch, PhD, Nabilah Juma, BScN, and Jennifer Stinson, RN PhD</a:t>
            </a:r>
            <a:endParaRPr b="1" sz="1600">
              <a:solidFill>
                <a:srgbClr val="666666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666666"/>
              </a:solidFill>
              <a:highlight>
                <a:srgbClr val="FFFFFF"/>
              </a:highlight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666666"/>
                </a:solidFill>
              </a:rPr>
              <a:t>The Hospital for Sick Children</a:t>
            </a:r>
            <a:endParaRPr b="1" sz="1800">
              <a:solidFill>
                <a:srgbClr val="666666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rgbClr val="666666"/>
                </a:solidFill>
              </a:rPr>
              <a:t>Toronto, Canada</a:t>
            </a:r>
            <a:endParaRPr b="1" sz="1400">
              <a:solidFill>
                <a:srgbClr val="666666"/>
              </a:solidFill>
            </a:endParaRPr>
          </a:p>
        </p:txBody>
      </p:sp>
      <p:sp>
        <p:nvSpPr>
          <p:cNvPr id="180" name="Google Shape;180;p22"/>
          <p:cNvSpPr txBox="1"/>
          <p:nvPr>
            <p:ph idx="12" type="sldNum"/>
          </p:nvPr>
        </p:nvSpPr>
        <p:spPr>
          <a:xfrm>
            <a:off x="8556791" y="6333134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81" name="Google Shape;18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3488" y="5665475"/>
            <a:ext cx="1493025" cy="82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63300" y="1386676"/>
            <a:ext cx="2689825" cy="3742889"/>
          </a:xfrm>
          <a:prstGeom prst="rect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3720000" dist="66675">
              <a:srgbClr val="000000">
                <a:alpha val="48000"/>
              </a:srgbClr>
            </a:outerShdw>
          </a:effectLst>
        </p:spPr>
      </p:pic>
      <p:pic>
        <p:nvPicPr>
          <p:cNvPr id="183" name="Google Shape;183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16375" y="3723011"/>
            <a:ext cx="1313878" cy="1760590"/>
          </a:xfrm>
          <a:prstGeom prst="rect">
            <a:avLst/>
          </a:prstGeom>
          <a:noFill/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1980000" dist="57150">
              <a:srgbClr val="000000">
                <a:alpha val="47000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3"/>
          <p:cNvSpPr txBox="1"/>
          <p:nvPr>
            <p:ph type="title"/>
          </p:nvPr>
        </p:nvSpPr>
        <p:spPr>
          <a:xfrm>
            <a:off x="392550" y="-73150"/>
            <a:ext cx="8054100" cy="931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Oncology Research Team</a:t>
            </a:r>
            <a:endParaRPr/>
          </a:p>
        </p:txBody>
      </p:sp>
      <p:sp>
        <p:nvSpPr>
          <p:cNvPr id="189" name="Google Shape;189;p23"/>
          <p:cNvSpPr txBox="1"/>
          <p:nvPr>
            <p:ph idx="12" type="sldNum"/>
          </p:nvPr>
        </p:nvSpPr>
        <p:spPr>
          <a:xfrm>
            <a:off x="8556791" y="6333134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0" name="Google Shape;190;p23"/>
          <p:cNvSpPr txBox="1"/>
          <p:nvPr/>
        </p:nvSpPr>
        <p:spPr>
          <a:xfrm>
            <a:off x="265225" y="2656475"/>
            <a:ext cx="2063400" cy="72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434343"/>
                </a:solidFill>
              </a:rPr>
              <a:t>Jennifer Stinson </a:t>
            </a:r>
            <a:endParaRPr b="1">
              <a:solidFill>
                <a:srgbClr val="434343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434343"/>
                </a:solidFill>
              </a:rPr>
              <a:t>PhD, RN-EC, CPNP</a:t>
            </a:r>
            <a:endParaRPr sz="1200">
              <a:solidFill>
                <a:srgbClr val="434343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434343"/>
                </a:solidFill>
              </a:rPr>
              <a:t>Chronic Pain Program</a:t>
            </a:r>
            <a:endParaRPr sz="1200">
              <a:solidFill>
                <a:srgbClr val="434343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434343"/>
                </a:solidFill>
              </a:rPr>
              <a:t>Hospital for Sick Children</a:t>
            </a:r>
            <a:endParaRPr sz="1200">
              <a:solidFill>
                <a:srgbClr val="434343"/>
              </a:solidFill>
            </a:endParaRPr>
          </a:p>
        </p:txBody>
      </p:sp>
      <p:sp>
        <p:nvSpPr>
          <p:cNvPr id="191" name="Google Shape;191;p23"/>
          <p:cNvSpPr txBox="1"/>
          <p:nvPr/>
        </p:nvSpPr>
        <p:spPr>
          <a:xfrm>
            <a:off x="4326981" y="2656475"/>
            <a:ext cx="2667900" cy="8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434343"/>
                </a:solidFill>
              </a:rPr>
              <a:t>Lindsay Jibb</a:t>
            </a:r>
            <a:endParaRPr b="1">
              <a:solidFill>
                <a:srgbClr val="434343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</a:rPr>
              <a:t>RN, PhD </a:t>
            </a:r>
            <a:br>
              <a:rPr lang="en" sz="1200">
                <a:solidFill>
                  <a:srgbClr val="434343"/>
                </a:solidFill>
              </a:rPr>
            </a:br>
            <a:r>
              <a:rPr lang="en" sz="1200">
                <a:solidFill>
                  <a:srgbClr val="434343"/>
                </a:solidFill>
              </a:rPr>
              <a:t>University of Ottawa</a:t>
            </a:r>
            <a:endParaRPr sz="1200">
              <a:solidFill>
                <a:srgbClr val="434343"/>
              </a:solidFill>
            </a:endParaRPr>
          </a:p>
        </p:txBody>
      </p:sp>
      <p:sp>
        <p:nvSpPr>
          <p:cNvPr id="192" name="Google Shape;192;p23"/>
          <p:cNvSpPr txBox="1"/>
          <p:nvPr/>
        </p:nvSpPr>
        <p:spPr>
          <a:xfrm>
            <a:off x="2427538" y="2656475"/>
            <a:ext cx="2141700" cy="82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434343"/>
                </a:solidFill>
              </a:rPr>
              <a:t>Oussama Abla, MD</a:t>
            </a:r>
            <a:br>
              <a:rPr b="1" lang="en">
                <a:solidFill>
                  <a:srgbClr val="434343"/>
                </a:solidFill>
              </a:rPr>
            </a:br>
            <a:r>
              <a:rPr lang="en" sz="1200">
                <a:solidFill>
                  <a:srgbClr val="434343"/>
                </a:solidFill>
              </a:rPr>
              <a:t>Haematology/Oncology</a:t>
            </a:r>
            <a:br>
              <a:rPr lang="en" sz="1200">
                <a:solidFill>
                  <a:srgbClr val="434343"/>
                </a:solidFill>
              </a:rPr>
            </a:br>
            <a:r>
              <a:rPr lang="en" sz="1200">
                <a:solidFill>
                  <a:srgbClr val="434343"/>
                </a:solidFill>
              </a:rPr>
              <a:t>Hospital for Sick Children</a:t>
            </a:r>
            <a:endParaRPr sz="1200">
              <a:solidFill>
                <a:srgbClr val="434343"/>
              </a:solidFill>
            </a:endParaRPr>
          </a:p>
        </p:txBody>
      </p:sp>
      <p:pic>
        <p:nvPicPr>
          <p:cNvPr id="193" name="Google Shape;193;p23"/>
          <p:cNvPicPr preferRelativeResize="0"/>
          <p:nvPr/>
        </p:nvPicPr>
        <p:blipFill rotWithShape="1">
          <a:blip r:embed="rId3">
            <a:alphaModFix/>
          </a:blip>
          <a:srcRect b="34046" l="5642" r="5642" t="3937"/>
          <a:stretch/>
        </p:blipFill>
        <p:spPr>
          <a:xfrm>
            <a:off x="598737" y="1172600"/>
            <a:ext cx="1512575" cy="153577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94" name="Google Shape;194;p23"/>
          <p:cNvPicPr preferRelativeResize="0"/>
          <p:nvPr/>
        </p:nvPicPr>
        <p:blipFill rotWithShape="1">
          <a:blip r:embed="rId4">
            <a:alphaModFix/>
          </a:blip>
          <a:srcRect b="20866" l="5473" r="5241" t="11951"/>
          <a:stretch/>
        </p:blipFill>
        <p:spPr>
          <a:xfrm>
            <a:off x="2784025" y="1172600"/>
            <a:ext cx="1428725" cy="153577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95" name="Google Shape;195;p23"/>
          <p:cNvPicPr preferRelativeResize="0"/>
          <p:nvPr/>
        </p:nvPicPr>
        <p:blipFill rotWithShape="1">
          <a:blip r:embed="rId5">
            <a:alphaModFix/>
          </a:blip>
          <a:srcRect b="31302" l="46324" r="15267" t="4289"/>
          <a:stretch/>
        </p:blipFill>
        <p:spPr>
          <a:xfrm>
            <a:off x="4975438" y="1172600"/>
            <a:ext cx="1370975" cy="153577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96" name="Google Shape;196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80900" y="31575"/>
            <a:ext cx="1248975" cy="689911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23"/>
          <p:cNvSpPr txBox="1"/>
          <p:nvPr/>
        </p:nvSpPr>
        <p:spPr>
          <a:xfrm>
            <a:off x="6880900" y="2656475"/>
            <a:ext cx="2063400" cy="72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434343"/>
                </a:solidFill>
              </a:rPr>
              <a:t>Karyn Positano </a:t>
            </a:r>
            <a:endParaRPr b="1">
              <a:solidFill>
                <a:srgbClr val="434343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434343"/>
                </a:solidFill>
              </a:rPr>
              <a:t>MSc CCLS</a:t>
            </a:r>
            <a:br>
              <a:rPr lang="en" sz="1200">
                <a:solidFill>
                  <a:srgbClr val="434343"/>
                </a:solidFill>
              </a:rPr>
            </a:br>
            <a:r>
              <a:rPr lang="en" sz="1200">
                <a:solidFill>
                  <a:srgbClr val="434343"/>
                </a:solidFill>
              </a:rPr>
              <a:t>Child Life Specialist</a:t>
            </a:r>
            <a:endParaRPr sz="1200">
              <a:solidFill>
                <a:srgbClr val="434343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434343"/>
                </a:solidFill>
              </a:rPr>
              <a:t>Hospital for Sick Children</a:t>
            </a:r>
            <a:endParaRPr sz="1200">
              <a:solidFill>
                <a:srgbClr val="434343"/>
              </a:solidFill>
            </a:endParaRPr>
          </a:p>
        </p:txBody>
      </p:sp>
      <p:sp>
        <p:nvSpPr>
          <p:cNvPr id="198" name="Google Shape;198;p23"/>
          <p:cNvSpPr txBox="1"/>
          <p:nvPr/>
        </p:nvSpPr>
        <p:spPr>
          <a:xfrm>
            <a:off x="2240856" y="5552075"/>
            <a:ext cx="2667900" cy="8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434343"/>
                </a:solidFill>
              </a:rPr>
              <a:t>Vanessa Hum, MEnvSc</a:t>
            </a:r>
            <a:endParaRPr b="1">
              <a:solidFill>
                <a:srgbClr val="434343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434343"/>
                </a:solidFill>
                <a:highlight>
                  <a:srgbClr val="FFFFFF"/>
                </a:highlight>
              </a:rPr>
              <a:t>Clinical Research Manager </a:t>
            </a:r>
            <a:endParaRPr sz="1200">
              <a:solidFill>
                <a:srgbClr val="434343"/>
              </a:solidFill>
            </a:endParaRPr>
          </a:p>
          <a:p>
            <a:pPr indent="0" lvl="0" marL="0" rtl="0" algn="ctr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434343"/>
                </a:solidFill>
              </a:rPr>
              <a:t>Hospital for Sick Children</a:t>
            </a:r>
            <a:endParaRPr sz="1200">
              <a:solidFill>
                <a:srgbClr val="434343"/>
              </a:solidFill>
            </a:endParaRPr>
          </a:p>
        </p:txBody>
      </p:sp>
      <p:sp>
        <p:nvSpPr>
          <p:cNvPr id="199" name="Google Shape;199;p23"/>
          <p:cNvSpPr txBox="1"/>
          <p:nvPr/>
        </p:nvSpPr>
        <p:spPr>
          <a:xfrm>
            <a:off x="36625" y="5552075"/>
            <a:ext cx="2547900" cy="82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434343"/>
                </a:solidFill>
              </a:rPr>
              <a:t>Kathryn A. Birnie, PhD</a:t>
            </a:r>
            <a:br>
              <a:rPr lang="en">
                <a:solidFill>
                  <a:srgbClr val="434343"/>
                </a:solidFill>
              </a:rPr>
            </a:br>
            <a:r>
              <a:rPr lang="en" sz="1200">
                <a:solidFill>
                  <a:schemeClr val="dk1"/>
                </a:solidFill>
                <a:highlight>
                  <a:srgbClr val="FFFFFF"/>
                </a:highlight>
              </a:rPr>
              <a:t>Psychologist, Postdoctoral Fellow</a:t>
            </a:r>
            <a:endParaRPr sz="12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434343"/>
                </a:solidFill>
              </a:rPr>
              <a:t>Hospital for Sick Children</a:t>
            </a:r>
            <a:endParaRPr sz="1200">
              <a:solidFill>
                <a:srgbClr val="434343"/>
              </a:solidFill>
            </a:endParaRPr>
          </a:p>
        </p:txBody>
      </p:sp>
      <p:pic>
        <p:nvPicPr>
          <p:cNvPr id="200" name="Google Shape;200;p23"/>
          <p:cNvPicPr preferRelativeResize="0"/>
          <p:nvPr/>
        </p:nvPicPr>
        <p:blipFill rotWithShape="1">
          <a:blip r:embed="rId7">
            <a:alphaModFix/>
          </a:blip>
          <a:srcRect b="14471" l="16333" r="10358" t="0"/>
          <a:stretch/>
        </p:blipFill>
        <p:spPr>
          <a:xfrm>
            <a:off x="7214400" y="1172600"/>
            <a:ext cx="1512600" cy="153577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01" name="Google Shape;201;p23"/>
          <p:cNvPicPr preferRelativeResize="0"/>
          <p:nvPr/>
        </p:nvPicPr>
        <p:blipFill rotWithShape="1">
          <a:blip r:embed="rId8">
            <a:alphaModFix/>
          </a:blip>
          <a:srcRect b="0" l="2009" r="4958" t="0"/>
          <a:stretch/>
        </p:blipFill>
        <p:spPr>
          <a:xfrm>
            <a:off x="596212" y="3992000"/>
            <a:ext cx="1428725" cy="153577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02" name="Google Shape;202;p23"/>
          <p:cNvPicPr preferRelativeResize="0"/>
          <p:nvPr/>
        </p:nvPicPr>
        <p:blipFill rotWithShape="1">
          <a:blip r:embed="rId9">
            <a:alphaModFix/>
          </a:blip>
          <a:srcRect b="16201" l="37523" r="13548" t="5904"/>
          <a:stretch/>
        </p:blipFill>
        <p:spPr>
          <a:xfrm>
            <a:off x="2784238" y="4002125"/>
            <a:ext cx="1428750" cy="151551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03" name="Google Shape;203;p23"/>
          <p:cNvSpPr txBox="1"/>
          <p:nvPr/>
        </p:nvSpPr>
        <p:spPr>
          <a:xfrm>
            <a:off x="4416331" y="5531075"/>
            <a:ext cx="2667900" cy="8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434343"/>
                </a:solidFill>
              </a:rPr>
              <a:t>Petra Hroch, PhD</a:t>
            </a:r>
            <a:endParaRPr b="1">
              <a:solidFill>
                <a:srgbClr val="434343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</a:rPr>
              <a:t>McMaster University</a:t>
            </a:r>
            <a:endParaRPr sz="1200">
              <a:solidFill>
                <a:srgbClr val="434343"/>
              </a:solidFill>
            </a:endParaRPr>
          </a:p>
        </p:txBody>
      </p:sp>
      <p:pic>
        <p:nvPicPr>
          <p:cNvPr id="204" name="Google Shape;204;p23"/>
          <p:cNvPicPr preferRelativeResize="0"/>
          <p:nvPr/>
        </p:nvPicPr>
        <p:blipFill rotWithShape="1">
          <a:blip r:embed="rId10">
            <a:alphaModFix/>
          </a:blip>
          <a:srcRect b="0" l="0" r="10730" t="0"/>
          <a:stretch/>
        </p:blipFill>
        <p:spPr>
          <a:xfrm>
            <a:off x="5064788" y="3992000"/>
            <a:ext cx="1370975" cy="153577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05" name="Google Shape;205;p23"/>
          <p:cNvSpPr txBox="1"/>
          <p:nvPr/>
        </p:nvSpPr>
        <p:spPr>
          <a:xfrm>
            <a:off x="6530331" y="5557575"/>
            <a:ext cx="2667900" cy="8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434343"/>
                </a:solidFill>
              </a:rPr>
              <a:t>Nabilah Juma</a:t>
            </a:r>
            <a:endParaRPr b="1">
              <a:solidFill>
                <a:srgbClr val="434343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</a:rPr>
              <a:t>BScN</a:t>
            </a:r>
            <a:r>
              <a:rPr lang="en" sz="1200">
                <a:solidFill>
                  <a:srgbClr val="434343"/>
                </a:solidFill>
              </a:rPr>
              <a:t> </a:t>
            </a:r>
            <a:br>
              <a:rPr lang="en" sz="1200">
                <a:solidFill>
                  <a:srgbClr val="434343"/>
                </a:solidFill>
              </a:rPr>
            </a:br>
            <a:r>
              <a:rPr lang="en" sz="1200">
                <a:solidFill>
                  <a:srgbClr val="434343"/>
                </a:solidFill>
              </a:rPr>
              <a:t>Hospital for Sick Children</a:t>
            </a:r>
            <a:endParaRPr sz="1200">
              <a:solidFill>
                <a:srgbClr val="434343"/>
              </a:solidFill>
            </a:endParaRPr>
          </a:p>
        </p:txBody>
      </p:sp>
      <p:pic>
        <p:nvPicPr>
          <p:cNvPr id="206" name="Google Shape;206;p2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310899" y="3992011"/>
            <a:ext cx="1248987" cy="1546759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4"/>
          <p:cNvSpPr txBox="1"/>
          <p:nvPr>
            <p:ph type="title"/>
          </p:nvPr>
        </p:nvSpPr>
        <p:spPr>
          <a:xfrm>
            <a:off x="457200" y="-258762"/>
            <a:ext cx="8229600" cy="1143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Study Objective - Phase I</a:t>
            </a:r>
            <a:endParaRPr/>
          </a:p>
        </p:txBody>
      </p:sp>
      <p:sp>
        <p:nvSpPr>
          <p:cNvPr id="212" name="Google Shape;212;p24"/>
          <p:cNvSpPr txBox="1"/>
          <p:nvPr>
            <p:ph idx="1" type="body"/>
          </p:nvPr>
        </p:nvSpPr>
        <p:spPr>
          <a:xfrm>
            <a:off x="457200" y="990600"/>
            <a:ext cx="8229600" cy="496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666666"/>
                </a:solidFill>
              </a:rPr>
              <a:t>Study Objective</a:t>
            </a:r>
            <a:endParaRPr b="1" sz="2400">
              <a:solidFill>
                <a:srgbClr val="666666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666666"/>
                </a:solidFill>
              </a:rPr>
              <a:t>Assess the usability and safety of a custom VR intervention for youth with cancer undergoing subcutaneous port access. </a:t>
            </a:r>
            <a:endParaRPr sz="2400">
              <a:solidFill>
                <a:srgbClr val="666666"/>
              </a:solidFill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666666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666666"/>
                </a:solidFill>
              </a:rPr>
              <a:t>Methodology </a:t>
            </a:r>
            <a:endParaRPr b="1" sz="2400">
              <a:solidFill>
                <a:srgbClr val="666666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666666"/>
                </a:solidFill>
              </a:rPr>
              <a:t>Semi-structured interviews were undertaken over three iterative cycles of usability testing to refine the VR intervention. </a:t>
            </a:r>
            <a:endParaRPr sz="2400">
              <a:solidFill>
                <a:srgbClr val="666666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 u="sng">
              <a:solidFill>
                <a:srgbClr val="666666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666666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 u="sng">
              <a:solidFill>
                <a:srgbClr val="666666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666666"/>
              </a:solidFill>
            </a:endParaRPr>
          </a:p>
        </p:txBody>
      </p:sp>
      <p:sp>
        <p:nvSpPr>
          <p:cNvPr id="213" name="Google Shape;213;p24"/>
          <p:cNvSpPr txBox="1"/>
          <p:nvPr>
            <p:ph idx="12" type="sldNum"/>
          </p:nvPr>
        </p:nvSpPr>
        <p:spPr>
          <a:xfrm>
            <a:off x="8556791" y="6333134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14" name="Google Shape;21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80900" y="31575"/>
            <a:ext cx="1248975" cy="689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6633" y="4638225"/>
            <a:ext cx="2666266" cy="1999699"/>
          </a:xfrm>
          <a:prstGeom prst="rect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16" name="Google Shape;216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10443" y="4638225"/>
            <a:ext cx="3501457" cy="1999700"/>
          </a:xfrm>
          <a:prstGeom prst="rect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5"/>
          <p:cNvSpPr txBox="1"/>
          <p:nvPr>
            <p:ph type="title"/>
          </p:nvPr>
        </p:nvSpPr>
        <p:spPr>
          <a:xfrm>
            <a:off x="457200" y="-258762"/>
            <a:ext cx="8229600" cy="1143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Patient Demographics</a:t>
            </a:r>
            <a:endParaRPr/>
          </a:p>
        </p:txBody>
      </p:sp>
      <p:sp>
        <p:nvSpPr>
          <p:cNvPr id="222" name="Google Shape;222;p25"/>
          <p:cNvSpPr txBox="1"/>
          <p:nvPr>
            <p:ph idx="1" type="body"/>
          </p:nvPr>
        </p:nvSpPr>
        <p:spPr>
          <a:xfrm>
            <a:off x="457200" y="1066800"/>
            <a:ext cx="8229600" cy="496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400">
                <a:solidFill>
                  <a:srgbClr val="666666"/>
                </a:solidFill>
              </a:rPr>
              <a:t>Number:</a:t>
            </a:r>
            <a:r>
              <a:rPr lang="en" sz="2400">
                <a:solidFill>
                  <a:srgbClr val="666666"/>
                </a:solidFill>
              </a:rPr>
              <a:t> 17 patients </a:t>
            </a:r>
            <a:r>
              <a:rPr lang="en" sz="1800">
                <a:solidFill>
                  <a:srgbClr val="666666"/>
                </a:solidFill>
              </a:rPr>
              <a:t>(cycle one=5) (cycle two=6) (cycle three=6)</a:t>
            </a:r>
            <a:endParaRPr b="1" sz="1800">
              <a:solidFill>
                <a:srgbClr val="666666"/>
              </a:solidFill>
            </a:endParaRPr>
          </a:p>
          <a:p>
            <a:pPr indent="0" lvl="0" marL="0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666666"/>
                </a:solidFill>
              </a:rPr>
              <a:t>Age:</a:t>
            </a:r>
            <a:r>
              <a:rPr lang="en" sz="2400">
                <a:solidFill>
                  <a:srgbClr val="666666"/>
                </a:solidFill>
              </a:rPr>
              <a:t> 8-18 years </a:t>
            </a:r>
            <a:endParaRPr sz="2400">
              <a:solidFill>
                <a:srgbClr val="666666"/>
              </a:solidFill>
            </a:endParaRPr>
          </a:p>
          <a:p>
            <a:pPr indent="0" lvl="0" marL="0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400">
                <a:solidFill>
                  <a:srgbClr val="666666"/>
                </a:solidFill>
              </a:rPr>
              <a:t>Mean Age:</a:t>
            </a:r>
            <a:r>
              <a:rPr lang="en" sz="2400">
                <a:solidFill>
                  <a:srgbClr val="666666"/>
                </a:solidFill>
              </a:rPr>
              <a:t> 11.7 years</a:t>
            </a:r>
            <a:endParaRPr b="1" sz="2400">
              <a:solidFill>
                <a:srgbClr val="666666"/>
              </a:solidFill>
            </a:endParaRPr>
          </a:p>
          <a:p>
            <a:pPr indent="0" lvl="0" marL="0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666666"/>
                </a:solidFill>
              </a:rPr>
              <a:t>Male/Female:</a:t>
            </a:r>
            <a:r>
              <a:rPr lang="en" sz="2400">
                <a:solidFill>
                  <a:srgbClr val="666666"/>
                </a:solidFill>
              </a:rPr>
              <a:t> 70%/30%</a:t>
            </a:r>
            <a:endParaRPr sz="2400">
              <a:solidFill>
                <a:srgbClr val="666666"/>
              </a:solidFill>
            </a:endParaRPr>
          </a:p>
          <a:p>
            <a:pPr indent="0" lvl="0" mar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666666"/>
                </a:solidFill>
              </a:rPr>
              <a:t>Most common cancer diagnoses: </a:t>
            </a:r>
            <a:endParaRPr sz="2400">
              <a:solidFill>
                <a:srgbClr val="666666"/>
              </a:solidFill>
            </a:endParaRPr>
          </a:p>
          <a:p>
            <a:pPr indent="-381000" lvl="0" marL="45720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400"/>
              <a:buChar char="●"/>
            </a:pPr>
            <a:r>
              <a:rPr lang="en" sz="2400">
                <a:solidFill>
                  <a:srgbClr val="666666"/>
                </a:solidFill>
              </a:rPr>
              <a:t>acute lymphoblastic leukemia (</a:t>
            </a:r>
            <a:r>
              <a:rPr i="1" lang="en" sz="2400">
                <a:solidFill>
                  <a:srgbClr val="666666"/>
                </a:solidFill>
              </a:rPr>
              <a:t>n</a:t>
            </a:r>
            <a:r>
              <a:rPr lang="en" sz="2400">
                <a:solidFill>
                  <a:srgbClr val="666666"/>
                </a:solidFill>
              </a:rPr>
              <a:t>=7; 41%) </a:t>
            </a:r>
            <a:endParaRPr sz="2400">
              <a:solidFill>
                <a:srgbClr val="666666"/>
              </a:solidFill>
            </a:endParaRPr>
          </a:p>
          <a:p>
            <a:pPr indent="-381000" lvl="0" marL="45720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400"/>
              <a:buChar char="●"/>
            </a:pPr>
            <a:r>
              <a:rPr lang="en" sz="2400">
                <a:solidFill>
                  <a:srgbClr val="666666"/>
                </a:solidFill>
              </a:rPr>
              <a:t>brain tumour (</a:t>
            </a:r>
            <a:r>
              <a:rPr i="1" lang="en" sz="2400">
                <a:solidFill>
                  <a:srgbClr val="666666"/>
                </a:solidFill>
              </a:rPr>
              <a:t>n</a:t>
            </a:r>
            <a:r>
              <a:rPr lang="en" sz="2400">
                <a:solidFill>
                  <a:srgbClr val="666666"/>
                </a:solidFill>
              </a:rPr>
              <a:t>=4; 23%).</a:t>
            </a:r>
            <a:r>
              <a:rPr b="1" lang="en" sz="2400">
                <a:solidFill>
                  <a:srgbClr val="666666"/>
                </a:solidFill>
              </a:rPr>
              <a:t> </a:t>
            </a:r>
            <a:endParaRPr b="1" sz="2400">
              <a:solidFill>
                <a:srgbClr val="666666"/>
              </a:solidFill>
            </a:endParaRPr>
          </a:p>
          <a:p>
            <a:pPr indent="0" lvl="0" marL="0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25"/>
          <p:cNvSpPr txBox="1"/>
          <p:nvPr>
            <p:ph idx="12" type="sldNum"/>
          </p:nvPr>
        </p:nvSpPr>
        <p:spPr>
          <a:xfrm>
            <a:off x="8556791" y="6333134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24" name="Google Shape;224;p25" title="Points scored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11275" y="1897525"/>
            <a:ext cx="2975325" cy="1839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80900" y="31575"/>
            <a:ext cx="1248975" cy="6899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6"/>
          <p:cNvSpPr txBox="1"/>
          <p:nvPr>
            <p:ph type="title"/>
          </p:nvPr>
        </p:nvSpPr>
        <p:spPr>
          <a:xfrm>
            <a:off x="457200" y="-258762"/>
            <a:ext cx="8229600" cy="1143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Development Cycles - Phase I</a:t>
            </a:r>
            <a:endParaRPr sz="3000"/>
          </a:p>
        </p:txBody>
      </p:sp>
      <p:sp>
        <p:nvSpPr>
          <p:cNvPr id="231" name="Google Shape;231;p26"/>
          <p:cNvSpPr txBox="1"/>
          <p:nvPr>
            <p:ph idx="12" type="sldNum"/>
          </p:nvPr>
        </p:nvSpPr>
        <p:spPr>
          <a:xfrm>
            <a:off x="8556791" y="6333134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2" name="Google Shape;232;p26"/>
          <p:cNvSpPr/>
          <p:nvPr/>
        </p:nvSpPr>
        <p:spPr>
          <a:xfrm>
            <a:off x="491675" y="1266548"/>
            <a:ext cx="2499600" cy="645600"/>
          </a:xfrm>
          <a:prstGeom prst="homePlate">
            <a:avLst>
              <a:gd fmla="val 50000" name="adj"/>
            </a:avLst>
          </a:prstGeom>
          <a:solidFill>
            <a:srgbClr val="71F1AD"/>
          </a:solidFill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666666"/>
                </a:solidFill>
              </a:rPr>
              <a:t>Cycle One</a:t>
            </a:r>
            <a:endParaRPr b="1" sz="1800">
              <a:solidFill>
                <a:srgbClr val="666666"/>
              </a:solidFill>
            </a:endParaRPr>
          </a:p>
        </p:txBody>
      </p:sp>
      <p:sp>
        <p:nvSpPr>
          <p:cNvPr id="233" name="Google Shape;233;p26"/>
          <p:cNvSpPr txBox="1"/>
          <p:nvPr/>
        </p:nvSpPr>
        <p:spPr>
          <a:xfrm>
            <a:off x="457200" y="1836850"/>
            <a:ext cx="2384700" cy="64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666666"/>
                </a:solidFill>
              </a:rPr>
              <a:t>Oncology</a:t>
            </a:r>
            <a:r>
              <a:rPr lang="en" sz="1600">
                <a:solidFill>
                  <a:srgbClr val="666666"/>
                </a:solidFill>
              </a:rPr>
              <a:t> Patients Non-</a:t>
            </a:r>
            <a:r>
              <a:rPr lang="en" sz="1600">
                <a:solidFill>
                  <a:srgbClr val="666666"/>
                </a:solidFill>
              </a:rPr>
              <a:t>procedural</a:t>
            </a:r>
            <a:endParaRPr sz="1600">
              <a:solidFill>
                <a:srgbClr val="666666"/>
              </a:solidFill>
            </a:endParaRPr>
          </a:p>
        </p:txBody>
      </p:sp>
      <p:sp>
        <p:nvSpPr>
          <p:cNvPr id="234" name="Google Shape;234;p26"/>
          <p:cNvSpPr txBox="1"/>
          <p:nvPr/>
        </p:nvSpPr>
        <p:spPr>
          <a:xfrm>
            <a:off x="3274450" y="1836850"/>
            <a:ext cx="2109600" cy="64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666666"/>
                </a:solidFill>
              </a:rPr>
              <a:t>Oncology</a:t>
            </a:r>
            <a:r>
              <a:rPr lang="en" sz="1600">
                <a:solidFill>
                  <a:srgbClr val="666666"/>
                </a:solidFill>
              </a:rPr>
              <a:t> Patients During Procedure</a:t>
            </a:r>
            <a:endParaRPr sz="1600">
              <a:solidFill>
                <a:srgbClr val="666666"/>
              </a:solidFill>
            </a:endParaRPr>
          </a:p>
        </p:txBody>
      </p:sp>
      <p:sp>
        <p:nvSpPr>
          <p:cNvPr id="235" name="Google Shape;235;p26"/>
          <p:cNvSpPr txBox="1"/>
          <p:nvPr/>
        </p:nvSpPr>
        <p:spPr>
          <a:xfrm>
            <a:off x="6057200" y="1836850"/>
            <a:ext cx="1936200" cy="64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666666"/>
                </a:solidFill>
              </a:rPr>
              <a:t>Oncology</a:t>
            </a:r>
            <a:r>
              <a:rPr lang="en" sz="1600">
                <a:solidFill>
                  <a:srgbClr val="666666"/>
                </a:solidFill>
              </a:rPr>
              <a:t> Patients During Procedure</a:t>
            </a:r>
            <a:endParaRPr sz="1600">
              <a:solidFill>
                <a:srgbClr val="666666"/>
              </a:solidFill>
            </a:endParaRPr>
          </a:p>
        </p:txBody>
      </p:sp>
      <p:sp>
        <p:nvSpPr>
          <p:cNvPr id="236" name="Google Shape;236;p26"/>
          <p:cNvSpPr txBox="1"/>
          <p:nvPr/>
        </p:nvSpPr>
        <p:spPr>
          <a:xfrm>
            <a:off x="402375" y="2621400"/>
            <a:ext cx="8420100" cy="324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666666"/>
                </a:solidFill>
              </a:rPr>
              <a:t>Multiple Refinements to Software and Procedural Steps:</a:t>
            </a:r>
            <a:endParaRPr b="1" sz="2400">
              <a:solidFill>
                <a:srgbClr val="666666"/>
              </a:solidFill>
            </a:endParaRPr>
          </a:p>
          <a:p>
            <a:pPr indent="-3556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Char char="●"/>
            </a:pPr>
            <a:r>
              <a:rPr b="1" lang="en" sz="2000">
                <a:solidFill>
                  <a:srgbClr val="666666"/>
                </a:solidFill>
              </a:rPr>
              <a:t>Patient and staff communication</a:t>
            </a:r>
            <a:endParaRPr b="1" sz="2000">
              <a:solidFill>
                <a:srgbClr val="666666"/>
              </a:solidFill>
            </a:endParaRPr>
          </a:p>
          <a:p>
            <a:pPr indent="-3556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Char char="●"/>
            </a:pPr>
            <a:r>
              <a:rPr b="1" lang="en" sz="2000">
                <a:solidFill>
                  <a:srgbClr val="666666"/>
                </a:solidFill>
              </a:rPr>
              <a:t>Patient posture during procedure</a:t>
            </a:r>
            <a:endParaRPr b="1" sz="2000">
              <a:solidFill>
                <a:srgbClr val="666666"/>
              </a:solidFill>
            </a:endParaRPr>
          </a:p>
          <a:p>
            <a:pPr indent="-3556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Char char="●"/>
            </a:pPr>
            <a:r>
              <a:rPr b="1" lang="en" sz="2000">
                <a:solidFill>
                  <a:srgbClr val="666666"/>
                </a:solidFill>
              </a:rPr>
              <a:t>Patient’s attention during procedure</a:t>
            </a:r>
            <a:endParaRPr b="1" sz="2000">
              <a:solidFill>
                <a:srgbClr val="666666"/>
              </a:solidFill>
            </a:endParaRPr>
          </a:p>
          <a:p>
            <a:pPr indent="-3556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Char char="●"/>
            </a:pPr>
            <a:r>
              <a:rPr b="1" lang="en" sz="2000">
                <a:solidFill>
                  <a:srgbClr val="666666"/>
                </a:solidFill>
              </a:rPr>
              <a:t>Patient sense of security</a:t>
            </a:r>
            <a:endParaRPr b="1" sz="2000">
              <a:solidFill>
                <a:srgbClr val="666666"/>
              </a:solidFill>
            </a:endParaRPr>
          </a:p>
          <a:p>
            <a:pPr indent="-3556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Char char="●"/>
            </a:pPr>
            <a:r>
              <a:rPr b="1" lang="en" sz="2000">
                <a:solidFill>
                  <a:srgbClr val="666666"/>
                </a:solidFill>
              </a:rPr>
              <a:t>Infection Control </a:t>
            </a:r>
            <a:endParaRPr b="1" sz="2000">
              <a:solidFill>
                <a:srgbClr val="666666"/>
              </a:solidFill>
            </a:endParaRPr>
          </a:p>
          <a:p>
            <a:pPr indent="-3556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Char char="●"/>
            </a:pPr>
            <a:r>
              <a:rPr b="1" lang="en" sz="2000">
                <a:solidFill>
                  <a:srgbClr val="666666"/>
                </a:solidFill>
              </a:rPr>
              <a:t>Staff &amp; Patient ease-of-use</a:t>
            </a:r>
            <a:endParaRPr b="1" sz="2000">
              <a:solidFill>
                <a:srgbClr val="666666"/>
              </a:solidFill>
            </a:endParaRPr>
          </a:p>
        </p:txBody>
      </p:sp>
      <p:sp>
        <p:nvSpPr>
          <p:cNvPr id="237" name="Google Shape;237;p26"/>
          <p:cNvSpPr/>
          <p:nvPr/>
        </p:nvSpPr>
        <p:spPr>
          <a:xfrm>
            <a:off x="3274438" y="1266548"/>
            <a:ext cx="2499600" cy="645600"/>
          </a:xfrm>
          <a:prstGeom prst="homePlate">
            <a:avLst>
              <a:gd fmla="val 50000" name="adj"/>
            </a:avLst>
          </a:prstGeom>
          <a:solidFill>
            <a:srgbClr val="71F1AD"/>
          </a:solidFill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666666"/>
                </a:solidFill>
              </a:rPr>
              <a:t>Cycle Two</a:t>
            </a:r>
            <a:endParaRPr b="1" sz="1800">
              <a:solidFill>
                <a:srgbClr val="666666"/>
              </a:solidFill>
            </a:endParaRPr>
          </a:p>
        </p:txBody>
      </p:sp>
      <p:sp>
        <p:nvSpPr>
          <p:cNvPr id="238" name="Google Shape;238;p26"/>
          <p:cNvSpPr/>
          <p:nvPr/>
        </p:nvSpPr>
        <p:spPr>
          <a:xfrm>
            <a:off x="6057200" y="1266548"/>
            <a:ext cx="2499600" cy="645600"/>
          </a:xfrm>
          <a:prstGeom prst="homePlate">
            <a:avLst>
              <a:gd fmla="val 50000" name="adj"/>
            </a:avLst>
          </a:prstGeom>
          <a:solidFill>
            <a:srgbClr val="71F1AD"/>
          </a:solidFill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666666"/>
                </a:solidFill>
              </a:rPr>
              <a:t>Cycle Three</a:t>
            </a:r>
            <a:endParaRPr b="1" sz="1800">
              <a:solidFill>
                <a:srgbClr val="666666"/>
              </a:solidFill>
            </a:endParaRPr>
          </a:p>
        </p:txBody>
      </p:sp>
      <p:pic>
        <p:nvPicPr>
          <p:cNvPr id="239" name="Google Shape;239;p26"/>
          <p:cNvPicPr preferRelativeResize="0"/>
          <p:nvPr/>
        </p:nvPicPr>
        <p:blipFill rotWithShape="1">
          <a:blip r:embed="rId3">
            <a:alphaModFix/>
          </a:blip>
          <a:srcRect b="0" l="0" r="6890" t="0"/>
          <a:stretch/>
        </p:blipFill>
        <p:spPr>
          <a:xfrm>
            <a:off x="5536450" y="4364023"/>
            <a:ext cx="3302750" cy="2025827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40" name="Google Shape;240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80900" y="31575"/>
            <a:ext cx="1248975" cy="6899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9"/>
          <p:cNvSpPr txBox="1"/>
          <p:nvPr>
            <p:ph idx="12" type="sldNum"/>
          </p:nvPr>
        </p:nvSpPr>
        <p:spPr>
          <a:xfrm>
            <a:off x="8556791" y="6333134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2" name="Google Shape;52;p9"/>
          <p:cNvSpPr txBox="1"/>
          <p:nvPr/>
        </p:nvSpPr>
        <p:spPr>
          <a:xfrm>
            <a:off x="457200" y="-334962"/>
            <a:ext cx="82296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FFFF"/>
                </a:solidFill>
              </a:rPr>
              <a:t>Background</a:t>
            </a:r>
            <a:endParaRPr b="1" sz="3600">
              <a:solidFill>
                <a:srgbClr val="FFFFFF"/>
              </a:solidFill>
            </a:endParaRPr>
          </a:p>
        </p:txBody>
      </p:sp>
      <p:sp>
        <p:nvSpPr>
          <p:cNvPr id="53" name="Google Shape;53;p9"/>
          <p:cNvSpPr txBox="1"/>
          <p:nvPr/>
        </p:nvSpPr>
        <p:spPr>
          <a:xfrm>
            <a:off x="304800" y="940150"/>
            <a:ext cx="8482800" cy="439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Char char="●"/>
            </a:pPr>
            <a:r>
              <a:rPr b="1" lang="en" sz="2000">
                <a:solidFill>
                  <a:srgbClr val="434343"/>
                </a:solidFill>
              </a:rPr>
              <a:t>Game designer wanting to do more than entertain</a:t>
            </a:r>
            <a:br>
              <a:rPr b="1" lang="en" sz="2000">
                <a:solidFill>
                  <a:srgbClr val="434343"/>
                </a:solidFill>
              </a:rPr>
            </a:br>
            <a:endParaRPr b="1" sz="2000">
              <a:solidFill>
                <a:srgbClr val="434343"/>
              </a:solidFill>
            </a:endParaRPr>
          </a:p>
          <a:p>
            <a:pPr indent="-3556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Char char="●"/>
            </a:pPr>
            <a:r>
              <a:rPr b="1" lang="en" sz="2000">
                <a:solidFill>
                  <a:srgbClr val="434343"/>
                </a:solidFill>
              </a:rPr>
              <a:t>Started volunteering with Child Life Services in 2014</a:t>
            </a:r>
            <a:br>
              <a:rPr b="1" lang="en" sz="2000">
                <a:solidFill>
                  <a:srgbClr val="434343"/>
                </a:solidFill>
              </a:rPr>
            </a:br>
            <a:endParaRPr b="1" sz="2000">
              <a:solidFill>
                <a:srgbClr val="434343"/>
              </a:solidFill>
            </a:endParaRPr>
          </a:p>
          <a:p>
            <a:pPr indent="-3556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Char char="●"/>
            </a:pPr>
            <a:r>
              <a:rPr b="1" lang="en" sz="2000">
                <a:solidFill>
                  <a:srgbClr val="434343"/>
                </a:solidFill>
              </a:rPr>
              <a:t>HemOnc Team at UCSF Benioff Children’s Hospital Oakland encouraged collaborative exploration of VR as a therapeutic tool</a:t>
            </a:r>
            <a:br>
              <a:rPr b="1" lang="en" sz="2000">
                <a:solidFill>
                  <a:srgbClr val="434343"/>
                </a:solidFill>
              </a:rPr>
            </a:br>
            <a:endParaRPr b="1" sz="2000">
              <a:solidFill>
                <a:srgbClr val="434343"/>
              </a:solidFill>
            </a:endParaRPr>
          </a:p>
          <a:p>
            <a:pPr indent="-3556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Char char="●"/>
            </a:pPr>
            <a:r>
              <a:rPr b="1" lang="en" sz="2000">
                <a:solidFill>
                  <a:srgbClr val="434343"/>
                </a:solidFill>
              </a:rPr>
              <a:t>Representing</a:t>
            </a:r>
            <a:r>
              <a:rPr b="1" lang="en" sz="2000">
                <a:solidFill>
                  <a:srgbClr val="434343"/>
                </a:solidFill>
              </a:rPr>
              <a:t> UCSF Benioff Children’s Hospital Oakland and </a:t>
            </a:r>
            <a:br>
              <a:rPr b="1" lang="en" sz="2000">
                <a:solidFill>
                  <a:srgbClr val="434343"/>
                </a:solidFill>
              </a:rPr>
            </a:br>
            <a:r>
              <a:rPr b="1" lang="en" sz="2000">
                <a:solidFill>
                  <a:srgbClr val="434343"/>
                </a:solidFill>
              </a:rPr>
              <a:t>The Hospital for Sick Children in Toronto, Canada </a:t>
            </a:r>
            <a:br>
              <a:rPr b="1" lang="en" sz="2000">
                <a:solidFill>
                  <a:srgbClr val="434343"/>
                </a:solidFill>
              </a:rPr>
            </a:br>
            <a:endParaRPr b="1" sz="2000">
              <a:solidFill>
                <a:srgbClr val="434343"/>
              </a:solidFill>
            </a:endParaRPr>
          </a:p>
        </p:txBody>
      </p:sp>
      <p:pic>
        <p:nvPicPr>
          <p:cNvPr id="54" name="Google Shape;54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90800" y="4391498"/>
            <a:ext cx="3244400" cy="2164001"/>
          </a:xfrm>
          <a:prstGeom prst="rect">
            <a:avLst/>
          </a:prstGeom>
          <a:noFill/>
          <a:ln cap="flat" cmpd="sng" w="9525">
            <a:solidFill>
              <a:srgbClr val="2388DB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5" name="Google Shape;55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7850" y="4928825"/>
            <a:ext cx="2813555" cy="93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22264" y="4984109"/>
            <a:ext cx="1497711" cy="8272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7"/>
          <p:cNvSpPr txBox="1"/>
          <p:nvPr>
            <p:ph type="title"/>
          </p:nvPr>
        </p:nvSpPr>
        <p:spPr>
          <a:xfrm>
            <a:off x="457200" y="-258762"/>
            <a:ext cx="8229600" cy="1143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Phase I - Results</a:t>
            </a:r>
            <a:endParaRPr/>
          </a:p>
        </p:txBody>
      </p:sp>
      <p:sp>
        <p:nvSpPr>
          <p:cNvPr id="246" name="Google Shape;246;p27"/>
          <p:cNvSpPr txBox="1"/>
          <p:nvPr>
            <p:ph idx="1" type="body"/>
          </p:nvPr>
        </p:nvSpPr>
        <p:spPr>
          <a:xfrm>
            <a:off x="457200" y="1143000"/>
            <a:ext cx="8229600" cy="496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400"/>
              <a:buChar char="●"/>
            </a:pPr>
            <a:r>
              <a:rPr b="1" lang="en" sz="2400">
                <a:solidFill>
                  <a:srgbClr val="666666"/>
                </a:solidFill>
              </a:rPr>
              <a:t>Overall </a:t>
            </a:r>
            <a:r>
              <a:rPr lang="en" sz="2400">
                <a:solidFill>
                  <a:srgbClr val="666666"/>
                </a:solidFill>
              </a:rPr>
              <a:t>- Participants reported that the VR was fun, easy to use, and understand.  </a:t>
            </a:r>
            <a:endParaRPr sz="2400">
              <a:solidFill>
                <a:srgbClr val="666666"/>
              </a:solidFill>
            </a:endParaRPr>
          </a:p>
          <a:p>
            <a:pPr indent="-381000" lvl="0" marL="4572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2400"/>
              <a:buChar char="●"/>
            </a:pPr>
            <a:r>
              <a:rPr b="1" lang="en" sz="2400">
                <a:solidFill>
                  <a:srgbClr val="666666"/>
                </a:solidFill>
              </a:rPr>
              <a:t>Safety </a:t>
            </a:r>
            <a:r>
              <a:rPr lang="en" sz="2400">
                <a:solidFill>
                  <a:srgbClr val="666666"/>
                </a:solidFill>
              </a:rPr>
              <a:t>- No adverse events of nausea or dizziness were reported. </a:t>
            </a:r>
            <a:endParaRPr sz="2400">
              <a:solidFill>
                <a:srgbClr val="666666"/>
              </a:solidFill>
            </a:endParaRPr>
          </a:p>
          <a:p>
            <a:pPr indent="-381000" lvl="0" marL="4572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2400"/>
              <a:buChar char="●"/>
            </a:pPr>
            <a:r>
              <a:rPr b="1" lang="en" sz="2400">
                <a:solidFill>
                  <a:srgbClr val="666666"/>
                </a:solidFill>
              </a:rPr>
              <a:t>Acceptance </a:t>
            </a:r>
            <a:r>
              <a:rPr lang="en" sz="2400">
                <a:solidFill>
                  <a:srgbClr val="666666"/>
                </a:solidFill>
              </a:rPr>
              <a:t>- All participants were interested in using the VR intervention in a subsequent needle procedure.</a:t>
            </a:r>
            <a:br>
              <a:rPr lang="en" sz="2400">
                <a:solidFill>
                  <a:srgbClr val="666666"/>
                </a:solidFill>
              </a:rPr>
            </a:br>
            <a:r>
              <a:rPr lang="en" sz="2400">
                <a:solidFill>
                  <a:srgbClr val="666666"/>
                </a:solidFill>
              </a:rPr>
              <a:t> </a:t>
            </a:r>
            <a:br>
              <a:rPr lang="en" sz="2400">
                <a:solidFill>
                  <a:srgbClr val="666666"/>
                </a:solidFill>
              </a:rPr>
            </a:br>
            <a:endParaRPr sz="2400">
              <a:solidFill>
                <a:srgbClr val="666666"/>
              </a:solidFill>
            </a:endParaRPr>
          </a:p>
          <a:p>
            <a:pPr indent="-381000" lvl="0" marL="457200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666666"/>
              </a:buClr>
              <a:buSzPts val="2400"/>
              <a:buChar char="●"/>
            </a:pPr>
            <a:r>
              <a:rPr b="1" lang="en" sz="2400">
                <a:solidFill>
                  <a:srgbClr val="666666"/>
                </a:solidFill>
              </a:rPr>
              <a:t>Next Step</a:t>
            </a:r>
            <a:r>
              <a:rPr lang="en" sz="2400">
                <a:solidFill>
                  <a:srgbClr val="666666"/>
                </a:solidFill>
              </a:rPr>
              <a:t> - </a:t>
            </a:r>
            <a:r>
              <a:rPr b="1" lang="en" sz="2400">
                <a:solidFill>
                  <a:srgbClr val="666666"/>
                </a:solidFill>
              </a:rPr>
              <a:t>Phase II RCT</a:t>
            </a:r>
            <a:br>
              <a:rPr lang="en" sz="2400">
                <a:solidFill>
                  <a:srgbClr val="666666"/>
                </a:solidFill>
              </a:rPr>
            </a:br>
            <a:r>
              <a:rPr lang="en" sz="2400">
                <a:solidFill>
                  <a:srgbClr val="666666"/>
                </a:solidFill>
              </a:rPr>
              <a:t>Randomized Controlled Trial to assess effectiveness of the VR intervention for pain and distress. </a:t>
            </a:r>
            <a:endParaRPr/>
          </a:p>
        </p:txBody>
      </p:sp>
      <p:sp>
        <p:nvSpPr>
          <p:cNvPr id="247" name="Google Shape;247;p27"/>
          <p:cNvSpPr txBox="1"/>
          <p:nvPr>
            <p:ph idx="12" type="sldNum"/>
          </p:nvPr>
        </p:nvSpPr>
        <p:spPr>
          <a:xfrm>
            <a:off x="8556791" y="6333134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48" name="Google Shape;24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80900" y="31575"/>
            <a:ext cx="1248975" cy="6899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8"/>
          <p:cNvSpPr txBox="1"/>
          <p:nvPr>
            <p:ph type="title"/>
          </p:nvPr>
        </p:nvSpPr>
        <p:spPr>
          <a:xfrm>
            <a:off x="457200" y="273419"/>
            <a:ext cx="8229600" cy="611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VR Research - Looking Forward</a:t>
            </a:r>
            <a:endParaRPr sz="3000"/>
          </a:p>
        </p:txBody>
      </p:sp>
      <p:sp>
        <p:nvSpPr>
          <p:cNvPr id="254" name="Google Shape;254;p28"/>
          <p:cNvSpPr txBox="1"/>
          <p:nvPr>
            <p:ph idx="1" type="body"/>
          </p:nvPr>
        </p:nvSpPr>
        <p:spPr>
          <a:xfrm>
            <a:off x="304800" y="990600"/>
            <a:ext cx="6870900" cy="555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434343"/>
                </a:solidFill>
              </a:rPr>
              <a:t>Sickle Cell Disease </a:t>
            </a:r>
            <a:endParaRPr b="1">
              <a:solidFill>
                <a:srgbClr val="434343"/>
              </a:solidFill>
            </a:endParaRPr>
          </a:p>
          <a:p>
            <a:pPr indent="0" lvl="0" marL="45720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400">
                <a:solidFill>
                  <a:srgbClr val="666666"/>
                </a:solidFill>
              </a:rPr>
              <a:t>St. Jude Children’s Research Hospital</a:t>
            </a:r>
            <a:br>
              <a:rPr lang="en" sz="2400">
                <a:solidFill>
                  <a:srgbClr val="666666"/>
                </a:solidFill>
              </a:rPr>
            </a:br>
            <a:r>
              <a:rPr lang="en" sz="2400">
                <a:solidFill>
                  <a:srgbClr val="666666"/>
                </a:solidFill>
              </a:rPr>
              <a:t>RCT for Sickle Cell Outpatients </a:t>
            </a:r>
            <a:endParaRPr b="1" sz="2400">
              <a:solidFill>
                <a:srgbClr val="666666"/>
              </a:solidFill>
            </a:endParaRPr>
          </a:p>
          <a:p>
            <a:pPr indent="0" lvl="0" marL="0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1100" u="sng">
              <a:solidFill>
                <a:srgbClr val="666666"/>
              </a:solidFill>
            </a:endParaRPr>
          </a:p>
          <a:p>
            <a:pPr indent="0" lvl="0" marL="0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434343"/>
                </a:solidFill>
              </a:rPr>
              <a:t>Port Access</a:t>
            </a:r>
            <a:r>
              <a:rPr b="1" lang="en">
                <a:solidFill>
                  <a:srgbClr val="434343"/>
                </a:solidFill>
              </a:rPr>
              <a:t> Procedures</a:t>
            </a:r>
            <a:endParaRPr b="1">
              <a:solidFill>
                <a:srgbClr val="434343"/>
              </a:solidFill>
            </a:endParaRPr>
          </a:p>
          <a:p>
            <a:pPr indent="0" lvl="0" marL="457200" rtl="0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666666"/>
                </a:solidFill>
              </a:rPr>
              <a:t>SickKids The Hospital for Sick Children</a:t>
            </a:r>
            <a:br>
              <a:rPr lang="en" sz="2400">
                <a:solidFill>
                  <a:srgbClr val="666666"/>
                </a:solidFill>
              </a:rPr>
            </a:br>
            <a:r>
              <a:rPr lang="en" sz="2400">
                <a:solidFill>
                  <a:srgbClr val="666666"/>
                </a:solidFill>
              </a:rPr>
              <a:t>Phase II - RTC for Port Access</a:t>
            </a:r>
            <a:br>
              <a:rPr lang="en" sz="2400">
                <a:solidFill>
                  <a:srgbClr val="666666"/>
                </a:solidFill>
              </a:rPr>
            </a:br>
            <a:endParaRPr sz="2400">
              <a:solidFill>
                <a:srgbClr val="666666"/>
              </a:solidFill>
            </a:endParaRPr>
          </a:p>
          <a:p>
            <a:pPr indent="0" lvl="0" marL="457200" rtl="0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666666"/>
                </a:solidFill>
              </a:rPr>
              <a:t>Children’s Hospital of Wisconsin</a:t>
            </a:r>
            <a:br>
              <a:rPr b="1" lang="en" sz="2400">
                <a:solidFill>
                  <a:srgbClr val="666666"/>
                </a:solidFill>
              </a:rPr>
            </a:br>
            <a:r>
              <a:rPr lang="en" sz="2400">
                <a:solidFill>
                  <a:srgbClr val="666666"/>
                </a:solidFill>
              </a:rPr>
              <a:t>Pediatric Oncology Procedures</a:t>
            </a:r>
            <a:br>
              <a:rPr b="1" lang="en" sz="2400">
                <a:solidFill>
                  <a:srgbClr val="666666"/>
                </a:solidFill>
              </a:rPr>
            </a:br>
            <a:endParaRPr sz="2400">
              <a:solidFill>
                <a:srgbClr val="666666"/>
              </a:solidFill>
            </a:endParaRPr>
          </a:p>
          <a:p>
            <a:pPr indent="0" lvl="0" marL="457200" rtl="0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666666"/>
                </a:solidFill>
              </a:rPr>
              <a:t>UCSF Benioff Children’s Hospital Oakland</a:t>
            </a:r>
            <a:br>
              <a:rPr b="1" lang="en" sz="2400">
                <a:solidFill>
                  <a:srgbClr val="666666"/>
                </a:solidFill>
              </a:rPr>
            </a:br>
            <a:r>
              <a:rPr lang="en" sz="2400">
                <a:solidFill>
                  <a:srgbClr val="666666"/>
                </a:solidFill>
              </a:rPr>
              <a:t>Port Access Procedures</a:t>
            </a:r>
            <a:r>
              <a:rPr b="1" lang="en" sz="2400">
                <a:solidFill>
                  <a:srgbClr val="666666"/>
                </a:solidFill>
              </a:rPr>
              <a:t> </a:t>
            </a:r>
            <a:br>
              <a:rPr lang="en" sz="2400">
                <a:solidFill>
                  <a:srgbClr val="666666"/>
                </a:solidFill>
              </a:rPr>
            </a:br>
            <a:endParaRPr sz="2400">
              <a:solidFill>
                <a:srgbClr val="666666"/>
              </a:solidFill>
            </a:endParaRPr>
          </a:p>
          <a:p>
            <a:pPr indent="0" lvl="0" marL="0" rtl="0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666666"/>
              </a:solidFill>
            </a:endParaRPr>
          </a:p>
        </p:txBody>
      </p:sp>
      <p:sp>
        <p:nvSpPr>
          <p:cNvPr id="255" name="Google Shape;255;p28"/>
          <p:cNvSpPr txBox="1"/>
          <p:nvPr>
            <p:ph idx="12" type="sldNum"/>
          </p:nvPr>
        </p:nvSpPr>
        <p:spPr>
          <a:xfrm>
            <a:off x="8556791" y="6333134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56" name="Google Shape;25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80958" y="1211575"/>
            <a:ext cx="1613250" cy="128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32033" y="3306950"/>
            <a:ext cx="1511100" cy="834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28"/>
          <p:cNvPicPr preferRelativeResize="0"/>
          <p:nvPr/>
        </p:nvPicPr>
        <p:blipFill rotWithShape="1">
          <a:blip r:embed="rId5">
            <a:alphaModFix/>
          </a:blip>
          <a:srcRect b="25451" l="0" r="-11457" t="0"/>
          <a:stretch/>
        </p:blipFill>
        <p:spPr>
          <a:xfrm>
            <a:off x="7279942" y="4566276"/>
            <a:ext cx="1815281" cy="549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70975" y="5439375"/>
            <a:ext cx="1833215" cy="61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4" name="Google Shape;264;p29"/>
          <p:cNvGrpSpPr/>
          <p:nvPr/>
        </p:nvGrpSpPr>
        <p:grpSpPr>
          <a:xfrm>
            <a:off x="810711" y="1862288"/>
            <a:ext cx="6223779" cy="3393246"/>
            <a:chOff x="1376475" y="2305589"/>
            <a:chExt cx="6137849" cy="3326386"/>
          </a:xfrm>
        </p:grpSpPr>
        <p:pic>
          <p:nvPicPr>
            <p:cNvPr id="265" name="Google Shape;265;p2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443275" y="2305589"/>
              <a:ext cx="6071049" cy="32534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6" name="Google Shape;266;p29"/>
            <p:cNvSpPr/>
            <p:nvPr/>
          </p:nvSpPr>
          <p:spPr>
            <a:xfrm>
              <a:off x="2564225" y="4687875"/>
              <a:ext cx="957600" cy="944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" name="Google Shape;267;p29"/>
            <p:cNvSpPr/>
            <p:nvPr/>
          </p:nvSpPr>
          <p:spPr>
            <a:xfrm>
              <a:off x="1376475" y="4054100"/>
              <a:ext cx="1223400" cy="719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68" name="Google Shape;268;p29"/>
          <p:cNvSpPr txBox="1"/>
          <p:nvPr>
            <p:ph type="title"/>
          </p:nvPr>
        </p:nvSpPr>
        <p:spPr>
          <a:xfrm>
            <a:off x="457200" y="94646"/>
            <a:ext cx="8229600" cy="789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Hospitals actively using KindVR  </a:t>
            </a:r>
            <a:endParaRPr sz="3000"/>
          </a:p>
        </p:txBody>
      </p:sp>
      <p:sp>
        <p:nvSpPr>
          <p:cNvPr id="269" name="Google Shape;269;p29"/>
          <p:cNvSpPr txBox="1"/>
          <p:nvPr>
            <p:ph idx="12" type="sldNum"/>
          </p:nvPr>
        </p:nvSpPr>
        <p:spPr>
          <a:xfrm>
            <a:off x="8556791" y="6333134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70" name="Google Shape;270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87050" y="3209749"/>
            <a:ext cx="1079624" cy="396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1595" y="4517760"/>
            <a:ext cx="1120696" cy="438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29"/>
          <p:cNvPicPr preferRelativeResize="0"/>
          <p:nvPr/>
        </p:nvPicPr>
        <p:blipFill rotWithShape="1">
          <a:blip r:embed="rId6">
            <a:alphaModFix/>
          </a:blip>
          <a:srcRect b="0" l="21709" r="0" t="0"/>
          <a:stretch/>
        </p:blipFill>
        <p:spPr>
          <a:xfrm>
            <a:off x="4029225" y="1193659"/>
            <a:ext cx="887369" cy="359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29"/>
          <p:cNvPicPr preferRelativeResize="0"/>
          <p:nvPr/>
        </p:nvPicPr>
        <p:blipFill rotWithShape="1">
          <a:blip r:embed="rId7">
            <a:alphaModFix/>
          </a:blip>
          <a:srcRect b="24110" l="0" r="0" t="0"/>
          <a:stretch/>
        </p:blipFill>
        <p:spPr>
          <a:xfrm>
            <a:off x="2452681" y="5542805"/>
            <a:ext cx="1374049" cy="734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2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809775" y="5404077"/>
            <a:ext cx="1236000" cy="993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2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522561" y="3671569"/>
            <a:ext cx="1243543" cy="512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2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347799" y="1145802"/>
            <a:ext cx="819276" cy="45524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7" name="Google Shape;277;p29"/>
          <p:cNvCxnSpPr>
            <a:stCxn id="276" idx="2"/>
            <a:endCxn id="278" idx="0"/>
          </p:cNvCxnSpPr>
          <p:nvPr/>
        </p:nvCxnSpPr>
        <p:spPr>
          <a:xfrm flipH="1">
            <a:off x="6020637" y="1601048"/>
            <a:ext cx="736800" cy="10608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279" name="Google Shape;279;p2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1937" y="2378848"/>
            <a:ext cx="1882937" cy="63141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0" name="Google Shape;280;p29"/>
          <p:cNvCxnSpPr>
            <a:stCxn id="279" idx="2"/>
            <a:endCxn id="281" idx="7"/>
          </p:cNvCxnSpPr>
          <p:nvPr/>
        </p:nvCxnSpPr>
        <p:spPr>
          <a:xfrm>
            <a:off x="1003405" y="3010266"/>
            <a:ext cx="1070400" cy="1533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82" name="Google Shape;282;p29"/>
          <p:cNvCxnSpPr>
            <a:stCxn id="275" idx="1"/>
            <a:endCxn id="283" idx="5"/>
          </p:cNvCxnSpPr>
          <p:nvPr/>
        </p:nvCxnSpPr>
        <p:spPr>
          <a:xfrm rot="10800000">
            <a:off x="6368161" y="3222419"/>
            <a:ext cx="1154400" cy="7056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84" name="Google Shape;284;p29"/>
          <p:cNvCxnSpPr>
            <a:stCxn id="270" idx="1"/>
            <a:endCxn id="285" idx="6"/>
          </p:cNvCxnSpPr>
          <p:nvPr/>
        </p:nvCxnSpPr>
        <p:spPr>
          <a:xfrm rot="10800000">
            <a:off x="6536350" y="2982436"/>
            <a:ext cx="650700" cy="4254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86" name="Google Shape;286;p29"/>
          <p:cNvCxnSpPr>
            <a:stCxn id="272" idx="2"/>
            <a:endCxn id="287" idx="7"/>
          </p:cNvCxnSpPr>
          <p:nvPr/>
        </p:nvCxnSpPr>
        <p:spPr>
          <a:xfrm>
            <a:off x="4472909" y="1553177"/>
            <a:ext cx="659100" cy="12804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88" name="Google Shape;288;p29"/>
          <p:cNvCxnSpPr>
            <a:stCxn id="271" idx="3"/>
            <a:endCxn id="289" idx="2"/>
          </p:cNvCxnSpPr>
          <p:nvPr/>
        </p:nvCxnSpPr>
        <p:spPr>
          <a:xfrm flipH="1" rot="10800000">
            <a:off x="1552291" y="3882880"/>
            <a:ext cx="1315800" cy="8541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90" name="Google Shape;290;p29"/>
          <p:cNvCxnSpPr>
            <a:stCxn id="273" idx="0"/>
            <a:endCxn id="291" idx="7"/>
          </p:cNvCxnSpPr>
          <p:nvPr/>
        </p:nvCxnSpPr>
        <p:spPr>
          <a:xfrm flipH="1" rot="10800000">
            <a:off x="3139705" y="4671005"/>
            <a:ext cx="942300" cy="8718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92" name="Google Shape;292;p29"/>
          <p:cNvCxnSpPr>
            <a:stCxn id="274" idx="0"/>
            <a:endCxn id="293" idx="4"/>
          </p:cNvCxnSpPr>
          <p:nvPr/>
        </p:nvCxnSpPr>
        <p:spPr>
          <a:xfrm flipH="1" rot="10800000">
            <a:off x="4427775" y="3937977"/>
            <a:ext cx="665400" cy="14661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94" name="Google Shape;294;p29"/>
          <p:cNvCxnSpPr>
            <a:endCxn id="295" idx="6"/>
          </p:cNvCxnSpPr>
          <p:nvPr/>
        </p:nvCxnSpPr>
        <p:spPr>
          <a:xfrm>
            <a:off x="1213424" y="2059357"/>
            <a:ext cx="3345300" cy="10962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296" name="Google Shape;296;p2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486199" y="2626756"/>
            <a:ext cx="1555027" cy="51497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7" name="Google Shape;297;p29"/>
          <p:cNvCxnSpPr>
            <a:stCxn id="296" idx="1"/>
            <a:endCxn id="298" idx="0"/>
          </p:cNvCxnSpPr>
          <p:nvPr/>
        </p:nvCxnSpPr>
        <p:spPr>
          <a:xfrm flipH="1">
            <a:off x="6481499" y="2884242"/>
            <a:ext cx="1004700" cy="1386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299" name="Google Shape;299;p29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295475" y="1111575"/>
            <a:ext cx="1555024" cy="32280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0" name="Google Shape;300;p29"/>
          <p:cNvCxnSpPr>
            <a:stCxn id="299" idx="2"/>
            <a:endCxn id="301" idx="1"/>
          </p:cNvCxnSpPr>
          <p:nvPr/>
        </p:nvCxnSpPr>
        <p:spPr>
          <a:xfrm>
            <a:off x="2072987" y="1434382"/>
            <a:ext cx="2624100" cy="16044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81" name="Google Shape;281;p29"/>
          <p:cNvSpPr/>
          <p:nvPr/>
        </p:nvSpPr>
        <p:spPr>
          <a:xfrm>
            <a:off x="1980235" y="3147585"/>
            <a:ext cx="109500" cy="110100"/>
          </a:xfrm>
          <a:prstGeom prst="ellipse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Google Shape;289;p29"/>
          <p:cNvSpPr/>
          <p:nvPr/>
        </p:nvSpPr>
        <p:spPr>
          <a:xfrm>
            <a:off x="2867960" y="3827892"/>
            <a:ext cx="109500" cy="110100"/>
          </a:xfrm>
          <a:prstGeom prst="ellipse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" name="Google Shape;302;p29"/>
          <p:cNvSpPr/>
          <p:nvPr/>
        </p:nvSpPr>
        <p:spPr>
          <a:xfrm>
            <a:off x="1940435" y="3263800"/>
            <a:ext cx="109500" cy="110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" name="Google Shape;303;p29"/>
          <p:cNvSpPr/>
          <p:nvPr/>
        </p:nvSpPr>
        <p:spPr>
          <a:xfrm>
            <a:off x="2859696" y="3882977"/>
            <a:ext cx="109500" cy="110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p29"/>
          <p:cNvSpPr/>
          <p:nvPr/>
        </p:nvSpPr>
        <p:spPr>
          <a:xfrm>
            <a:off x="4062882" y="4344217"/>
            <a:ext cx="109500" cy="110100"/>
          </a:xfrm>
          <a:prstGeom prst="ellipse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p29"/>
          <p:cNvSpPr/>
          <p:nvPr/>
        </p:nvSpPr>
        <p:spPr>
          <a:xfrm rot="-10030909">
            <a:off x="4073499" y="4586612"/>
            <a:ext cx="109530" cy="110049"/>
          </a:xfrm>
          <a:prstGeom prst="ellipse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05" name="Google Shape;305;p29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862210" y="4642705"/>
            <a:ext cx="1176974" cy="493347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29"/>
          <p:cNvSpPr/>
          <p:nvPr/>
        </p:nvSpPr>
        <p:spPr>
          <a:xfrm>
            <a:off x="5038523" y="3827892"/>
            <a:ext cx="109500" cy="110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06" name="Google Shape;306;p29"/>
          <p:cNvCxnSpPr>
            <a:stCxn id="305" idx="3"/>
            <a:endCxn id="304" idx="2"/>
          </p:cNvCxnSpPr>
          <p:nvPr/>
        </p:nvCxnSpPr>
        <p:spPr>
          <a:xfrm flipH="1" rot="10800000">
            <a:off x="3039184" y="4399178"/>
            <a:ext cx="1023600" cy="4902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98" name="Google Shape;298;p29"/>
          <p:cNvSpPr/>
          <p:nvPr/>
        </p:nvSpPr>
        <p:spPr>
          <a:xfrm>
            <a:off x="6426729" y="3022776"/>
            <a:ext cx="109500" cy="110100"/>
          </a:xfrm>
          <a:prstGeom prst="ellipse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p29"/>
          <p:cNvSpPr/>
          <p:nvPr/>
        </p:nvSpPr>
        <p:spPr>
          <a:xfrm>
            <a:off x="6274817" y="3128305"/>
            <a:ext cx="109500" cy="110100"/>
          </a:xfrm>
          <a:prstGeom prst="ellipse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p29"/>
          <p:cNvSpPr/>
          <p:nvPr/>
        </p:nvSpPr>
        <p:spPr>
          <a:xfrm>
            <a:off x="6426735" y="2927467"/>
            <a:ext cx="109500" cy="110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p29"/>
          <p:cNvSpPr/>
          <p:nvPr/>
        </p:nvSpPr>
        <p:spPr>
          <a:xfrm>
            <a:off x="5965743" y="2661914"/>
            <a:ext cx="109500" cy="110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07" name="Google Shape;307;p29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8217400" y="4305750"/>
            <a:ext cx="642925" cy="610200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29"/>
          <p:cNvSpPr/>
          <p:nvPr/>
        </p:nvSpPr>
        <p:spPr>
          <a:xfrm>
            <a:off x="6225329" y="3722362"/>
            <a:ext cx="109500" cy="110100"/>
          </a:xfrm>
          <a:prstGeom prst="ellipse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09" name="Google Shape;309;p29"/>
          <p:cNvCxnSpPr>
            <a:stCxn id="307" idx="1"/>
            <a:endCxn id="308" idx="5"/>
          </p:cNvCxnSpPr>
          <p:nvPr/>
        </p:nvCxnSpPr>
        <p:spPr>
          <a:xfrm rot="10800000">
            <a:off x="6318700" y="3816450"/>
            <a:ext cx="1898700" cy="7944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10" name="Google Shape;310;p29"/>
          <p:cNvSpPr/>
          <p:nvPr/>
        </p:nvSpPr>
        <p:spPr>
          <a:xfrm>
            <a:off x="5144640" y="2789580"/>
            <a:ext cx="109500" cy="110100"/>
          </a:xfrm>
          <a:prstGeom prst="ellipse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p29"/>
          <p:cNvSpPr/>
          <p:nvPr/>
        </p:nvSpPr>
        <p:spPr>
          <a:xfrm>
            <a:off x="5038523" y="2817378"/>
            <a:ext cx="109500" cy="110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" name="Google Shape;301;p29"/>
          <p:cNvSpPr/>
          <p:nvPr/>
        </p:nvSpPr>
        <p:spPr>
          <a:xfrm>
            <a:off x="4681029" y="3022776"/>
            <a:ext cx="109500" cy="110100"/>
          </a:xfrm>
          <a:prstGeom prst="ellipse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" name="Google Shape;295;p29"/>
          <p:cNvSpPr/>
          <p:nvPr/>
        </p:nvSpPr>
        <p:spPr>
          <a:xfrm>
            <a:off x="4449224" y="3100507"/>
            <a:ext cx="109500" cy="110100"/>
          </a:xfrm>
          <a:prstGeom prst="ellipse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11" name="Google Shape;311;p29"/>
          <p:cNvPicPr preferRelativeResize="0"/>
          <p:nvPr/>
        </p:nvPicPr>
        <p:blipFill rotWithShape="1">
          <a:blip r:embed="rId16">
            <a:alphaModFix/>
          </a:blip>
          <a:srcRect b="36908" l="29253" r="0" t="9885"/>
          <a:stretch/>
        </p:blipFill>
        <p:spPr>
          <a:xfrm>
            <a:off x="528464" y="1692350"/>
            <a:ext cx="1176974" cy="680556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29"/>
          <p:cNvSpPr/>
          <p:nvPr/>
        </p:nvSpPr>
        <p:spPr>
          <a:xfrm>
            <a:off x="5193287" y="3031191"/>
            <a:ext cx="109500" cy="110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13" name="Google Shape;313;p29"/>
          <p:cNvPicPr preferRelativeResize="0"/>
          <p:nvPr/>
        </p:nvPicPr>
        <p:blipFill rotWithShape="1">
          <a:blip r:embed="rId17">
            <a:alphaModFix/>
          </a:blip>
          <a:srcRect b="0" l="24891" r="0" t="21148"/>
          <a:stretch/>
        </p:blipFill>
        <p:spPr>
          <a:xfrm>
            <a:off x="5024480" y="1193945"/>
            <a:ext cx="1139253" cy="3589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4" name="Google Shape;314;p29"/>
          <p:cNvCxnSpPr>
            <a:stCxn id="313" idx="2"/>
            <a:endCxn id="312" idx="7"/>
          </p:cNvCxnSpPr>
          <p:nvPr/>
        </p:nvCxnSpPr>
        <p:spPr>
          <a:xfrm flipH="1">
            <a:off x="5286606" y="1552920"/>
            <a:ext cx="307500" cy="14943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315" name="Google Shape;315;p29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61925" y="3313887"/>
            <a:ext cx="1719222" cy="194330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29"/>
          <p:cNvSpPr/>
          <p:nvPr/>
        </p:nvSpPr>
        <p:spPr>
          <a:xfrm>
            <a:off x="1980235" y="3333881"/>
            <a:ext cx="109500" cy="110100"/>
          </a:xfrm>
          <a:prstGeom prst="ellipse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17" name="Google Shape;317;p29"/>
          <p:cNvCxnSpPr>
            <a:stCxn id="315" idx="3"/>
            <a:endCxn id="316" idx="2"/>
          </p:cNvCxnSpPr>
          <p:nvPr/>
        </p:nvCxnSpPr>
        <p:spPr>
          <a:xfrm flipH="1" rot="10800000">
            <a:off x="1781147" y="3388852"/>
            <a:ext cx="199200" cy="222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18" name="Google Shape;318;p29"/>
          <p:cNvSpPr/>
          <p:nvPr/>
        </p:nvSpPr>
        <p:spPr>
          <a:xfrm>
            <a:off x="5772686" y="3031880"/>
            <a:ext cx="109500" cy="110100"/>
          </a:xfrm>
          <a:prstGeom prst="ellipse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19" name="Google Shape;319;p29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7544850" y="1114786"/>
            <a:ext cx="865600" cy="37242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0" name="Google Shape;320;p29"/>
          <p:cNvCxnSpPr>
            <a:stCxn id="319" idx="1"/>
            <a:endCxn id="318" idx="7"/>
          </p:cNvCxnSpPr>
          <p:nvPr/>
        </p:nvCxnSpPr>
        <p:spPr>
          <a:xfrm flipH="1">
            <a:off x="5866050" y="1301000"/>
            <a:ext cx="1678800" cy="17469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321" name="Google Shape;321;p29"/>
          <p:cNvPicPr preferRelativeResize="0"/>
          <p:nvPr/>
        </p:nvPicPr>
        <p:blipFill rotWithShape="1">
          <a:blip r:embed="rId20">
            <a:alphaModFix/>
          </a:blip>
          <a:srcRect b="0" l="12587" r="20883" t="0"/>
          <a:stretch/>
        </p:blipFill>
        <p:spPr>
          <a:xfrm>
            <a:off x="5339126" y="1842801"/>
            <a:ext cx="865610" cy="211475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29"/>
          <p:cNvSpPr/>
          <p:nvPr/>
        </p:nvSpPr>
        <p:spPr>
          <a:xfrm>
            <a:off x="5221908" y="3178239"/>
            <a:ext cx="109500" cy="110100"/>
          </a:xfrm>
          <a:prstGeom prst="ellipse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p29"/>
          <p:cNvSpPr/>
          <p:nvPr/>
        </p:nvSpPr>
        <p:spPr>
          <a:xfrm>
            <a:off x="5067371" y="3100507"/>
            <a:ext cx="109500" cy="110100"/>
          </a:xfrm>
          <a:prstGeom prst="ellipse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24" name="Google Shape;324;p29"/>
          <p:cNvCxnSpPr>
            <a:stCxn id="321" idx="2"/>
            <a:endCxn id="322" idx="5"/>
          </p:cNvCxnSpPr>
          <p:nvPr/>
        </p:nvCxnSpPr>
        <p:spPr>
          <a:xfrm flipH="1">
            <a:off x="5315331" y="2054276"/>
            <a:ext cx="456600" cy="12180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325" name="Google Shape;325;p29"/>
          <p:cNvPicPr preferRelativeResize="0"/>
          <p:nvPr/>
        </p:nvPicPr>
        <p:blipFill rotWithShape="1">
          <a:blip r:embed="rId21">
            <a:alphaModFix/>
          </a:blip>
          <a:srcRect b="0" l="0" r="1029" t="10120"/>
          <a:stretch/>
        </p:blipFill>
        <p:spPr>
          <a:xfrm>
            <a:off x="4807575" y="4951475"/>
            <a:ext cx="1176900" cy="4552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6" name="Google Shape;326;p29"/>
          <p:cNvCxnSpPr>
            <a:stCxn id="323" idx="4"/>
            <a:endCxn id="325" idx="0"/>
          </p:cNvCxnSpPr>
          <p:nvPr/>
        </p:nvCxnSpPr>
        <p:spPr>
          <a:xfrm>
            <a:off x="5122121" y="3210607"/>
            <a:ext cx="273900" cy="17409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327" name="Google Shape;327;p29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7239461" y="1595550"/>
            <a:ext cx="1809725" cy="501496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29"/>
          <p:cNvSpPr/>
          <p:nvPr/>
        </p:nvSpPr>
        <p:spPr>
          <a:xfrm>
            <a:off x="6588530" y="2718696"/>
            <a:ext cx="109500" cy="110100"/>
          </a:xfrm>
          <a:prstGeom prst="ellipse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29" name="Google Shape;329;p29"/>
          <p:cNvCxnSpPr>
            <a:stCxn id="327" idx="1"/>
            <a:endCxn id="328" idx="7"/>
          </p:cNvCxnSpPr>
          <p:nvPr/>
        </p:nvCxnSpPr>
        <p:spPr>
          <a:xfrm flipH="1">
            <a:off x="6682061" y="1846298"/>
            <a:ext cx="557400" cy="8886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330" name="Google Shape;330;p29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2913063" y="1343611"/>
            <a:ext cx="991500" cy="36442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1" name="Google Shape;331;p29"/>
          <p:cNvCxnSpPr>
            <a:stCxn id="330" idx="2"/>
            <a:endCxn id="332" idx="6"/>
          </p:cNvCxnSpPr>
          <p:nvPr/>
        </p:nvCxnSpPr>
        <p:spPr>
          <a:xfrm>
            <a:off x="3408813" y="1708039"/>
            <a:ext cx="1458000" cy="11412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32" name="Google Shape;332;p29"/>
          <p:cNvSpPr/>
          <p:nvPr/>
        </p:nvSpPr>
        <p:spPr>
          <a:xfrm>
            <a:off x="4757229" y="2794176"/>
            <a:ext cx="109500" cy="110100"/>
          </a:xfrm>
          <a:prstGeom prst="ellipse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33" name="Google Shape;333;p29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663250" y="3762596"/>
            <a:ext cx="1189150" cy="432551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29"/>
          <p:cNvSpPr/>
          <p:nvPr/>
        </p:nvSpPr>
        <p:spPr>
          <a:xfrm>
            <a:off x="2513635" y="3486281"/>
            <a:ext cx="109500" cy="110100"/>
          </a:xfrm>
          <a:prstGeom prst="ellipse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35" name="Google Shape;335;p29"/>
          <p:cNvCxnSpPr>
            <a:stCxn id="333" idx="3"/>
            <a:endCxn id="334" idx="2"/>
          </p:cNvCxnSpPr>
          <p:nvPr/>
        </p:nvCxnSpPr>
        <p:spPr>
          <a:xfrm flipH="1" rot="10800000">
            <a:off x="1852400" y="3541471"/>
            <a:ext cx="661200" cy="4374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336" name="Google Shape;336;p29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6600600" y="4582975"/>
            <a:ext cx="1427489" cy="455225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29"/>
          <p:cNvSpPr/>
          <p:nvPr/>
        </p:nvSpPr>
        <p:spPr>
          <a:xfrm>
            <a:off x="6072929" y="3646162"/>
            <a:ext cx="109500" cy="110100"/>
          </a:xfrm>
          <a:prstGeom prst="ellipse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38" name="Google Shape;338;p29"/>
          <p:cNvCxnSpPr>
            <a:stCxn id="336" idx="0"/>
            <a:endCxn id="337" idx="4"/>
          </p:cNvCxnSpPr>
          <p:nvPr/>
        </p:nvCxnSpPr>
        <p:spPr>
          <a:xfrm rot="10800000">
            <a:off x="6127544" y="3756175"/>
            <a:ext cx="1186800" cy="8268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339" name="Google Shape;339;p29"/>
          <p:cNvPicPr preferRelativeResize="0"/>
          <p:nvPr/>
        </p:nvPicPr>
        <p:blipFill rotWithShape="1">
          <a:blip r:embed="rId26">
            <a:alphaModFix/>
          </a:blip>
          <a:srcRect b="0" l="37233" r="0" t="0"/>
          <a:stretch/>
        </p:blipFill>
        <p:spPr>
          <a:xfrm>
            <a:off x="6897550" y="5353800"/>
            <a:ext cx="1809721" cy="455225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29"/>
          <p:cNvSpPr/>
          <p:nvPr/>
        </p:nvSpPr>
        <p:spPr>
          <a:xfrm>
            <a:off x="6071854" y="4549412"/>
            <a:ext cx="109500" cy="110100"/>
          </a:xfrm>
          <a:prstGeom prst="ellipse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41" name="Google Shape;341;p29"/>
          <p:cNvCxnSpPr>
            <a:stCxn id="339" idx="1"/>
            <a:endCxn id="340" idx="5"/>
          </p:cNvCxnSpPr>
          <p:nvPr/>
        </p:nvCxnSpPr>
        <p:spPr>
          <a:xfrm rot="10800000">
            <a:off x="6165250" y="4643312"/>
            <a:ext cx="732300" cy="9381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42" name="Google Shape;342;p29"/>
          <p:cNvSpPr/>
          <p:nvPr/>
        </p:nvSpPr>
        <p:spPr>
          <a:xfrm>
            <a:off x="6165241" y="4767512"/>
            <a:ext cx="109500" cy="110100"/>
          </a:xfrm>
          <a:prstGeom prst="ellipse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43" name="Google Shape;343;p29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6496963" y="6169455"/>
            <a:ext cx="819275" cy="37414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4" name="Google Shape;344;p29"/>
          <p:cNvCxnSpPr>
            <a:stCxn id="343" idx="0"/>
            <a:endCxn id="342" idx="4"/>
          </p:cNvCxnSpPr>
          <p:nvPr/>
        </p:nvCxnSpPr>
        <p:spPr>
          <a:xfrm rot="10800000">
            <a:off x="6219900" y="4877655"/>
            <a:ext cx="686700" cy="12918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45" name="Google Shape;345;p29"/>
          <p:cNvSpPr/>
          <p:nvPr/>
        </p:nvSpPr>
        <p:spPr>
          <a:xfrm>
            <a:off x="5919454" y="4473212"/>
            <a:ext cx="109500" cy="110100"/>
          </a:xfrm>
          <a:prstGeom prst="ellipse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46" name="Google Shape;346;p29"/>
          <p:cNvCxnSpPr>
            <a:stCxn id="347" idx="0"/>
            <a:endCxn id="345" idx="4"/>
          </p:cNvCxnSpPr>
          <p:nvPr/>
        </p:nvCxnSpPr>
        <p:spPr>
          <a:xfrm rot="10800000">
            <a:off x="5974200" y="4583267"/>
            <a:ext cx="76200" cy="10002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347" name="Google Shape;347;p29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5577600" y="5583467"/>
            <a:ext cx="945600" cy="379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29"/>
          <p:cNvPicPr preferRelativeResize="0"/>
          <p:nvPr/>
        </p:nvPicPr>
        <p:blipFill>
          <a:blip r:embed="rId29">
            <a:alphaModFix/>
          </a:blip>
          <a:stretch>
            <a:fillRect/>
          </a:stretch>
        </p:blipFill>
        <p:spPr>
          <a:xfrm>
            <a:off x="147850" y="1070547"/>
            <a:ext cx="942300" cy="670604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29"/>
          <p:cNvSpPr/>
          <p:nvPr/>
        </p:nvSpPr>
        <p:spPr>
          <a:xfrm>
            <a:off x="2623629" y="2108376"/>
            <a:ext cx="109500" cy="110100"/>
          </a:xfrm>
          <a:prstGeom prst="ellipse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50" name="Google Shape;350;p29"/>
          <p:cNvCxnSpPr>
            <a:stCxn id="348" idx="3"/>
            <a:endCxn id="349" idx="5"/>
          </p:cNvCxnSpPr>
          <p:nvPr/>
        </p:nvCxnSpPr>
        <p:spPr>
          <a:xfrm>
            <a:off x="1090150" y="1405849"/>
            <a:ext cx="1626900" cy="7965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351" name="Google Shape;351;p29"/>
          <p:cNvPicPr preferRelativeResize="0"/>
          <p:nvPr/>
        </p:nvPicPr>
        <p:blipFill rotWithShape="1">
          <a:blip r:embed="rId30">
            <a:alphaModFix/>
          </a:blip>
          <a:srcRect b="19826" l="0" r="0" t="0"/>
          <a:stretch/>
        </p:blipFill>
        <p:spPr>
          <a:xfrm>
            <a:off x="7245750" y="2215865"/>
            <a:ext cx="1023600" cy="422611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29"/>
          <p:cNvSpPr/>
          <p:nvPr/>
        </p:nvSpPr>
        <p:spPr>
          <a:xfrm>
            <a:off x="6650705" y="2717996"/>
            <a:ext cx="109500" cy="110100"/>
          </a:xfrm>
          <a:prstGeom prst="ellipse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53" name="Google Shape;353;p29"/>
          <p:cNvCxnSpPr>
            <a:stCxn id="351" idx="1"/>
            <a:endCxn id="352" idx="6"/>
          </p:cNvCxnSpPr>
          <p:nvPr/>
        </p:nvCxnSpPr>
        <p:spPr>
          <a:xfrm flipH="1">
            <a:off x="6760350" y="2427170"/>
            <a:ext cx="485400" cy="3459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30"/>
          <p:cNvSpPr txBox="1"/>
          <p:nvPr>
            <p:ph idx="12" type="sldNum"/>
          </p:nvPr>
        </p:nvSpPr>
        <p:spPr>
          <a:xfrm>
            <a:off x="8556791" y="6333134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59" name="Google Shape;359;p30"/>
          <p:cNvSpPr txBox="1"/>
          <p:nvPr/>
        </p:nvSpPr>
        <p:spPr>
          <a:xfrm>
            <a:off x="6731175" y="2798475"/>
            <a:ext cx="468300" cy="2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60" name="Google Shape;36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2275" y="2629512"/>
            <a:ext cx="2506150" cy="977870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30"/>
          <p:cNvSpPr txBox="1"/>
          <p:nvPr>
            <p:ph idx="4294967295" type="body"/>
          </p:nvPr>
        </p:nvSpPr>
        <p:spPr>
          <a:xfrm>
            <a:off x="504450" y="1184175"/>
            <a:ext cx="3655800" cy="119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666666"/>
                </a:solidFill>
              </a:rPr>
              <a:t>Thank You</a:t>
            </a:r>
            <a:endParaRPr b="1" sz="3600">
              <a:solidFill>
                <a:srgbClr val="666666"/>
              </a:solidFill>
            </a:endParaRPr>
          </a:p>
        </p:txBody>
      </p:sp>
      <p:sp>
        <p:nvSpPr>
          <p:cNvPr id="362" name="Google Shape;362;p30"/>
          <p:cNvSpPr txBox="1"/>
          <p:nvPr/>
        </p:nvSpPr>
        <p:spPr>
          <a:xfrm>
            <a:off x="548375" y="3700925"/>
            <a:ext cx="3760800" cy="179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34343"/>
                </a:solidFill>
              </a:rPr>
              <a:t>Simon Robertson</a:t>
            </a:r>
            <a:endParaRPr sz="1800">
              <a:solidFill>
                <a:srgbClr val="434343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434343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34343"/>
                </a:solidFill>
              </a:rPr>
              <a:t>simon@KindVR.com</a:t>
            </a:r>
            <a:endParaRPr sz="1800">
              <a:solidFill>
                <a:srgbClr val="434343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34343"/>
                </a:solidFill>
              </a:rPr>
              <a:t>925-487-1180</a:t>
            </a:r>
            <a:endParaRPr sz="1800">
              <a:solidFill>
                <a:srgbClr val="434343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434343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34343"/>
                </a:solidFill>
              </a:rPr>
              <a:t>Twitter:</a:t>
            </a:r>
            <a:endParaRPr sz="1800">
              <a:solidFill>
                <a:srgbClr val="434343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34343"/>
                </a:solidFill>
              </a:rPr>
              <a:t>@KindVR</a:t>
            </a:r>
            <a:endParaRPr sz="1800">
              <a:solidFill>
                <a:srgbClr val="434343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34343"/>
                </a:solidFill>
              </a:rPr>
              <a:t>@SimonRobertson</a:t>
            </a:r>
            <a:endParaRPr sz="1800">
              <a:solidFill>
                <a:srgbClr val="434343"/>
              </a:solidFill>
            </a:endParaRPr>
          </a:p>
        </p:txBody>
      </p:sp>
      <p:pic>
        <p:nvPicPr>
          <p:cNvPr id="363" name="Google Shape;363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38425" y="1258125"/>
            <a:ext cx="5441400" cy="482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31"/>
          <p:cNvSpPr txBox="1"/>
          <p:nvPr>
            <p:ph idx="12" type="sldNum"/>
          </p:nvPr>
        </p:nvSpPr>
        <p:spPr>
          <a:xfrm>
            <a:off x="8556791" y="6333134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69" name="Google Shape;369;p31"/>
          <p:cNvSpPr txBox="1"/>
          <p:nvPr/>
        </p:nvSpPr>
        <p:spPr>
          <a:xfrm>
            <a:off x="6731175" y="2798475"/>
            <a:ext cx="468300" cy="2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70" name="Google Shape;370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2275" y="2629512"/>
            <a:ext cx="2506150" cy="977870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31"/>
          <p:cNvSpPr txBox="1"/>
          <p:nvPr>
            <p:ph idx="4294967295" type="body"/>
          </p:nvPr>
        </p:nvSpPr>
        <p:spPr>
          <a:xfrm>
            <a:off x="504450" y="1184175"/>
            <a:ext cx="3655800" cy="119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666666"/>
                </a:solidFill>
              </a:rPr>
              <a:t>Thank You</a:t>
            </a:r>
            <a:endParaRPr b="1" sz="3600">
              <a:solidFill>
                <a:srgbClr val="666666"/>
              </a:solidFill>
            </a:endParaRPr>
          </a:p>
        </p:txBody>
      </p:sp>
      <p:sp>
        <p:nvSpPr>
          <p:cNvPr id="372" name="Google Shape;372;p31"/>
          <p:cNvSpPr txBox="1"/>
          <p:nvPr/>
        </p:nvSpPr>
        <p:spPr>
          <a:xfrm>
            <a:off x="548375" y="3700925"/>
            <a:ext cx="3760800" cy="179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34343"/>
                </a:solidFill>
              </a:rPr>
              <a:t>Simon Robertson</a:t>
            </a:r>
            <a:endParaRPr sz="1800">
              <a:solidFill>
                <a:srgbClr val="434343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434343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34343"/>
                </a:solidFill>
              </a:rPr>
              <a:t>simon@KindVR.com</a:t>
            </a:r>
            <a:endParaRPr sz="1800">
              <a:solidFill>
                <a:srgbClr val="434343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34343"/>
                </a:solidFill>
              </a:rPr>
              <a:t>925-487-1180</a:t>
            </a:r>
            <a:endParaRPr sz="1800">
              <a:solidFill>
                <a:srgbClr val="434343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434343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34343"/>
                </a:solidFill>
              </a:rPr>
              <a:t>Twitter:</a:t>
            </a:r>
            <a:endParaRPr sz="1800">
              <a:solidFill>
                <a:srgbClr val="434343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34343"/>
                </a:solidFill>
              </a:rPr>
              <a:t>@KindVR</a:t>
            </a:r>
            <a:endParaRPr sz="1800">
              <a:solidFill>
                <a:srgbClr val="434343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34343"/>
                </a:solidFill>
              </a:rPr>
              <a:t>@SimonRobertson</a:t>
            </a:r>
            <a:endParaRPr sz="1800">
              <a:solidFill>
                <a:srgbClr val="434343"/>
              </a:solidFill>
            </a:endParaRPr>
          </a:p>
        </p:txBody>
      </p:sp>
      <p:pic>
        <p:nvPicPr>
          <p:cNvPr id="373" name="Google Shape;373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38425" y="1258125"/>
            <a:ext cx="5441400" cy="482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31"/>
          <p:cNvPicPr preferRelativeResize="0"/>
          <p:nvPr/>
        </p:nvPicPr>
        <p:blipFill rotWithShape="1">
          <a:blip r:embed="rId5">
            <a:alphaModFix/>
          </a:blip>
          <a:srcRect b="5993" l="0" r="0" t="5337"/>
          <a:stretch/>
        </p:blipFill>
        <p:spPr>
          <a:xfrm>
            <a:off x="3338425" y="1258125"/>
            <a:ext cx="5441399" cy="4824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Google Shape;379;p32"/>
          <p:cNvPicPr preferRelativeResize="0"/>
          <p:nvPr/>
        </p:nvPicPr>
        <p:blipFill rotWithShape="1">
          <a:blip r:embed="rId3">
            <a:alphaModFix/>
          </a:blip>
          <a:srcRect b="0" l="3157" r="21654" t="0"/>
          <a:stretch/>
        </p:blipFill>
        <p:spPr>
          <a:xfrm>
            <a:off x="3338425" y="1258125"/>
            <a:ext cx="5441400" cy="4824700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32"/>
          <p:cNvSpPr txBox="1"/>
          <p:nvPr>
            <p:ph idx="12" type="sldNum"/>
          </p:nvPr>
        </p:nvSpPr>
        <p:spPr>
          <a:xfrm>
            <a:off x="8556791" y="6333134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81" name="Google Shape;381;p32"/>
          <p:cNvSpPr txBox="1"/>
          <p:nvPr/>
        </p:nvSpPr>
        <p:spPr>
          <a:xfrm>
            <a:off x="6731175" y="2798475"/>
            <a:ext cx="468300" cy="2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82" name="Google Shape;382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2275" y="2629512"/>
            <a:ext cx="2506150" cy="977870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p32"/>
          <p:cNvSpPr txBox="1"/>
          <p:nvPr>
            <p:ph idx="4294967295" type="body"/>
          </p:nvPr>
        </p:nvSpPr>
        <p:spPr>
          <a:xfrm>
            <a:off x="504450" y="1184175"/>
            <a:ext cx="3655800" cy="119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666666"/>
                </a:solidFill>
              </a:rPr>
              <a:t>Thank You</a:t>
            </a:r>
            <a:endParaRPr b="1" sz="3600">
              <a:solidFill>
                <a:srgbClr val="666666"/>
              </a:solidFill>
            </a:endParaRPr>
          </a:p>
        </p:txBody>
      </p:sp>
      <p:sp>
        <p:nvSpPr>
          <p:cNvPr id="384" name="Google Shape;384;p32"/>
          <p:cNvSpPr txBox="1"/>
          <p:nvPr/>
        </p:nvSpPr>
        <p:spPr>
          <a:xfrm>
            <a:off x="548375" y="3700925"/>
            <a:ext cx="3760800" cy="179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34343"/>
                </a:solidFill>
              </a:rPr>
              <a:t>Simon Robertson</a:t>
            </a:r>
            <a:endParaRPr sz="1800">
              <a:solidFill>
                <a:srgbClr val="434343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434343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34343"/>
                </a:solidFill>
              </a:rPr>
              <a:t>simon@KindVR.com</a:t>
            </a:r>
            <a:endParaRPr sz="1800">
              <a:solidFill>
                <a:srgbClr val="434343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34343"/>
                </a:solidFill>
              </a:rPr>
              <a:t>925-487-1180</a:t>
            </a:r>
            <a:endParaRPr sz="1800">
              <a:solidFill>
                <a:srgbClr val="434343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434343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34343"/>
                </a:solidFill>
              </a:rPr>
              <a:t>Twitter:</a:t>
            </a:r>
            <a:endParaRPr sz="1800">
              <a:solidFill>
                <a:srgbClr val="434343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34343"/>
                </a:solidFill>
              </a:rPr>
              <a:t>@KindVR</a:t>
            </a:r>
            <a:endParaRPr sz="1800">
              <a:solidFill>
                <a:srgbClr val="434343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34343"/>
                </a:solidFill>
              </a:rPr>
              <a:t>@SimonRobertson</a:t>
            </a:r>
            <a:endParaRPr sz="1800">
              <a:solidFill>
                <a:srgbClr val="434343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0"/>
          <p:cNvSpPr txBox="1"/>
          <p:nvPr>
            <p:ph type="title"/>
          </p:nvPr>
        </p:nvSpPr>
        <p:spPr>
          <a:xfrm>
            <a:off x="457200" y="-334962"/>
            <a:ext cx="8229600" cy="1143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VR Research &amp; Mechanism of Action</a:t>
            </a:r>
            <a:endParaRPr sz="3000"/>
          </a:p>
        </p:txBody>
      </p:sp>
      <p:sp>
        <p:nvSpPr>
          <p:cNvPr id="62" name="Google Shape;62;p10"/>
          <p:cNvSpPr txBox="1"/>
          <p:nvPr>
            <p:ph idx="1" type="body"/>
          </p:nvPr>
        </p:nvSpPr>
        <p:spPr>
          <a:xfrm>
            <a:off x="228600" y="923225"/>
            <a:ext cx="8680800" cy="500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Char char="●"/>
            </a:pPr>
            <a:r>
              <a:rPr b="1" lang="en" sz="2000">
                <a:solidFill>
                  <a:srgbClr val="434343"/>
                </a:solidFill>
              </a:rPr>
              <a:t>Possible Mechanism of Action for VR pain reduction:</a:t>
            </a:r>
            <a:endParaRPr sz="2000">
              <a:solidFill>
                <a:srgbClr val="434343"/>
              </a:solidFill>
            </a:endParaRPr>
          </a:p>
          <a:p>
            <a:pPr indent="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</a:pPr>
            <a:r>
              <a:rPr i="1" lang="en" sz="2000">
                <a:solidFill>
                  <a:srgbClr val="434343"/>
                </a:solidFill>
              </a:rPr>
              <a:t>“Virtual Reality reduces pain by directing patients’ attention into the virtual world, leaving less attention available to process incoming neural signals from pain receptors.”  </a:t>
            </a:r>
            <a:br>
              <a:rPr i="1" lang="en" sz="2000">
                <a:solidFill>
                  <a:srgbClr val="434343"/>
                </a:solidFill>
              </a:rPr>
            </a:br>
            <a:r>
              <a:rPr i="1" lang="en" sz="2000">
                <a:solidFill>
                  <a:srgbClr val="434343"/>
                </a:solidFill>
              </a:rPr>
              <a:t>										</a:t>
            </a:r>
            <a:r>
              <a:rPr lang="en" sz="2000">
                <a:solidFill>
                  <a:srgbClr val="434343"/>
                </a:solidFill>
              </a:rPr>
              <a:t>- Dr. Hunter Hoffman</a:t>
            </a:r>
            <a:br>
              <a:rPr lang="en" sz="2000">
                <a:solidFill>
                  <a:srgbClr val="434343"/>
                </a:solidFill>
              </a:rPr>
            </a:br>
            <a:endParaRPr b="1" sz="2000">
              <a:solidFill>
                <a:srgbClr val="434343"/>
              </a:solidFill>
            </a:endParaRPr>
          </a:p>
          <a:p>
            <a:pPr indent="-355600" lvl="0" marL="4572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2000"/>
              <a:buChar char="●"/>
            </a:pPr>
            <a:r>
              <a:rPr b="1" lang="en" sz="2000">
                <a:solidFill>
                  <a:srgbClr val="434343"/>
                </a:solidFill>
              </a:rPr>
              <a:t>VR stimulates multiple regions of the brain. </a:t>
            </a:r>
            <a:endParaRPr b="1" sz="2000">
              <a:solidFill>
                <a:srgbClr val="434343"/>
              </a:solidFill>
            </a:endParaRPr>
          </a:p>
          <a:p>
            <a:pPr indent="-355600" lvl="1" marL="914400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34343"/>
              </a:buClr>
              <a:buSzPts val="2000"/>
              <a:buChar char="○"/>
            </a:pPr>
            <a:r>
              <a:rPr lang="en" sz="2000">
                <a:solidFill>
                  <a:srgbClr val="434343"/>
                </a:solidFill>
              </a:rPr>
              <a:t>Visual System - Real time Stereo 3D images. </a:t>
            </a:r>
            <a:endParaRPr sz="2000">
              <a:solidFill>
                <a:srgbClr val="434343"/>
              </a:solidFill>
            </a:endParaRPr>
          </a:p>
          <a:p>
            <a:pPr indent="-355600" lvl="1" marL="914400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34343"/>
              </a:buClr>
              <a:buSzPts val="2000"/>
              <a:buChar char="○"/>
            </a:pPr>
            <a:r>
              <a:rPr lang="en" sz="2000">
                <a:solidFill>
                  <a:srgbClr val="434343"/>
                </a:solidFill>
              </a:rPr>
              <a:t>Auditory System - Real time 3D Spatial audio.</a:t>
            </a:r>
            <a:endParaRPr sz="2000">
              <a:solidFill>
                <a:srgbClr val="434343"/>
              </a:solidFill>
            </a:endParaRPr>
          </a:p>
          <a:p>
            <a:pPr indent="-355600" lvl="1" marL="914400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34343"/>
              </a:buClr>
              <a:buSzPts val="2000"/>
              <a:buChar char="○"/>
            </a:pPr>
            <a:r>
              <a:rPr lang="en" sz="2000">
                <a:solidFill>
                  <a:srgbClr val="434343"/>
                </a:solidFill>
              </a:rPr>
              <a:t>Interactive Content, </a:t>
            </a:r>
            <a:r>
              <a:rPr lang="en" sz="2000">
                <a:solidFill>
                  <a:srgbClr val="434343"/>
                </a:solidFill>
              </a:rPr>
              <a:t>Low latency head tracking,</a:t>
            </a:r>
            <a:br>
              <a:rPr lang="en" sz="2000">
                <a:solidFill>
                  <a:srgbClr val="434343"/>
                </a:solidFill>
              </a:rPr>
            </a:br>
            <a:endParaRPr sz="2000">
              <a:solidFill>
                <a:srgbClr val="434343"/>
              </a:solidFill>
            </a:endParaRPr>
          </a:p>
          <a:p>
            <a:pPr indent="-355600" lvl="0" marL="45720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34343"/>
              </a:buClr>
              <a:buSzPts val="2000"/>
              <a:buChar char="●"/>
            </a:pPr>
            <a:r>
              <a:rPr b="1" lang="en" sz="2000">
                <a:solidFill>
                  <a:srgbClr val="434343"/>
                </a:solidFill>
              </a:rPr>
              <a:t>VR creates sense of presence.</a:t>
            </a:r>
            <a:endParaRPr b="1" sz="2000">
              <a:solidFill>
                <a:srgbClr val="434343"/>
              </a:solidFill>
            </a:endParaRPr>
          </a:p>
          <a:p>
            <a:pPr indent="-355600" lvl="0" marL="45720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34343"/>
              </a:buClr>
              <a:buSzPts val="2000"/>
              <a:buChar char="●"/>
            </a:pPr>
            <a:r>
              <a:rPr b="1" lang="en" sz="2000">
                <a:solidFill>
                  <a:srgbClr val="434343"/>
                </a:solidFill>
              </a:rPr>
              <a:t>Interactive VR can include cognitive tasks to engage the mind.</a:t>
            </a:r>
            <a:endParaRPr b="1" sz="2000">
              <a:solidFill>
                <a:srgbClr val="434343"/>
              </a:solidFill>
            </a:endParaRPr>
          </a:p>
          <a:p>
            <a:pPr indent="0" lvl="0" marL="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434343"/>
              </a:solidFill>
            </a:endParaRPr>
          </a:p>
        </p:txBody>
      </p:sp>
      <p:sp>
        <p:nvSpPr>
          <p:cNvPr id="63" name="Google Shape;63;p10"/>
          <p:cNvSpPr txBox="1"/>
          <p:nvPr>
            <p:ph idx="12" type="sldNum"/>
          </p:nvPr>
        </p:nvSpPr>
        <p:spPr>
          <a:xfrm>
            <a:off x="8556791" y="6333134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4" name="Google Shape;64;p10"/>
          <p:cNvSpPr txBox="1"/>
          <p:nvPr/>
        </p:nvSpPr>
        <p:spPr>
          <a:xfrm>
            <a:off x="457200" y="5879500"/>
            <a:ext cx="8040300" cy="73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</a:rPr>
              <a:t>Hunter G. Hoffman, PhD. </a:t>
            </a:r>
            <a:r>
              <a:rPr i="1" lang="en">
                <a:solidFill>
                  <a:srgbClr val="434343"/>
                </a:solidFill>
              </a:rPr>
              <a:t>Virtual Reality as an Adjunctive Non-pharmacologic Analgesic for Acute Burn Pain During Medical Procedures</a:t>
            </a:r>
            <a:r>
              <a:rPr lang="en">
                <a:solidFill>
                  <a:srgbClr val="434343"/>
                </a:solidFill>
              </a:rPr>
              <a:t>; The Society for Behavioral Medicine 1/25/2011</a:t>
            </a:r>
            <a:endParaRPr>
              <a:solidFill>
                <a:srgbClr val="434343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434343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rgbClr val="434343"/>
              </a:solidFill>
            </a:endParaRPr>
          </a:p>
        </p:txBody>
      </p:sp>
      <p:pic>
        <p:nvPicPr>
          <p:cNvPr id="65" name="Google Shape;65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28048" y="2860098"/>
            <a:ext cx="2005150" cy="2005178"/>
          </a:xfrm>
          <a:prstGeom prst="rect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1"/>
          <p:cNvSpPr txBox="1"/>
          <p:nvPr>
            <p:ph type="title"/>
          </p:nvPr>
        </p:nvSpPr>
        <p:spPr>
          <a:xfrm>
            <a:off x="457200" y="23697"/>
            <a:ext cx="8229600" cy="835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/>
              <a:t>Interactive VR can be synergistic with opioids</a:t>
            </a:r>
            <a:endParaRPr sz="2800"/>
          </a:p>
        </p:txBody>
      </p:sp>
      <p:sp>
        <p:nvSpPr>
          <p:cNvPr id="71" name="Google Shape;71;p11"/>
          <p:cNvSpPr txBox="1"/>
          <p:nvPr>
            <p:ph idx="1" type="body"/>
          </p:nvPr>
        </p:nvSpPr>
        <p:spPr>
          <a:xfrm>
            <a:off x="427500" y="5859725"/>
            <a:ext cx="8289000" cy="70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Hunter G. Hoffman, PhD  Todd L. Richards, PhD  Trevor Van Oostrom, MD  Barbara A. Coda, MD  Mark P. Jensen, PhD  David K. Blough, PhD Sam R. Sharar, MD - The Analgesic Effects of Opioids and Immersive Virtual Reality Distraction: Evidence from Subjective and Functional Brain Imaging Assessments Anesthesia &amp; Analgesia 2007;105:1776 –83</a:t>
            </a:r>
            <a:endParaRPr sz="1200"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72" name="Google Shape;72;p11"/>
          <p:cNvSpPr txBox="1"/>
          <p:nvPr>
            <p:ph idx="12" type="sldNum"/>
          </p:nvPr>
        </p:nvSpPr>
        <p:spPr>
          <a:xfrm>
            <a:off x="8556791" y="6333134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73" name="Google Shape;73;p11"/>
          <p:cNvGrpSpPr/>
          <p:nvPr/>
        </p:nvGrpSpPr>
        <p:grpSpPr>
          <a:xfrm>
            <a:off x="342792" y="988879"/>
            <a:ext cx="8196429" cy="4870856"/>
            <a:chOff x="190375" y="1827088"/>
            <a:chExt cx="7801664" cy="4099012"/>
          </a:xfrm>
        </p:grpSpPr>
        <p:pic>
          <p:nvPicPr>
            <p:cNvPr id="74" name="Google Shape;74;p11"/>
            <p:cNvPicPr preferRelativeResize="0"/>
            <p:nvPr/>
          </p:nvPicPr>
          <p:blipFill rotWithShape="1">
            <a:blip r:embed="rId3">
              <a:alphaModFix/>
            </a:blip>
            <a:srcRect b="16161" l="10968" r="11680" t="8808"/>
            <a:stretch/>
          </p:blipFill>
          <p:spPr>
            <a:xfrm>
              <a:off x="1151963" y="1827088"/>
              <a:ext cx="6840077" cy="3732451"/>
            </a:xfrm>
            <a:prstGeom prst="rect">
              <a:avLst/>
            </a:prstGeom>
            <a:noFill/>
            <a:ln cap="flat" cmpd="sng" w="9525">
              <a:solidFill>
                <a:srgbClr val="999999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75" name="Google Shape;75;p11"/>
            <p:cNvSpPr txBox="1"/>
            <p:nvPr/>
          </p:nvSpPr>
          <p:spPr>
            <a:xfrm>
              <a:off x="190375" y="5596400"/>
              <a:ext cx="4521600" cy="32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/>
                <a:t>Pain Intensity           8.3                      5.9                    7.7                   4.5</a:t>
              </a:r>
              <a:endParaRPr b="1" sz="1000"/>
            </a:p>
          </p:txBody>
        </p:sp>
        <p:sp>
          <p:nvSpPr>
            <p:cNvPr id="76" name="Google Shape;76;p11"/>
            <p:cNvSpPr txBox="1"/>
            <p:nvPr/>
          </p:nvSpPr>
          <p:spPr>
            <a:xfrm>
              <a:off x="190375" y="5342900"/>
              <a:ext cx="4783500" cy="329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/>
                <a:t>Condition             No Help                  VR                  Opioid          VR &amp; Opioid  </a:t>
              </a:r>
              <a:endParaRPr b="1" sz="1000"/>
            </a:p>
          </p:txBody>
        </p:sp>
        <p:cxnSp>
          <p:nvCxnSpPr>
            <p:cNvPr id="77" name="Google Shape;77;p11"/>
            <p:cNvCxnSpPr/>
            <p:nvPr/>
          </p:nvCxnSpPr>
          <p:spPr>
            <a:xfrm>
              <a:off x="2054925" y="1828675"/>
              <a:ext cx="0" cy="4060500"/>
            </a:xfrm>
            <a:prstGeom prst="straightConnector1">
              <a:avLst/>
            </a:pr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8" name="Google Shape;78;p11"/>
            <p:cNvCxnSpPr/>
            <p:nvPr/>
          </p:nvCxnSpPr>
          <p:spPr>
            <a:xfrm>
              <a:off x="2890325" y="1828675"/>
              <a:ext cx="0" cy="4060500"/>
            </a:xfrm>
            <a:prstGeom prst="straightConnector1">
              <a:avLst/>
            </a:pr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9" name="Google Shape;79;p11"/>
            <p:cNvCxnSpPr/>
            <p:nvPr/>
          </p:nvCxnSpPr>
          <p:spPr>
            <a:xfrm>
              <a:off x="3716350" y="1828675"/>
              <a:ext cx="0" cy="4060500"/>
            </a:xfrm>
            <a:prstGeom prst="straightConnector1">
              <a:avLst/>
            </a:pr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2"/>
          <p:cNvSpPr txBox="1"/>
          <p:nvPr>
            <p:ph idx="1" type="body"/>
          </p:nvPr>
        </p:nvSpPr>
        <p:spPr>
          <a:xfrm>
            <a:off x="660900" y="1776725"/>
            <a:ext cx="8025900" cy="2111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666666"/>
                </a:solidFill>
              </a:rPr>
              <a:t>Virtual Reality as a Complementary Pain Therapy in Hospitalized Patients with Sickle Cell Disease</a:t>
            </a:r>
            <a:endParaRPr b="1" sz="2400">
              <a:solidFill>
                <a:srgbClr val="666666"/>
              </a:solidFill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666666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666666"/>
                </a:solidFill>
              </a:rPr>
              <a:t>Anurag K. Agrawal, MD, Simon Robertson, Liat Litwin, Erica Tringale, RN, MS, CPNP, Marsha Treadwell, PhD, Carolyn Hoppe, MD, and Anne Marsh, MD</a:t>
            </a:r>
            <a:endParaRPr sz="2000">
              <a:solidFill>
                <a:srgbClr val="666666"/>
              </a:solidFill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666666"/>
              </a:solidFill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666666"/>
                </a:solidFill>
              </a:rPr>
              <a:t>UCSF Benioff Children’s Hospital Oakland</a:t>
            </a:r>
            <a:endParaRPr b="1" sz="1800">
              <a:solidFill>
                <a:srgbClr val="666666"/>
              </a:solidFill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666666"/>
                </a:solidFill>
              </a:rPr>
              <a:t>Oakland, CA</a:t>
            </a:r>
            <a:endParaRPr b="1" sz="1800">
              <a:solidFill>
                <a:srgbClr val="666666"/>
              </a:solidFill>
            </a:endParaRPr>
          </a:p>
        </p:txBody>
      </p:sp>
      <p:sp>
        <p:nvSpPr>
          <p:cNvPr id="85" name="Google Shape;85;p12"/>
          <p:cNvSpPr txBox="1"/>
          <p:nvPr>
            <p:ph idx="12" type="sldNum"/>
          </p:nvPr>
        </p:nvSpPr>
        <p:spPr>
          <a:xfrm>
            <a:off x="8556791" y="6333134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6" name="Google Shape;86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17263" y="4853400"/>
            <a:ext cx="3509475" cy="1169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3"/>
          <p:cNvSpPr txBox="1"/>
          <p:nvPr/>
        </p:nvSpPr>
        <p:spPr>
          <a:xfrm>
            <a:off x="424975" y="46038"/>
            <a:ext cx="82296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FFFFFF"/>
                </a:solidFill>
              </a:rPr>
              <a:t>Sickle Cell Disease -</a:t>
            </a:r>
            <a:r>
              <a:rPr b="1" lang="en" sz="3000">
                <a:solidFill>
                  <a:srgbClr val="FFFFFF"/>
                </a:solidFill>
              </a:rPr>
              <a:t> Team</a:t>
            </a:r>
            <a:endParaRPr b="1" sz="3000">
              <a:solidFill>
                <a:srgbClr val="FFFFFF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FFFFFF"/>
                </a:solidFill>
              </a:rPr>
              <a:t>UCSF Benioff Children’s Hospital Oakland</a:t>
            </a:r>
            <a:endParaRPr b="1" sz="2000">
              <a:solidFill>
                <a:srgbClr val="FFFFFF"/>
              </a:solidFill>
            </a:endParaRPr>
          </a:p>
        </p:txBody>
      </p:sp>
      <p:sp>
        <p:nvSpPr>
          <p:cNvPr id="92" name="Google Shape;92;p13"/>
          <p:cNvSpPr txBox="1"/>
          <p:nvPr/>
        </p:nvSpPr>
        <p:spPr>
          <a:xfrm>
            <a:off x="-197762" y="2656475"/>
            <a:ext cx="2667900" cy="72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>
                <a:solidFill>
                  <a:srgbClr val="434343"/>
                </a:solidFill>
              </a:rPr>
              <a:t>Anne Marsh, MD</a:t>
            </a:r>
            <a:br>
              <a:rPr b="1" lang="en">
                <a:solidFill>
                  <a:srgbClr val="434343"/>
                </a:solidFill>
              </a:rPr>
            </a:br>
            <a:r>
              <a:rPr lang="en">
                <a:solidFill>
                  <a:srgbClr val="434343"/>
                </a:solidFill>
              </a:rPr>
              <a:t>Hematology / Oncology</a:t>
            </a:r>
            <a:br>
              <a:rPr lang="en">
                <a:solidFill>
                  <a:srgbClr val="434343"/>
                </a:solidFill>
              </a:rPr>
            </a:br>
            <a:r>
              <a:rPr lang="en" sz="1000">
                <a:solidFill>
                  <a:srgbClr val="434343"/>
                </a:solidFill>
              </a:rPr>
              <a:t>UCSF Benioff Children’s </a:t>
            </a:r>
            <a:endParaRPr sz="1000">
              <a:solidFill>
                <a:srgbClr val="434343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434343"/>
                </a:solidFill>
              </a:rPr>
              <a:t>Hospital Oakland</a:t>
            </a:r>
            <a:endParaRPr sz="1000">
              <a:solidFill>
                <a:srgbClr val="434343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rgbClr val="434343"/>
              </a:solidFill>
            </a:endParaRPr>
          </a:p>
        </p:txBody>
      </p:sp>
      <p:sp>
        <p:nvSpPr>
          <p:cNvPr id="93" name="Google Shape;93;p13"/>
          <p:cNvSpPr txBox="1"/>
          <p:nvPr/>
        </p:nvSpPr>
        <p:spPr>
          <a:xfrm>
            <a:off x="2458202" y="5295319"/>
            <a:ext cx="2020200" cy="8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434343"/>
                </a:solidFill>
              </a:rPr>
              <a:t>Carolyn Hoppe, MD</a:t>
            </a:r>
            <a:br>
              <a:rPr b="1" lang="en">
                <a:solidFill>
                  <a:srgbClr val="434343"/>
                </a:solidFill>
              </a:rPr>
            </a:br>
            <a:r>
              <a:rPr lang="en">
                <a:solidFill>
                  <a:srgbClr val="434343"/>
                </a:solidFill>
              </a:rPr>
              <a:t>Hematology/Oncology</a:t>
            </a:r>
            <a:br>
              <a:rPr lang="en">
                <a:solidFill>
                  <a:srgbClr val="434343"/>
                </a:solidFill>
              </a:rPr>
            </a:br>
            <a:r>
              <a:rPr lang="en" sz="1000">
                <a:solidFill>
                  <a:srgbClr val="434343"/>
                </a:solidFill>
              </a:rPr>
              <a:t>UCSF Benioff Children’s </a:t>
            </a:r>
            <a:endParaRPr sz="1000">
              <a:solidFill>
                <a:srgbClr val="434343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434343"/>
                </a:solidFill>
              </a:rPr>
              <a:t>Hospital Oakland</a:t>
            </a:r>
            <a:endParaRPr sz="1200">
              <a:solidFill>
                <a:srgbClr val="434343"/>
              </a:solidFill>
            </a:endParaRPr>
          </a:p>
        </p:txBody>
      </p:sp>
      <p:sp>
        <p:nvSpPr>
          <p:cNvPr id="94" name="Google Shape;94;p13"/>
          <p:cNvSpPr txBox="1"/>
          <p:nvPr/>
        </p:nvSpPr>
        <p:spPr>
          <a:xfrm>
            <a:off x="4205538" y="2656475"/>
            <a:ext cx="2667900" cy="8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434343"/>
                </a:solidFill>
              </a:rPr>
              <a:t>Chris Vlasses, MD</a:t>
            </a:r>
            <a:br>
              <a:rPr b="1" lang="en">
                <a:solidFill>
                  <a:srgbClr val="434343"/>
                </a:solidFill>
              </a:rPr>
            </a:br>
            <a:r>
              <a:rPr lang="en">
                <a:solidFill>
                  <a:srgbClr val="434343"/>
                </a:solidFill>
              </a:rPr>
              <a:t>Pediatric Hospitalist</a:t>
            </a:r>
            <a:br>
              <a:rPr lang="en">
                <a:solidFill>
                  <a:srgbClr val="434343"/>
                </a:solidFill>
              </a:rPr>
            </a:br>
            <a:r>
              <a:rPr lang="en" sz="1000">
                <a:solidFill>
                  <a:srgbClr val="434343"/>
                </a:solidFill>
              </a:rPr>
              <a:t>UCSF Benioff Children’s </a:t>
            </a:r>
            <a:endParaRPr sz="1000">
              <a:solidFill>
                <a:srgbClr val="434343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434343"/>
                </a:solidFill>
              </a:rPr>
              <a:t>Hospital Oakland</a:t>
            </a:r>
            <a:endParaRPr sz="1000">
              <a:solidFill>
                <a:srgbClr val="434343"/>
              </a:solidFill>
            </a:endParaRPr>
          </a:p>
        </p:txBody>
      </p:sp>
      <p:sp>
        <p:nvSpPr>
          <p:cNvPr id="95" name="Google Shape;95;p13"/>
          <p:cNvSpPr txBox="1"/>
          <p:nvPr/>
        </p:nvSpPr>
        <p:spPr>
          <a:xfrm>
            <a:off x="2348600" y="2656475"/>
            <a:ext cx="2141700" cy="82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>
                <a:solidFill>
                  <a:srgbClr val="434343"/>
                </a:solidFill>
              </a:rPr>
              <a:t>Anu Agrawal, MD</a:t>
            </a:r>
            <a:br>
              <a:rPr b="1" lang="en">
                <a:solidFill>
                  <a:srgbClr val="434343"/>
                </a:solidFill>
              </a:rPr>
            </a:br>
            <a:r>
              <a:rPr lang="en">
                <a:solidFill>
                  <a:srgbClr val="434343"/>
                </a:solidFill>
              </a:rPr>
              <a:t>Hematology/Oncology</a:t>
            </a:r>
            <a:br>
              <a:rPr lang="en">
                <a:solidFill>
                  <a:srgbClr val="434343"/>
                </a:solidFill>
              </a:rPr>
            </a:br>
            <a:r>
              <a:rPr lang="en" sz="1000">
                <a:solidFill>
                  <a:srgbClr val="434343"/>
                </a:solidFill>
              </a:rPr>
              <a:t>UCSF Benioff Children’s </a:t>
            </a:r>
            <a:endParaRPr sz="1000">
              <a:solidFill>
                <a:srgbClr val="434343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434343"/>
                </a:solidFill>
              </a:rPr>
              <a:t>Hospital Oakland</a:t>
            </a:r>
            <a:endParaRPr sz="1000">
              <a:solidFill>
                <a:srgbClr val="434343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rgbClr val="434343"/>
              </a:solidFill>
            </a:endParaRPr>
          </a:p>
        </p:txBody>
      </p:sp>
      <p:pic>
        <p:nvPicPr>
          <p:cNvPr id="96" name="Google Shape;96;p13"/>
          <p:cNvPicPr preferRelativeResize="0"/>
          <p:nvPr/>
        </p:nvPicPr>
        <p:blipFill rotWithShape="1">
          <a:blip r:embed="rId3">
            <a:alphaModFix/>
          </a:blip>
          <a:srcRect b="35802" l="0" r="44419" t="0"/>
          <a:stretch/>
        </p:blipFill>
        <p:spPr>
          <a:xfrm>
            <a:off x="424983" y="1184173"/>
            <a:ext cx="1512600" cy="1512600"/>
          </a:xfrm>
          <a:prstGeom prst="rect">
            <a:avLst/>
          </a:prstGeom>
          <a:noFill/>
          <a:ln cap="flat" cmpd="sng" w="9525">
            <a:solidFill>
              <a:srgbClr val="2388DB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97" name="Google Shape;9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25125" y="1184173"/>
            <a:ext cx="1428725" cy="1535774"/>
          </a:xfrm>
          <a:prstGeom prst="rect">
            <a:avLst/>
          </a:prstGeom>
          <a:noFill/>
          <a:ln cap="flat" cmpd="sng" w="9525">
            <a:solidFill>
              <a:srgbClr val="2388DB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98" name="Google Shape;98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63154" y="1184173"/>
            <a:ext cx="1512600" cy="1512600"/>
          </a:xfrm>
          <a:prstGeom prst="rect">
            <a:avLst/>
          </a:prstGeom>
          <a:noFill/>
          <a:ln cap="flat" cmpd="sng" w="9525">
            <a:solidFill>
              <a:srgbClr val="2388DB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99" name="Google Shape;99;p13"/>
          <p:cNvPicPr preferRelativeResize="0"/>
          <p:nvPr/>
        </p:nvPicPr>
        <p:blipFill rotWithShape="1">
          <a:blip r:embed="rId6">
            <a:alphaModFix/>
          </a:blip>
          <a:srcRect b="11174" l="0" r="0" t="14326"/>
          <a:stretch/>
        </p:blipFill>
        <p:spPr>
          <a:xfrm>
            <a:off x="2755353" y="3793887"/>
            <a:ext cx="1428726" cy="1518712"/>
          </a:xfrm>
          <a:prstGeom prst="rect">
            <a:avLst/>
          </a:prstGeom>
          <a:noFill/>
          <a:ln cap="flat" cmpd="sng" w="9525">
            <a:solidFill>
              <a:srgbClr val="2388DB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00" name="Google Shape;100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310147" y="15300"/>
            <a:ext cx="2187878" cy="7293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3"/>
          <p:cNvSpPr txBox="1"/>
          <p:nvPr/>
        </p:nvSpPr>
        <p:spPr>
          <a:xfrm>
            <a:off x="4323604" y="5313618"/>
            <a:ext cx="2279400" cy="8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434343"/>
                </a:solidFill>
              </a:rPr>
              <a:t>Erica Tringale</a:t>
            </a:r>
            <a:endParaRPr b="1">
              <a:solidFill>
                <a:srgbClr val="434343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solidFill>
                  <a:srgbClr val="434343"/>
                </a:solidFill>
                <a:highlight>
                  <a:srgbClr val="FFFFFF"/>
                </a:highlight>
              </a:rPr>
              <a:t>RN, MS, C-PNP</a:t>
            </a:r>
            <a:endParaRPr sz="1350">
              <a:solidFill>
                <a:srgbClr val="434343"/>
              </a:solidFill>
              <a:highlight>
                <a:srgbClr val="FFFFFF"/>
              </a:highlight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434343"/>
                </a:solidFill>
              </a:rPr>
              <a:t>UCSF Benioff Children’s </a:t>
            </a:r>
            <a:endParaRPr sz="1000">
              <a:solidFill>
                <a:srgbClr val="434343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434343"/>
                </a:solidFill>
              </a:rPr>
              <a:t>Hospital Oakland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13"/>
          <p:cNvSpPr txBox="1"/>
          <p:nvPr/>
        </p:nvSpPr>
        <p:spPr>
          <a:xfrm>
            <a:off x="208475" y="5295294"/>
            <a:ext cx="1947300" cy="61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434343"/>
                </a:solidFill>
              </a:rPr>
              <a:t>Simon Robertson</a:t>
            </a:r>
            <a:br>
              <a:rPr lang="en">
                <a:solidFill>
                  <a:srgbClr val="434343"/>
                </a:solidFill>
              </a:rPr>
            </a:br>
            <a:r>
              <a:rPr lang="en">
                <a:solidFill>
                  <a:srgbClr val="434343"/>
                </a:solidFill>
              </a:rPr>
              <a:t>kindVR Founder</a:t>
            </a:r>
            <a:endParaRPr>
              <a:solidFill>
                <a:srgbClr val="434343"/>
              </a:solidFill>
            </a:endParaRPr>
          </a:p>
        </p:txBody>
      </p:sp>
      <p:pic>
        <p:nvPicPr>
          <p:cNvPr id="103" name="Google Shape;103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25825" y="3793875"/>
            <a:ext cx="1512601" cy="1518712"/>
          </a:xfrm>
          <a:prstGeom prst="rect">
            <a:avLst/>
          </a:prstGeom>
          <a:noFill/>
          <a:ln cap="flat" cmpd="sng" w="9525">
            <a:solidFill>
              <a:srgbClr val="2388DB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04" name="Google Shape;104;p13"/>
          <p:cNvSpPr txBox="1"/>
          <p:nvPr/>
        </p:nvSpPr>
        <p:spPr>
          <a:xfrm>
            <a:off x="6371725" y="2651300"/>
            <a:ext cx="2772300" cy="14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434343"/>
                </a:solidFill>
                <a:highlight>
                  <a:srgbClr val="FFFFFF"/>
                </a:highlight>
              </a:rPr>
              <a:t>Marsha J. Treadwell, PhD</a:t>
            </a:r>
            <a:endParaRPr b="1">
              <a:solidFill>
                <a:srgbClr val="434343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highlight>
                  <a:srgbClr val="FFFFFF"/>
                </a:highlight>
              </a:rPr>
              <a:t>Mental Health &amp; Child Development</a:t>
            </a:r>
            <a:br>
              <a:rPr lang="en" sz="1100">
                <a:solidFill>
                  <a:srgbClr val="434343"/>
                </a:solidFill>
                <a:highlight>
                  <a:srgbClr val="FFFFFF"/>
                </a:highlight>
              </a:rPr>
            </a:br>
            <a:r>
              <a:rPr lang="en" sz="1000">
                <a:solidFill>
                  <a:srgbClr val="434343"/>
                </a:solidFill>
              </a:rPr>
              <a:t>UCSF Benioff Children’s </a:t>
            </a:r>
            <a:br>
              <a:rPr lang="en" sz="1000">
                <a:solidFill>
                  <a:srgbClr val="434343"/>
                </a:solidFill>
              </a:rPr>
            </a:br>
            <a:r>
              <a:rPr lang="en" sz="1000">
                <a:solidFill>
                  <a:srgbClr val="434343"/>
                </a:solidFill>
              </a:rPr>
              <a:t>Hospital Oakland</a:t>
            </a:r>
            <a:endParaRPr b="1" sz="1100">
              <a:solidFill>
                <a:srgbClr val="434343"/>
              </a:solidFill>
            </a:endParaRPr>
          </a:p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434343"/>
              </a:solidFill>
            </a:endParaRPr>
          </a:p>
        </p:txBody>
      </p:sp>
      <p:pic>
        <p:nvPicPr>
          <p:cNvPr id="105" name="Google Shape;105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889850" y="1136150"/>
            <a:ext cx="1583800" cy="15838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06" name="Google Shape;106;p13"/>
          <p:cNvPicPr preferRelativeResize="0"/>
          <p:nvPr/>
        </p:nvPicPr>
        <p:blipFill rotWithShape="1">
          <a:blip r:embed="rId10">
            <a:alphaModFix/>
          </a:blip>
          <a:srcRect b="12464" l="8567" r="10910" t="7117"/>
          <a:stretch/>
        </p:blipFill>
        <p:spPr>
          <a:xfrm>
            <a:off x="4748930" y="3808812"/>
            <a:ext cx="1512601" cy="1516656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07" name="Google Shape;107;p13"/>
          <p:cNvSpPr txBox="1"/>
          <p:nvPr/>
        </p:nvSpPr>
        <p:spPr>
          <a:xfrm>
            <a:off x="6676732" y="5312388"/>
            <a:ext cx="1947300" cy="7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434343"/>
                </a:solidFill>
              </a:rPr>
              <a:t>Liat Litwin</a:t>
            </a:r>
            <a:br>
              <a:rPr b="1" lang="en">
                <a:solidFill>
                  <a:srgbClr val="434343"/>
                </a:solidFill>
              </a:rPr>
            </a:br>
            <a:r>
              <a:rPr lang="en">
                <a:solidFill>
                  <a:srgbClr val="434343"/>
                </a:solidFill>
              </a:rPr>
              <a:t>Research Assistant</a:t>
            </a:r>
            <a:br>
              <a:rPr lang="en">
                <a:solidFill>
                  <a:srgbClr val="434343"/>
                </a:solidFill>
              </a:rPr>
            </a:br>
            <a:r>
              <a:rPr lang="en" sz="1200">
                <a:solidFill>
                  <a:srgbClr val="434343"/>
                </a:solidFill>
              </a:rPr>
              <a:t>Tufts University</a:t>
            </a:r>
            <a:endParaRPr>
              <a:solidFill>
                <a:srgbClr val="434343"/>
              </a:solidFill>
            </a:endParaRPr>
          </a:p>
        </p:txBody>
      </p:sp>
      <p:pic>
        <p:nvPicPr>
          <p:cNvPr id="108" name="Google Shape;108;p1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894082" y="3813959"/>
            <a:ext cx="1512602" cy="1518686"/>
          </a:xfrm>
          <a:prstGeom prst="rect">
            <a:avLst/>
          </a:prstGeom>
          <a:noFill/>
          <a:ln cap="flat" cmpd="sng" w="9525">
            <a:solidFill>
              <a:srgbClr val="2388DB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09" name="Google Shape;109;p13"/>
          <p:cNvSpPr txBox="1"/>
          <p:nvPr>
            <p:ph idx="12" type="sldNum"/>
          </p:nvPr>
        </p:nvSpPr>
        <p:spPr>
          <a:xfrm>
            <a:off x="8495825" y="6331198"/>
            <a:ext cx="548700" cy="41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4"/>
          <p:cNvSpPr txBox="1"/>
          <p:nvPr/>
        </p:nvSpPr>
        <p:spPr>
          <a:xfrm>
            <a:off x="440550" y="1146275"/>
            <a:ext cx="8262900" cy="47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666666"/>
                </a:solidFill>
              </a:rPr>
              <a:t>Specific Aim 1:</a:t>
            </a:r>
            <a:r>
              <a:rPr lang="en" sz="1800">
                <a:solidFill>
                  <a:srgbClr val="666666"/>
                </a:solidFill>
              </a:rPr>
              <a:t> </a:t>
            </a:r>
            <a:endParaRPr sz="1800">
              <a:solidFill>
                <a:srgbClr val="666666"/>
              </a:solidFill>
            </a:endParaRPr>
          </a:p>
          <a:p>
            <a:pPr indent="0" lvl="0" marL="45720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666666"/>
                </a:solidFill>
              </a:rPr>
              <a:t>To test the </a:t>
            </a:r>
            <a:r>
              <a:rPr b="1" lang="en" sz="1800">
                <a:solidFill>
                  <a:srgbClr val="666666"/>
                </a:solidFill>
              </a:rPr>
              <a:t>usability and acceptability</a:t>
            </a:r>
            <a:r>
              <a:rPr lang="en" sz="1800">
                <a:solidFill>
                  <a:srgbClr val="666666"/>
                </a:solidFill>
              </a:rPr>
              <a:t> of immersive virtual reality technology in sickle cell patients hospitalized with pain.</a:t>
            </a:r>
            <a:endParaRPr sz="2400">
              <a:solidFill>
                <a:srgbClr val="666666"/>
              </a:solidFill>
            </a:endParaRPr>
          </a:p>
          <a:p>
            <a:pPr indent="0" lvl="0" marL="0" rtl="0">
              <a:spcBef>
                <a:spcPts val="600"/>
              </a:spcBef>
              <a:spcAft>
                <a:spcPts val="0"/>
              </a:spcAft>
              <a:buNone/>
            </a:pPr>
            <a:br>
              <a:rPr b="1" lang="en" sz="1800">
                <a:solidFill>
                  <a:srgbClr val="666666"/>
                </a:solidFill>
              </a:rPr>
            </a:br>
            <a:r>
              <a:rPr b="1" lang="en" sz="1800">
                <a:solidFill>
                  <a:srgbClr val="666666"/>
                </a:solidFill>
              </a:rPr>
              <a:t>Specific Aim 2:</a:t>
            </a:r>
            <a:r>
              <a:rPr lang="en" sz="1800">
                <a:solidFill>
                  <a:srgbClr val="666666"/>
                </a:solidFill>
              </a:rPr>
              <a:t> </a:t>
            </a:r>
            <a:endParaRPr sz="1800">
              <a:solidFill>
                <a:srgbClr val="666666"/>
              </a:solidFill>
            </a:endParaRPr>
          </a:p>
          <a:p>
            <a:pPr indent="0" lvl="0" marL="45720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666666"/>
                </a:solidFill>
              </a:rPr>
              <a:t>To determine if a virtual reality immersive experience serves as an </a:t>
            </a:r>
            <a:r>
              <a:rPr b="1" lang="en" sz="1800">
                <a:solidFill>
                  <a:srgbClr val="666666"/>
                </a:solidFill>
              </a:rPr>
              <a:t>effective adjunctive therapy to traditional pain reduction treatments</a:t>
            </a:r>
            <a:r>
              <a:rPr lang="en" sz="1800">
                <a:solidFill>
                  <a:srgbClr val="666666"/>
                </a:solidFill>
              </a:rPr>
              <a:t> in patients with sickle cell disease hospitalized due to pain.</a:t>
            </a:r>
            <a:endParaRPr sz="1800">
              <a:solidFill>
                <a:srgbClr val="666666"/>
              </a:solidFill>
            </a:endParaRPr>
          </a:p>
          <a:p>
            <a:pPr indent="0" lvl="0" marL="0" rtl="0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666666"/>
              </a:solidFill>
            </a:endParaRPr>
          </a:p>
          <a:p>
            <a:pPr indent="0" lvl="0" marL="0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00">
                <a:solidFill>
                  <a:srgbClr val="666666"/>
                </a:solidFill>
              </a:rPr>
              <a:t>Software:  </a:t>
            </a:r>
            <a:r>
              <a:rPr lang="en" sz="1800">
                <a:solidFill>
                  <a:srgbClr val="666666"/>
                </a:solidFill>
              </a:rPr>
              <a:t>KindVR Aqua</a:t>
            </a:r>
            <a:endParaRPr sz="1800">
              <a:solidFill>
                <a:srgbClr val="666666"/>
              </a:solidFill>
            </a:endParaRPr>
          </a:p>
          <a:p>
            <a:pPr indent="0" lvl="0" marL="0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00">
                <a:solidFill>
                  <a:srgbClr val="666666"/>
                </a:solidFill>
              </a:rPr>
              <a:t>IRB: </a:t>
            </a:r>
            <a:r>
              <a:rPr lang="en" sz="1800">
                <a:solidFill>
                  <a:srgbClr val="666666"/>
                </a:solidFill>
              </a:rPr>
              <a:t>Approved November 2015</a:t>
            </a:r>
            <a:endParaRPr sz="1800">
              <a:solidFill>
                <a:srgbClr val="666666"/>
              </a:solidFill>
            </a:endParaRPr>
          </a:p>
          <a:p>
            <a:pPr indent="0" lvl="0" marL="0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00">
                <a:solidFill>
                  <a:srgbClr val="666666"/>
                </a:solidFill>
              </a:rPr>
              <a:t>Start:</a:t>
            </a:r>
            <a:r>
              <a:rPr lang="en" sz="1800">
                <a:solidFill>
                  <a:srgbClr val="666666"/>
                </a:solidFill>
              </a:rPr>
              <a:t> December 2015</a:t>
            </a:r>
            <a:endParaRPr sz="1800">
              <a:solidFill>
                <a:srgbClr val="666666"/>
              </a:solidFill>
            </a:endParaRPr>
          </a:p>
          <a:p>
            <a:pPr indent="0" lvl="0" marL="0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00">
                <a:solidFill>
                  <a:srgbClr val="666666"/>
                </a:solidFill>
              </a:rPr>
              <a:t>Completion</a:t>
            </a:r>
            <a:r>
              <a:rPr lang="en" sz="1800">
                <a:solidFill>
                  <a:srgbClr val="666666"/>
                </a:solidFill>
              </a:rPr>
              <a:t>: September 2016</a:t>
            </a:r>
            <a:endParaRPr sz="1800">
              <a:solidFill>
                <a:srgbClr val="666666"/>
              </a:solidFill>
            </a:endParaRPr>
          </a:p>
          <a:p>
            <a:pPr indent="0" lvl="0" marL="0" rtl="0"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00">
                <a:solidFill>
                  <a:srgbClr val="666666"/>
                </a:solidFill>
              </a:rPr>
              <a:t>Primary Investigator:</a:t>
            </a:r>
            <a:r>
              <a:rPr lang="en" sz="1800">
                <a:solidFill>
                  <a:srgbClr val="666666"/>
                </a:solidFill>
              </a:rPr>
              <a:t> Dr. Anne Marsh</a:t>
            </a:r>
            <a:endParaRPr sz="1800">
              <a:solidFill>
                <a:srgbClr val="666666"/>
              </a:solidFill>
            </a:endParaRPr>
          </a:p>
        </p:txBody>
      </p:sp>
      <p:sp>
        <p:nvSpPr>
          <p:cNvPr id="115" name="Google Shape;115;p14"/>
          <p:cNvSpPr txBox="1"/>
          <p:nvPr/>
        </p:nvSpPr>
        <p:spPr>
          <a:xfrm>
            <a:off x="457200" y="46047"/>
            <a:ext cx="8229600" cy="856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FFFFFF"/>
                </a:solidFill>
              </a:rPr>
              <a:t>VR and Sickle Cell Disease   </a:t>
            </a:r>
            <a:endParaRPr b="1" sz="2400">
              <a:solidFill>
                <a:srgbClr val="FFFFFF"/>
              </a:solidFill>
            </a:endParaRPr>
          </a:p>
        </p:txBody>
      </p:sp>
      <p:pic>
        <p:nvPicPr>
          <p:cNvPr id="116" name="Google Shape;11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04925" y="3903300"/>
            <a:ext cx="3820525" cy="2142925"/>
          </a:xfrm>
          <a:prstGeom prst="rect">
            <a:avLst/>
          </a:prstGeom>
          <a:noFill/>
          <a:ln cap="flat" cmpd="sng" w="9525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17" name="Google Shape;117;p14"/>
          <p:cNvSpPr txBox="1"/>
          <p:nvPr>
            <p:ph idx="12" type="sldNum"/>
          </p:nvPr>
        </p:nvSpPr>
        <p:spPr>
          <a:xfrm>
            <a:off x="8556791" y="6333134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8" name="Google Shape;118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10147" y="15300"/>
            <a:ext cx="2187878" cy="72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5"/>
          <p:cNvSpPr txBox="1"/>
          <p:nvPr>
            <p:ph type="title"/>
          </p:nvPr>
        </p:nvSpPr>
        <p:spPr>
          <a:xfrm>
            <a:off x="457200" y="15297"/>
            <a:ext cx="8229600" cy="869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Patient Demographics</a:t>
            </a:r>
            <a:endParaRPr/>
          </a:p>
        </p:txBody>
      </p:sp>
      <p:sp>
        <p:nvSpPr>
          <p:cNvPr id="124" name="Google Shape;124;p15"/>
          <p:cNvSpPr txBox="1"/>
          <p:nvPr/>
        </p:nvSpPr>
        <p:spPr>
          <a:xfrm>
            <a:off x="554625" y="1174500"/>
            <a:ext cx="4572900" cy="454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666666"/>
                </a:solidFill>
              </a:rPr>
              <a:t>Number of Patients: 30</a:t>
            </a:r>
            <a:endParaRPr b="1" sz="2400">
              <a:solidFill>
                <a:srgbClr val="666666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666666"/>
                </a:solidFill>
              </a:rPr>
              <a:t>Age Range:</a:t>
            </a:r>
            <a:r>
              <a:rPr lang="en" sz="2400">
                <a:solidFill>
                  <a:srgbClr val="666666"/>
                </a:solidFill>
              </a:rPr>
              <a:t> 8 - 25</a:t>
            </a:r>
            <a:endParaRPr sz="2400">
              <a:solidFill>
                <a:srgbClr val="666666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666666"/>
                </a:solidFill>
              </a:rPr>
              <a:t>Age Mean:</a:t>
            </a:r>
            <a:r>
              <a:rPr lang="en" sz="2400">
                <a:solidFill>
                  <a:srgbClr val="666666"/>
                </a:solidFill>
              </a:rPr>
              <a:t>   16.5</a:t>
            </a:r>
            <a:endParaRPr sz="2400">
              <a:solidFill>
                <a:srgbClr val="666666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666666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666666"/>
                </a:solidFill>
              </a:rPr>
              <a:t>Female: </a:t>
            </a:r>
            <a:r>
              <a:rPr lang="en" sz="2400">
                <a:solidFill>
                  <a:srgbClr val="666666"/>
                </a:solidFill>
              </a:rPr>
              <a:t>21</a:t>
            </a:r>
            <a:endParaRPr sz="2400">
              <a:solidFill>
                <a:srgbClr val="666666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666666"/>
                </a:solidFill>
              </a:rPr>
              <a:t>Male:</a:t>
            </a:r>
            <a:r>
              <a:rPr lang="en" sz="2400">
                <a:solidFill>
                  <a:srgbClr val="666666"/>
                </a:solidFill>
              </a:rPr>
              <a:t> 9</a:t>
            </a:r>
            <a:endParaRPr sz="2400">
              <a:solidFill>
                <a:srgbClr val="666666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666666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666666"/>
                </a:solidFill>
              </a:rPr>
              <a:t>Genotypes</a:t>
            </a:r>
            <a:endParaRPr b="1" sz="2400">
              <a:solidFill>
                <a:srgbClr val="666666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666666"/>
                </a:solidFill>
              </a:rPr>
              <a:t>SS:</a:t>
            </a:r>
            <a:r>
              <a:rPr lang="en" sz="2400">
                <a:solidFill>
                  <a:srgbClr val="666666"/>
                </a:solidFill>
              </a:rPr>
              <a:t> 21</a:t>
            </a:r>
            <a:endParaRPr sz="2400">
              <a:solidFill>
                <a:srgbClr val="666666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666666"/>
                </a:solidFill>
              </a:rPr>
              <a:t>SC:</a:t>
            </a:r>
            <a:r>
              <a:rPr lang="en" sz="2400">
                <a:solidFill>
                  <a:srgbClr val="666666"/>
                </a:solidFill>
              </a:rPr>
              <a:t> 5</a:t>
            </a:r>
            <a:endParaRPr sz="2400">
              <a:solidFill>
                <a:srgbClr val="666666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666666"/>
                </a:solidFill>
              </a:rPr>
              <a:t>S/beta+:</a:t>
            </a:r>
            <a:r>
              <a:rPr lang="en" sz="2400">
                <a:solidFill>
                  <a:srgbClr val="666666"/>
                </a:solidFill>
              </a:rPr>
              <a:t> 4 </a:t>
            </a:r>
            <a:endParaRPr sz="2400">
              <a:solidFill>
                <a:srgbClr val="666666"/>
              </a:solidFill>
            </a:endParaRPr>
          </a:p>
        </p:txBody>
      </p:sp>
      <p:pic>
        <p:nvPicPr>
          <p:cNvPr id="125" name="Google Shape;12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04975" y="3704996"/>
            <a:ext cx="2750375" cy="2327807"/>
          </a:xfrm>
          <a:prstGeom prst="rect">
            <a:avLst/>
          </a:prstGeom>
          <a:noFill/>
          <a:ln cap="flat" cmpd="sng" w="9525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26" name="Google Shape;126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04975" y="1178399"/>
            <a:ext cx="2750375" cy="223274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27" name="Google Shape;127;p15"/>
          <p:cNvSpPr txBox="1"/>
          <p:nvPr>
            <p:ph idx="12" type="sldNum"/>
          </p:nvPr>
        </p:nvSpPr>
        <p:spPr>
          <a:xfrm>
            <a:off x="8556791" y="6333134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8" name="Google Shape;128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10147" y="15300"/>
            <a:ext cx="2187878" cy="72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6"/>
          <p:cNvSpPr txBox="1"/>
          <p:nvPr>
            <p:ph type="title"/>
          </p:nvPr>
        </p:nvSpPr>
        <p:spPr>
          <a:xfrm>
            <a:off x="457200" y="-334962"/>
            <a:ext cx="8229600" cy="1143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400"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Measurement - Adolescent Pediatric Pain Tool (APPT)</a:t>
            </a:r>
            <a:endParaRPr sz="2400"/>
          </a:p>
        </p:txBody>
      </p:sp>
      <p:sp>
        <p:nvSpPr>
          <p:cNvPr id="134" name="Google Shape;134;p16"/>
          <p:cNvSpPr txBox="1"/>
          <p:nvPr>
            <p:ph idx="12" type="sldNum"/>
          </p:nvPr>
        </p:nvSpPr>
        <p:spPr>
          <a:xfrm>
            <a:off x="8556791" y="6333134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35" name="Google Shape;13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5780" y="1034650"/>
            <a:ext cx="4377100" cy="5693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6"/>
          <p:cNvPicPr preferRelativeResize="0"/>
          <p:nvPr/>
        </p:nvPicPr>
        <p:blipFill rotWithShape="1">
          <a:blip r:embed="rId4">
            <a:alphaModFix/>
          </a:blip>
          <a:srcRect b="13141" l="0" r="0" t="0"/>
          <a:stretch/>
        </p:blipFill>
        <p:spPr>
          <a:xfrm>
            <a:off x="4949861" y="1308119"/>
            <a:ext cx="3895725" cy="48679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6"/>
          <p:cNvSpPr/>
          <p:nvPr/>
        </p:nvSpPr>
        <p:spPr>
          <a:xfrm>
            <a:off x="344588" y="1034650"/>
            <a:ext cx="4085400" cy="41529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16"/>
          <p:cNvSpPr/>
          <p:nvPr/>
        </p:nvSpPr>
        <p:spPr>
          <a:xfrm>
            <a:off x="4709868" y="1034650"/>
            <a:ext cx="4218600" cy="51642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16"/>
          <p:cNvSpPr/>
          <p:nvPr/>
        </p:nvSpPr>
        <p:spPr>
          <a:xfrm>
            <a:off x="322800" y="5234254"/>
            <a:ext cx="4085400" cy="8949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Biz">
  <a:themeElements>
    <a:clrScheme name="Custom 233">
      <a:dk1>
        <a:srgbClr val="000000"/>
      </a:dk1>
      <a:lt1>
        <a:srgbClr val="FFFFFF"/>
      </a:lt1>
      <a:dk2>
        <a:srgbClr val="2388DB"/>
      </a:dk2>
      <a:lt2>
        <a:srgbClr val="BBD7F8"/>
      </a:lt2>
      <a:accent1>
        <a:srgbClr val="80B606"/>
      </a:accent1>
      <a:accent2>
        <a:srgbClr val="E29F1D"/>
      </a:accent2>
      <a:accent3>
        <a:srgbClr val="1D6FB2"/>
      </a:accent3>
      <a:accent4>
        <a:srgbClr val="3FAC98"/>
      </a:accent4>
      <a:accent5>
        <a:srgbClr val="5B57BB"/>
      </a:accent5>
      <a:accent6>
        <a:srgbClr val="D1505E"/>
      </a:accent6>
      <a:hlink>
        <a:srgbClr val="185DA2"/>
      </a:hlink>
      <a:folHlink>
        <a:srgbClr val="00487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