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eg" ContentType="image/jpeg"/>
  <Override PartName="/ppt/media/image8.jpeg" ContentType="image/jpeg"/>
  <Override PartName="/ppt/notesSlides/notesSlide4.xml" ContentType="application/vnd.openxmlformats-officedocument.presentationml.notesSlide+xml"/>
  <Override PartName="/ppt/media/image9.jpeg" ContentType="image/jpeg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9FA"/>
          </a:solidFill>
        </a:fill>
      </a:tcStyle>
    </a:wholeTbl>
    <a:band2H>
      <a:tcTxStyle b="def" i="def"/>
      <a:tcStyle>
        <a:tcBdr/>
        <a:fill>
          <a:solidFill>
            <a:srgbClr val="EAF4F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ACF"/>
          </a:solidFill>
        </a:fill>
      </a:tcStyle>
    </a:wholeTbl>
    <a:band2H>
      <a:tcTxStyle b="def" i="def"/>
      <a:tcStyle>
        <a:tcBdr/>
        <a:fill>
          <a:solidFill>
            <a:srgbClr val="F5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2CA"/>
          </a:solidFill>
        </a:fill>
      </a:tcStyle>
    </a:wholeTbl>
    <a:band2H>
      <a:tcTxStyle b="def" i="def"/>
      <a:tcStyle>
        <a:tcBdr/>
        <a:fill>
          <a:solidFill>
            <a:srgbClr val="FEEA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0" name="Shape 3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Arrows:  </a:t>
            </a:r>
          </a:p>
          <a:p>
            <a:pPr/>
          </a:p>
          <a:p>
            <a:pPr marL="228600" indent="-228600">
              <a:buSzPct val="100000"/>
              <a:buAutoNum type="arabicParenR" startAt="1"/>
            </a:pPr>
            <a:r>
              <a:t>Treatment of complications</a:t>
            </a:r>
          </a:p>
          <a:p>
            <a:pPr marL="228600" indent="-228600">
              <a:buSzPct val="100000"/>
              <a:buAutoNum type="arabicParenR" startAt="1"/>
            </a:pPr>
            <a:r>
              <a:t>Reduce number and severity of complications</a:t>
            </a:r>
          </a:p>
          <a:p>
            <a:pPr marL="228600" indent="-228600">
              <a:buSzPct val="100000"/>
              <a:buAutoNum type="arabicParenR" startAt="1"/>
            </a:pPr>
            <a:r>
              <a:t>Treatment of SCD:  Increasing Hgb F, Diluting Hgb S with transfusion</a:t>
            </a:r>
          </a:p>
          <a:p>
            <a:pPr marL="228600" indent="-228600">
              <a:buSzPct val="100000"/>
              <a:buAutoNum type="arabicParenR" startAt="1"/>
            </a:pPr>
            <a:r>
              <a:t>But what if we could treat at the genetic level?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5" name="Shape 5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Arrows:  </a:t>
            </a:r>
          </a:p>
          <a:p>
            <a:pPr/>
          </a:p>
          <a:p>
            <a:pPr marL="228600" indent="-228600">
              <a:buSzPct val="100000"/>
              <a:buAutoNum type="arabicParenR" startAt="1"/>
            </a:pPr>
            <a:r>
              <a:t>Treatment of complications</a:t>
            </a:r>
          </a:p>
          <a:p>
            <a:pPr marL="228600" indent="-228600">
              <a:buSzPct val="100000"/>
              <a:buAutoNum type="arabicParenR" startAt="1"/>
            </a:pPr>
            <a:r>
              <a:t>Reduce number and severity of complications</a:t>
            </a:r>
          </a:p>
          <a:p>
            <a:pPr marL="228600" indent="-228600">
              <a:buSzPct val="100000"/>
              <a:buAutoNum type="arabicParenR" startAt="1"/>
            </a:pPr>
            <a:r>
              <a:t>Treatment of SCD:  Increasing Hgb F, Diluting Hgb S with transfusion</a:t>
            </a:r>
          </a:p>
          <a:p>
            <a:pPr marL="228600" indent="-228600">
              <a:buSzPct val="100000"/>
              <a:buAutoNum type="arabicParenR" startAt="1"/>
            </a:pPr>
            <a:r>
              <a:t>But what if we could treat at the genetic level?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8" name="Shape 5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85725" indent="-85725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Strategies for gene therapy for SCD: schematic overview of various approaches for correcting the sickle phenotype via gene therapy.</a:t>
            </a:r>
            <a:r>
              <a:rPr b="0" sz="1200"/>
              <a:t> Gene correction: targeted genome engineering leads to correction of the sickle mutation such that β</a:t>
            </a:r>
            <a:r>
              <a:rPr b="0" baseline="33000" sz="1200"/>
              <a:t>S</a:t>
            </a:r>
            <a:r>
              <a:rPr b="0" sz="1200"/>
              <a:t> is repaired as β</a:t>
            </a:r>
            <a:r>
              <a:rPr b="0" baseline="33000" sz="1200"/>
              <a:t>A</a:t>
            </a:r>
            <a:r>
              <a:rPr b="0" sz="1200"/>
              <a:t>. HbF induction: multiple strategies for induction of γ-globin expression include shRNA-mediated knockdown of BCL11A, targeted disruption of the +58 DNase I HS site in the BCL11A erythroid-specific enhancer, and forced chromatin looping to promote association of the β-globin LCR with the γ-globin genes. Gene addition: integrating lentiviral vector carrying a β-globin, γ-globin, or antisickling β-globin cassette. Ldb1, transcription factor; ZF/SA, zinc-finger self-association 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8" name="Shape 6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</a:pPr>
            <a:r>
              <a:t>Our lentiviral vectors are assembled using 293T cells.</a:t>
            </a:r>
            <a:endParaRPr sz="1100"/>
          </a:p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  <a:defRPr sz="1400"/>
            </a:pPr>
          </a:p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</a:pPr>
            <a:r>
              <a:t>Plasmids are introduced to the cells – encoding all the genetic material required to assemble the lentiviral vector carrying the functional gene of interest. </a:t>
            </a:r>
            <a:endParaRPr sz="1100"/>
          </a:p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  <a:defRPr sz="1400"/>
            </a:pPr>
          </a:p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</a:pPr>
            <a:r>
              <a:t>The 293T cells then assemble our lentiviral vectors packaged with the functional gene.</a:t>
            </a:r>
            <a:endParaRPr sz="1100"/>
          </a:p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  <a:defRPr sz="1400"/>
            </a:pPr>
          </a:p>
          <a:p>
            <a:pPr marL="231775" indent="-231775">
              <a:lnSpc>
                <a:spcPct val="90000"/>
              </a:lnSpc>
              <a:buClr>
                <a:srgbClr val="1F497D"/>
              </a:buClr>
              <a:buSzPct val="100000"/>
              <a:buFont typeface="Arial"/>
              <a:buChar char="•"/>
            </a:pPr>
            <a:r>
              <a:t>The assembled vectors are harvested, purified, concentrated and formulated prior to freezing for storage. </a:t>
            </a:r>
            <a:endParaRPr sz="1100"/>
          </a:p>
          <a:p>
            <a:pPr>
              <a:lnSpc>
                <a:spcPct val="90000"/>
              </a:lnSpc>
              <a:defRPr sz="1400">
                <a:solidFill>
                  <a:srgbClr val="595959"/>
                </a:solidFill>
              </a:defRPr>
            </a:pPr>
          </a:p>
          <a:p>
            <a:pPr>
              <a:lnSpc>
                <a:spcPct val="90000"/>
              </a:lnSpc>
              <a:defRPr sz="1400">
                <a:solidFill>
                  <a:srgbClr val="595959"/>
                </a:solidFill>
              </a:defRPr>
            </a:pPr>
          </a:p>
          <a:p>
            <a:pPr>
              <a:lnSpc>
                <a:spcPct val="90000"/>
              </a:lnSpc>
              <a:defRPr sz="1100">
                <a:solidFill>
                  <a:srgbClr val="595959"/>
                </a:solidFill>
              </a:defRPr>
            </a:pPr>
            <a:r>
              <a:t>Negre et al. </a:t>
            </a:r>
            <a:r>
              <a:rPr i="1"/>
              <a:t>Hum Gene Ther.</a:t>
            </a:r>
            <a:r>
              <a:t> 2016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400"/>
            </a:p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t>BB305 is a self-inactivating lentiviral vector which is replication incompetent</a:t>
            </a:r>
            <a:endParaRPr sz="1100"/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t>The BB305 vector was designed to express a modified human </a:t>
            </a:r>
            <a:r>
              <a:t>β</a:t>
            </a:r>
            <a:r>
              <a:t>-globin (</a:t>
            </a:r>
            <a:r>
              <a:rPr i="1"/>
              <a:t>HBB</a:t>
            </a:r>
            <a:r>
              <a:t>) gene with a threonine to glutamine substitution at position 87</a:t>
            </a:r>
            <a:r>
              <a:rPr baseline="30000"/>
              <a:t> </a:t>
            </a:r>
            <a:r>
              <a:t>(T87Q)</a:t>
            </a:r>
            <a:r>
              <a:rPr baseline="30000"/>
              <a:t>1,3</a:t>
            </a:r>
            <a:endParaRPr sz="1100"/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t>This modified </a:t>
            </a:r>
            <a:r>
              <a:rPr i="1"/>
              <a:t>HBB</a:t>
            </a:r>
            <a:r>
              <a:t> gene encodes for production of </a:t>
            </a:r>
            <a:r>
              <a:t>β</a:t>
            </a:r>
            <a:r>
              <a:rPr baseline="30000"/>
              <a:t>A-T87Q</a:t>
            </a:r>
            <a:r>
              <a:t>-globin which is incorporated into HbA</a:t>
            </a:r>
            <a:r>
              <a:rPr baseline="30000"/>
              <a:t>T87Q 1</a:t>
            </a:r>
            <a:endParaRPr sz="1100"/>
          </a:p>
          <a:p>
            <a:pPr lvl="1" marL="571500" indent="-228600">
              <a:lnSpc>
                <a:spcPct val="90000"/>
              </a:lnSpc>
              <a:buSzPct val="100000"/>
              <a:buFont typeface="Arial"/>
              <a:buChar char="•"/>
              <a:defRPr sz="1100"/>
            </a:pPr>
            <a:r>
              <a:t>β</a:t>
            </a:r>
            <a:r>
              <a:rPr baseline="30000"/>
              <a:t>A-T87Q</a:t>
            </a:r>
            <a:r>
              <a:t> can be distinguished from other globin chain variants by reverse-phase HPLC</a:t>
            </a:r>
            <a:endParaRPr baseline="30000"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1" name="Shape 8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Voice over </a:t>
            </a:r>
          </a:p>
          <a:p>
            <a:pPr/>
            <a:r>
              <a:t>Now let us outline our plan…</a:t>
            </a:r>
          </a:p>
          <a:p>
            <a:pPr/>
          </a:p>
          <a:p>
            <a:pPr/>
          </a:p>
          <a:p>
            <a:pPr/>
          </a:p>
          <a:p>
            <a:pPr/>
            <a:r>
              <a:t>Would be updated post-minutes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eg"/><Relationship Id="rId4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TextBox 19"/>
          <p:cNvSpPr txBox="1"/>
          <p:nvPr/>
        </p:nvSpPr>
        <p:spPr>
          <a:xfrm>
            <a:off x="10345221" y="6613621"/>
            <a:ext cx="152512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pPr/>
            <a:r>
              <a:t>CONFIDENTIAL</a:t>
            </a:r>
          </a:p>
        </p:txBody>
      </p:sp>
      <p:sp>
        <p:nvSpPr>
          <p:cNvPr id="1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TextBox 19"/>
          <p:cNvSpPr txBox="1"/>
          <p:nvPr/>
        </p:nvSpPr>
        <p:spPr>
          <a:xfrm>
            <a:off x="10345221" y="6613621"/>
            <a:ext cx="152512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pPr/>
            <a:r>
              <a:t>CONFIDENTIAL</a:t>
            </a:r>
          </a:p>
        </p:txBody>
      </p:sp>
      <p:sp>
        <p:nvSpPr>
          <p:cNvPr id="140" name="Rectangle 2"/>
          <p:cNvSpPr/>
          <p:nvPr/>
        </p:nvSpPr>
        <p:spPr>
          <a:xfrm>
            <a:off x="-7" y="1149530"/>
            <a:ext cx="12192008" cy="5708471"/>
          </a:xfrm>
          <a:prstGeom prst="rect">
            <a:avLst/>
          </a:prstGeom>
          <a:gradFill>
            <a:gsLst>
              <a:gs pos="700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b="1" sz="1900">
                <a:solidFill>
                  <a:srgbClr val="FFFFFF"/>
                </a:solidFill>
              </a:defRPr>
            </a:pPr>
          </a:p>
        </p:txBody>
      </p:sp>
      <p:sp>
        <p:nvSpPr>
          <p:cNvPr id="1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2" name="TextBox 3"/>
          <p:cNvSpPr txBox="1"/>
          <p:nvPr/>
        </p:nvSpPr>
        <p:spPr>
          <a:xfrm>
            <a:off x="11840537" y="6613621"/>
            <a:ext cx="612064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43" name="TextBox 4"/>
          <p:cNvSpPr txBox="1"/>
          <p:nvPr/>
        </p:nvSpPr>
        <p:spPr>
          <a:xfrm>
            <a:off x="10345221" y="6613621"/>
            <a:ext cx="1525124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CONFIDENTIAL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TextBox 19"/>
          <p:cNvSpPr txBox="1"/>
          <p:nvPr/>
        </p:nvSpPr>
        <p:spPr>
          <a:xfrm>
            <a:off x="10345221" y="6613621"/>
            <a:ext cx="152512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pPr/>
            <a:r>
              <a:t>CONFIDENTIAL</a:t>
            </a:r>
          </a:p>
        </p:txBody>
      </p:sp>
      <p:sp>
        <p:nvSpPr>
          <p:cNvPr id="152" name="Rectangle 1"/>
          <p:cNvSpPr/>
          <p:nvPr/>
        </p:nvSpPr>
        <p:spPr>
          <a:xfrm>
            <a:off x="-7" y="-3"/>
            <a:ext cx="12192008" cy="6858004"/>
          </a:xfrm>
          <a:prstGeom prst="rect">
            <a:avLst/>
          </a:prstGeom>
          <a:gradFill>
            <a:gsLst>
              <a:gs pos="700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b="1" sz="1900">
                <a:solidFill>
                  <a:srgbClr val="FFFFFF"/>
                </a:solidFill>
              </a:defRPr>
            </a:pPr>
          </a:p>
        </p:txBody>
      </p:sp>
      <p:sp>
        <p:nvSpPr>
          <p:cNvPr id="153" name="TextBox 2"/>
          <p:cNvSpPr txBox="1"/>
          <p:nvPr/>
        </p:nvSpPr>
        <p:spPr>
          <a:xfrm>
            <a:off x="11840537" y="6613621"/>
            <a:ext cx="612064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54" name="TextBox 3"/>
          <p:cNvSpPr txBox="1"/>
          <p:nvPr/>
        </p:nvSpPr>
        <p:spPr>
          <a:xfrm>
            <a:off x="10345221" y="6613621"/>
            <a:ext cx="1525124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CONFIDENTIAL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TextBox 19"/>
          <p:cNvSpPr txBox="1"/>
          <p:nvPr/>
        </p:nvSpPr>
        <p:spPr>
          <a:xfrm>
            <a:off x="10345221" y="6613621"/>
            <a:ext cx="152512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pPr/>
            <a:r>
              <a:t>CONFIDENTIAL</a:t>
            </a:r>
          </a:p>
        </p:txBody>
      </p:sp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108"/>
            <a:ext cx="12227747" cy="6878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6"/>
          <p:cNvSpPr/>
          <p:nvPr/>
        </p:nvSpPr>
        <p:spPr>
          <a:xfrm>
            <a:off x="0" y="0"/>
            <a:ext cx="12192000" cy="115005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111"/>
            <a:ext cx="12192000" cy="52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 9"/>
          <p:cNvGrpSpPr/>
          <p:nvPr/>
        </p:nvGrpSpPr>
        <p:grpSpPr>
          <a:xfrm>
            <a:off x="1521497" y="6710613"/>
            <a:ext cx="9194243" cy="59790"/>
            <a:chOff x="0" y="0"/>
            <a:chExt cx="9194241" cy="59788"/>
          </a:xfrm>
        </p:grpSpPr>
        <p:sp>
          <p:nvSpPr>
            <p:cNvPr id="172" name="Rectangle 10"/>
            <p:cNvSpPr/>
            <p:nvPr/>
          </p:nvSpPr>
          <p:spPr>
            <a:xfrm>
              <a:off x="1550909" y="3938"/>
              <a:ext cx="1439693" cy="5191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Rectangle 11"/>
            <p:cNvSpPr/>
            <p:nvPr/>
          </p:nvSpPr>
          <p:spPr>
            <a:xfrm>
              <a:off x="3101819" y="3938"/>
              <a:ext cx="1439693" cy="5191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Rectangle 12"/>
            <p:cNvSpPr/>
            <p:nvPr/>
          </p:nvSpPr>
          <p:spPr>
            <a:xfrm>
              <a:off x="-1" y="7876"/>
              <a:ext cx="1439693" cy="5191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Rectangle 13"/>
            <p:cNvSpPr/>
            <p:nvPr/>
          </p:nvSpPr>
          <p:spPr>
            <a:xfrm>
              <a:off x="6203639" y="-1"/>
              <a:ext cx="1439693" cy="519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Rectangle 14"/>
            <p:cNvSpPr/>
            <p:nvPr/>
          </p:nvSpPr>
          <p:spPr>
            <a:xfrm>
              <a:off x="7754549" y="-1"/>
              <a:ext cx="1439693" cy="51913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Rectangle 15"/>
            <p:cNvSpPr/>
            <p:nvPr/>
          </p:nvSpPr>
          <p:spPr>
            <a:xfrm>
              <a:off x="4652729" y="3938"/>
              <a:ext cx="1439693" cy="519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0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20" y="6465794"/>
            <a:ext cx="1220873" cy="304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6"/>
          <p:cNvSpPr/>
          <p:nvPr/>
        </p:nvSpPr>
        <p:spPr>
          <a:xfrm>
            <a:off x="0" y="0"/>
            <a:ext cx="12192000" cy="115005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111"/>
            <a:ext cx="12192000" cy="52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9"/>
          <p:cNvGrpSpPr/>
          <p:nvPr/>
        </p:nvGrpSpPr>
        <p:grpSpPr>
          <a:xfrm>
            <a:off x="1521497" y="6710613"/>
            <a:ext cx="9194243" cy="59790"/>
            <a:chOff x="0" y="0"/>
            <a:chExt cx="9194241" cy="59788"/>
          </a:xfrm>
        </p:grpSpPr>
        <p:sp>
          <p:nvSpPr>
            <p:cNvPr id="191" name="Rectangle 10"/>
            <p:cNvSpPr/>
            <p:nvPr/>
          </p:nvSpPr>
          <p:spPr>
            <a:xfrm>
              <a:off x="1550909" y="3938"/>
              <a:ext cx="1439693" cy="5191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Rectangle 11"/>
            <p:cNvSpPr/>
            <p:nvPr/>
          </p:nvSpPr>
          <p:spPr>
            <a:xfrm>
              <a:off x="3101819" y="3938"/>
              <a:ext cx="1439693" cy="5191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Rectangle 12"/>
            <p:cNvSpPr/>
            <p:nvPr/>
          </p:nvSpPr>
          <p:spPr>
            <a:xfrm>
              <a:off x="-1" y="7876"/>
              <a:ext cx="1439693" cy="5191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Rectangle 13"/>
            <p:cNvSpPr/>
            <p:nvPr/>
          </p:nvSpPr>
          <p:spPr>
            <a:xfrm>
              <a:off x="6203639" y="-1"/>
              <a:ext cx="1439693" cy="519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Rectangle 14"/>
            <p:cNvSpPr/>
            <p:nvPr/>
          </p:nvSpPr>
          <p:spPr>
            <a:xfrm>
              <a:off x="7754549" y="-1"/>
              <a:ext cx="1439693" cy="51913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Rectangle 15"/>
            <p:cNvSpPr/>
            <p:nvPr/>
          </p:nvSpPr>
          <p:spPr>
            <a:xfrm>
              <a:off x="4652729" y="3938"/>
              <a:ext cx="1439693" cy="519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9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20" y="6465794"/>
            <a:ext cx="1220873" cy="30460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le Text"/>
          <p:cNvSpPr txBox="1"/>
          <p:nvPr>
            <p:ph type="title"/>
          </p:nvPr>
        </p:nvSpPr>
        <p:spPr>
          <a:xfrm>
            <a:off x="223778" y="153272"/>
            <a:ext cx="11744446" cy="84473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idx="1"/>
          </p:nvPr>
        </p:nvSpPr>
        <p:spPr>
          <a:xfrm>
            <a:off x="224072" y="1296364"/>
            <a:ext cx="11743857" cy="506951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30565" indent="-257527">
              <a:buClr>
                <a:schemeClr val="accent2"/>
              </a:buCl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607219" indent="-202406">
              <a:buClr>
                <a:schemeClr val="accent2"/>
              </a:buClr>
              <a:buChar char="▪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816202" indent="-249464">
              <a:buClr>
                <a:schemeClr val="accent2"/>
              </a:buCl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988559" indent="-247197">
              <a:buClr>
                <a:schemeClr val="accent2"/>
              </a:buClr>
              <a:buChar char="▪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6"/>
          <p:cNvSpPr/>
          <p:nvPr/>
        </p:nvSpPr>
        <p:spPr>
          <a:xfrm>
            <a:off x="0" y="0"/>
            <a:ext cx="12192000" cy="115005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111"/>
            <a:ext cx="12192000" cy="52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 9"/>
          <p:cNvGrpSpPr/>
          <p:nvPr/>
        </p:nvGrpSpPr>
        <p:grpSpPr>
          <a:xfrm>
            <a:off x="1521497" y="6710613"/>
            <a:ext cx="9194243" cy="59790"/>
            <a:chOff x="0" y="0"/>
            <a:chExt cx="9194241" cy="59788"/>
          </a:xfrm>
        </p:grpSpPr>
        <p:sp>
          <p:nvSpPr>
            <p:cNvPr id="210" name="Rectangle 10"/>
            <p:cNvSpPr/>
            <p:nvPr/>
          </p:nvSpPr>
          <p:spPr>
            <a:xfrm>
              <a:off x="1550909" y="3938"/>
              <a:ext cx="1439693" cy="5191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Rectangle 11"/>
            <p:cNvSpPr/>
            <p:nvPr/>
          </p:nvSpPr>
          <p:spPr>
            <a:xfrm>
              <a:off x="3101819" y="3938"/>
              <a:ext cx="1439693" cy="5191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Rectangle 12"/>
            <p:cNvSpPr/>
            <p:nvPr/>
          </p:nvSpPr>
          <p:spPr>
            <a:xfrm>
              <a:off x="-1" y="7876"/>
              <a:ext cx="1439693" cy="5191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Rectangle 13"/>
            <p:cNvSpPr/>
            <p:nvPr/>
          </p:nvSpPr>
          <p:spPr>
            <a:xfrm>
              <a:off x="6203639" y="-1"/>
              <a:ext cx="1439693" cy="519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Rectangle 14"/>
            <p:cNvSpPr/>
            <p:nvPr/>
          </p:nvSpPr>
          <p:spPr>
            <a:xfrm>
              <a:off x="7754549" y="-1"/>
              <a:ext cx="1439693" cy="51913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Rectangle 15"/>
            <p:cNvSpPr/>
            <p:nvPr/>
          </p:nvSpPr>
          <p:spPr>
            <a:xfrm>
              <a:off x="4652729" y="3938"/>
              <a:ext cx="1439693" cy="519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20" y="6465794"/>
            <a:ext cx="1220873" cy="3046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0" name="Body Level One…"/>
          <p:cNvSpPr txBox="1"/>
          <p:nvPr>
            <p:ph type="body" sz="half" idx="1"/>
          </p:nvPr>
        </p:nvSpPr>
        <p:spPr>
          <a:xfrm>
            <a:off x="913794" y="1732448"/>
            <a:ext cx="5060498" cy="40587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6"/>
          <p:cNvSpPr/>
          <p:nvPr/>
        </p:nvSpPr>
        <p:spPr>
          <a:xfrm>
            <a:off x="0" y="0"/>
            <a:ext cx="12192000" cy="115005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111"/>
            <a:ext cx="12192000" cy="52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Group 9"/>
          <p:cNvGrpSpPr/>
          <p:nvPr/>
        </p:nvGrpSpPr>
        <p:grpSpPr>
          <a:xfrm>
            <a:off x="1521497" y="6710613"/>
            <a:ext cx="9194243" cy="59790"/>
            <a:chOff x="0" y="0"/>
            <a:chExt cx="9194241" cy="59788"/>
          </a:xfrm>
        </p:grpSpPr>
        <p:sp>
          <p:nvSpPr>
            <p:cNvPr id="229" name="Rectangle 10"/>
            <p:cNvSpPr/>
            <p:nvPr/>
          </p:nvSpPr>
          <p:spPr>
            <a:xfrm>
              <a:off x="1550909" y="3938"/>
              <a:ext cx="1439693" cy="5191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Rectangle 11"/>
            <p:cNvSpPr/>
            <p:nvPr/>
          </p:nvSpPr>
          <p:spPr>
            <a:xfrm>
              <a:off x="3101819" y="3938"/>
              <a:ext cx="1439693" cy="5191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Rectangle 12"/>
            <p:cNvSpPr/>
            <p:nvPr/>
          </p:nvSpPr>
          <p:spPr>
            <a:xfrm>
              <a:off x="-1" y="7876"/>
              <a:ext cx="1439693" cy="5191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2" name="Rectangle 13"/>
            <p:cNvSpPr/>
            <p:nvPr/>
          </p:nvSpPr>
          <p:spPr>
            <a:xfrm>
              <a:off x="6203639" y="-1"/>
              <a:ext cx="1439693" cy="519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Rectangle 14"/>
            <p:cNvSpPr/>
            <p:nvPr/>
          </p:nvSpPr>
          <p:spPr>
            <a:xfrm>
              <a:off x="7754549" y="-1"/>
              <a:ext cx="1439693" cy="51913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Rectangle 15"/>
            <p:cNvSpPr/>
            <p:nvPr/>
          </p:nvSpPr>
          <p:spPr>
            <a:xfrm>
              <a:off x="4652729" y="3938"/>
              <a:ext cx="1439693" cy="519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20" y="6465794"/>
            <a:ext cx="1220873" cy="30460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Rectangle 2"/>
          <p:cNvSpPr/>
          <p:nvPr/>
        </p:nvSpPr>
        <p:spPr>
          <a:xfrm>
            <a:off x="-7" y="1149530"/>
            <a:ext cx="12192008" cy="5708471"/>
          </a:xfrm>
          <a:prstGeom prst="rect">
            <a:avLst/>
          </a:prstGeom>
          <a:gradFill>
            <a:gsLst>
              <a:gs pos="700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b="1" sz="1900">
                <a:solidFill>
                  <a:srgbClr val="FFFFFF"/>
                </a:solidFill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TextBox 3"/>
          <p:cNvSpPr txBox="1"/>
          <p:nvPr/>
        </p:nvSpPr>
        <p:spPr>
          <a:xfrm>
            <a:off x="11840537" y="6613621"/>
            <a:ext cx="612064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" name="Rectangle 1"/>
          <p:cNvSpPr/>
          <p:nvPr/>
        </p:nvSpPr>
        <p:spPr>
          <a:xfrm>
            <a:off x="-7" y="-3"/>
            <a:ext cx="12192008" cy="6858004"/>
          </a:xfrm>
          <a:prstGeom prst="rect">
            <a:avLst/>
          </a:prstGeom>
          <a:gradFill>
            <a:gsLst>
              <a:gs pos="700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b="1" sz="1900">
                <a:solidFill>
                  <a:srgbClr val="FFFFFF"/>
                </a:solidFill>
              </a:defRPr>
            </a:pPr>
          </a:p>
        </p:txBody>
      </p:sp>
      <p:sp>
        <p:nvSpPr>
          <p:cNvPr id="50" name="TextBox 2"/>
          <p:cNvSpPr txBox="1"/>
          <p:nvPr/>
        </p:nvSpPr>
        <p:spPr>
          <a:xfrm>
            <a:off x="11840537" y="6613621"/>
            <a:ext cx="612064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39" y="-5916"/>
            <a:ext cx="12201409" cy="68751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" name="Group 7"/>
          <p:cNvGrpSpPr/>
          <p:nvPr/>
        </p:nvGrpSpPr>
        <p:grpSpPr>
          <a:xfrm>
            <a:off x="1223656" y="3411825"/>
            <a:ext cx="9908030" cy="45720"/>
            <a:chOff x="0" y="0"/>
            <a:chExt cx="9908029" cy="45718"/>
          </a:xfrm>
        </p:grpSpPr>
        <p:sp>
          <p:nvSpPr>
            <p:cNvPr id="59" name="Rectangle 8"/>
            <p:cNvSpPr/>
            <p:nvPr/>
          </p:nvSpPr>
          <p:spPr>
            <a:xfrm>
              <a:off x="1671313" y="3012"/>
              <a:ext cx="1551462" cy="39696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" name="Rectangle 9"/>
            <p:cNvSpPr/>
            <p:nvPr/>
          </p:nvSpPr>
          <p:spPr>
            <a:xfrm>
              <a:off x="3342626" y="3012"/>
              <a:ext cx="1551462" cy="3969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" name="Rectangle 10"/>
            <p:cNvSpPr/>
            <p:nvPr/>
          </p:nvSpPr>
          <p:spPr>
            <a:xfrm>
              <a:off x="0" y="6023"/>
              <a:ext cx="1551462" cy="3969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" name="Rectangle 11"/>
            <p:cNvSpPr/>
            <p:nvPr/>
          </p:nvSpPr>
          <p:spPr>
            <a:xfrm>
              <a:off x="6685253" y="0"/>
              <a:ext cx="1551462" cy="396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" name="Rectangle 12"/>
            <p:cNvSpPr/>
            <p:nvPr/>
          </p:nvSpPr>
          <p:spPr>
            <a:xfrm>
              <a:off x="8356568" y="0"/>
              <a:ext cx="1551462" cy="39696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" name="Rectangle 13"/>
            <p:cNvSpPr/>
            <p:nvPr/>
          </p:nvSpPr>
          <p:spPr>
            <a:xfrm>
              <a:off x="5013940" y="3012"/>
              <a:ext cx="1551462" cy="396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6" name="Title Text"/>
          <p:cNvSpPr txBox="1"/>
          <p:nvPr>
            <p:ph type="title"/>
          </p:nvPr>
        </p:nvSpPr>
        <p:spPr>
          <a:xfrm>
            <a:off x="936144" y="1346478"/>
            <a:ext cx="10363201" cy="1938341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936144" y="3598336"/>
            <a:ext cx="10363201" cy="124496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8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9885" y="5348228"/>
            <a:ext cx="2063441" cy="508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6" y="-20106"/>
            <a:ext cx="12192001" cy="1166956"/>
          </a:xfrm>
          <a:prstGeom prst="rect">
            <a:avLst/>
          </a:prstGeom>
          <a:gradFill>
            <a:gsLst>
              <a:gs pos="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11789890" y="6559001"/>
            <a:ext cx="247608" cy="232873"/>
          </a:xfrm>
          <a:prstGeom prst="rect">
            <a:avLst/>
          </a:prstGeom>
        </p:spPr>
        <p:txBody>
          <a:bodyPr lIns="60947" tIns="60947" rIns="60947" bIns="60947" anchor="ctr"/>
          <a:lstStyle>
            <a:lvl1pPr algn="r" defTabSz="685662">
              <a:defRPr sz="800">
                <a:solidFill>
                  <a:srgbClr val="156EA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62" y="6357937"/>
            <a:ext cx="581694" cy="326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12" y="-69652"/>
            <a:ext cx="12315826" cy="692765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/>
          <p:nvPr>
            <p:ph type="title"/>
          </p:nvPr>
        </p:nvSpPr>
        <p:spPr>
          <a:xfrm>
            <a:off x="614362" y="1065216"/>
            <a:ext cx="10871532" cy="1467744"/>
          </a:xfrm>
          <a:prstGeom prst="rect">
            <a:avLst/>
          </a:prstGeom>
        </p:spPr>
        <p:txBody>
          <a:bodyPr lIns="45710" tIns="45710" rIns="45710" bIns="45710" anchor="b"/>
          <a:lstStyle>
            <a:lvl1pPr algn="r" defTabSz="914468">
              <a:lnSpc>
                <a:spcPct val="90000"/>
              </a:lnSpc>
              <a:defRPr spc="300" sz="3600">
                <a:solidFill>
                  <a:srgbClr val="156EA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quarter" idx="1"/>
          </p:nvPr>
        </p:nvSpPr>
        <p:spPr>
          <a:xfrm>
            <a:off x="2216725" y="4889706"/>
            <a:ext cx="9144001" cy="598472"/>
          </a:xfrm>
          <a:prstGeom prst="rect">
            <a:avLst/>
          </a:prstGeom>
        </p:spPr>
        <p:txBody>
          <a:bodyPr lIns="45710" tIns="45710" rIns="45710" bIns="45710" anchor="b"/>
          <a:lstStyle>
            <a:lvl1pPr marL="0" indent="0" algn="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1800">
                <a:solidFill>
                  <a:schemeClr val="accent1"/>
                </a:solidFill>
              </a:defRPr>
            </a:lvl1pPr>
            <a:lvl2pPr marL="0" indent="457234" algn="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1800">
                <a:solidFill>
                  <a:schemeClr val="accent1"/>
                </a:solidFill>
              </a:defRPr>
            </a:lvl2pPr>
            <a:lvl3pPr marL="0" indent="914468" algn="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1800">
                <a:solidFill>
                  <a:schemeClr val="accent1"/>
                </a:solidFill>
              </a:defRPr>
            </a:lvl3pPr>
            <a:lvl4pPr marL="0" indent="1371703" algn="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1800">
                <a:solidFill>
                  <a:schemeClr val="accent1"/>
                </a:solidFill>
              </a:defRPr>
            </a:lvl4pPr>
            <a:lvl5pPr marL="0" indent="1828937" algn="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96647" y="712893"/>
            <a:ext cx="3889248" cy="1075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/>
          <p:nvPr/>
        </p:nvSpPr>
        <p:spPr>
          <a:xfrm>
            <a:off x="6" y="-20106"/>
            <a:ext cx="12192001" cy="1166956"/>
          </a:xfrm>
          <a:prstGeom prst="rect">
            <a:avLst/>
          </a:prstGeom>
          <a:gradFill>
            <a:gsLst>
              <a:gs pos="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11789890" y="6559001"/>
            <a:ext cx="247608" cy="232873"/>
          </a:xfrm>
          <a:prstGeom prst="rect">
            <a:avLst/>
          </a:prstGeom>
        </p:spPr>
        <p:txBody>
          <a:bodyPr lIns="60947" tIns="60947" rIns="60947" bIns="60947" anchor="ctr"/>
          <a:lstStyle>
            <a:lvl1pPr algn="r" defTabSz="685662">
              <a:defRPr sz="800">
                <a:solidFill>
                  <a:srgbClr val="156EA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62" y="6357937"/>
            <a:ext cx="581694" cy="32636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317394" y="11"/>
            <a:ext cx="11433780" cy="1133476"/>
          </a:xfrm>
          <a:prstGeom prst="rect">
            <a:avLst/>
          </a:prstGeom>
        </p:spPr>
        <p:txBody>
          <a:bodyPr lIns="45710" tIns="45710" rIns="45710" bIns="45710"/>
          <a:lstStyle>
            <a:lvl1pPr defTabSz="914468">
              <a:lnSpc>
                <a:spcPct val="90000"/>
              </a:lnSpc>
              <a:defRPr b="0" sz="26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idx="1"/>
          </p:nvPr>
        </p:nvSpPr>
        <p:spPr>
          <a:xfrm>
            <a:off x="317394" y="1562106"/>
            <a:ext cx="11433780" cy="4614863"/>
          </a:xfrm>
          <a:prstGeom prst="rect">
            <a:avLst/>
          </a:prstGeom>
        </p:spPr>
        <p:txBody>
          <a:bodyPr lIns="45710" tIns="45710" rIns="45710" bIns="45710"/>
          <a:lstStyle>
            <a:lvl1pPr marL="228617" indent="-228617" defTabSz="914468">
              <a:lnSpc>
                <a:spcPct val="90000"/>
              </a:lnSpc>
              <a:spcBef>
                <a:spcPts val="1000"/>
              </a:spcBef>
              <a:buClr>
                <a:srgbClr val="156EA0"/>
              </a:buClr>
              <a:defRPr>
                <a:solidFill>
                  <a:srgbClr val="000000"/>
                </a:solidFill>
              </a:defRPr>
            </a:lvl1pPr>
            <a:lvl2pPr marL="697884" indent="-240650" defTabSz="914468">
              <a:lnSpc>
                <a:spcPct val="90000"/>
              </a:lnSpc>
              <a:spcBef>
                <a:spcPts val="1000"/>
              </a:spcBef>
              <a:buClr>
                <a:srgbClr val="156EA0"/>
              </a:buClr>
              <a:buChar char="•"/>
              <a:defRPr>
                <a:solidFill>
                  <a:srgbClr val="000000"/>
                </a:solidFill>
              </a:defRPr>
            </a:lvl2pPr>
            <a:lvl3pPr marL="1200240" indent="-285772" defTabSz="914468">
              <a:lnSpc>
                <a:spcPct val="90000"/>
              </a:lnSpc>
              <a:spcBef>
                <a:spcPts val="1000"/>
              </a:spcBef>
              <a:buClr>
                <a:srgbClr val="156EA0"/>
              </a:buClr>
              <a:defRPr>
                <a:solidFill>
                  <a:srgbClr val="000000"/>
                </a:solidFill>
              </a:defRPr>
            </a:lvl3pPr>
            <a:lvl4pPr marL="1676525" indent="-304824" defTabSz="914468">
              <a:lnSpc>
                <a:spcPct val="90000"/>
              </a:lnSpc>
              <a:spcBef>
                <a:spcPts val="1000"/>
              </a:spcBef>
              <a:buClr>
                <a:srgbClr val="156EA0"/>
              </a:buClr>
              <a:buChar char="•"/>
              <a:defRPr>
                <a:solidFill>
                  <a:srgbClr val="000000"/>
                </a:solidFill>
              </a:defRPr>
            </a:lvl4pPr>
            <a:lvl5pPr marL="2133761" indent="-304824" defTabSz="914468">
              <a:lnSpc>
                <a:spcPct val="90000"/>
              </a:lnSpc>
              <a:spcBef>
                <a:spcPts val="1000"/>
              </a:spcBef>
              <a:buClr>
                <a:srgbClr val="156EA0"/>
              </a:buClr>
              <a:buChar char="•"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6" y="-20106"/>
            <a:ext cx="12192001" cy="1166956"/>
          </a:xfrm>
          <a:prstGeom prst="rect">
            <a:avLst/>
          </a:prstGeom>
          <a:gradFill>
            <a:gsLst>
              <a:gs pos="0">
                <a:srgbClr val="062434"/>
              </a:gs>
              <a:gs pos="100000">
                <a:srgbClr val="0D6E9D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194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11789890" y="6559001"/>
            <a:ext cx="247608" cy="232873"/>
          </a:xfrm>
          <a:prstGeom prst="rect">
            <a:avLst/>
          </a:prstGeom>
        </p:spPr>
        <p:txBody>
          <a:bodyPr lIns="60947" tIns="60947" rIns="60947" bIns="60947" anchor="ctr"/>
          <a:lstStyle>
            <a:lvl1pPr algn="r" defTabSz="685662">
              <a:defRPr sz="800">
                <a:solidFill>
                  <a:srgbClr val="156EA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62" y="6357937"/>
            <a:ext cx="581694" cy="326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9" y="-5916"/>
            <a:ext cx="12201409" cy="68751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Group 7"/>
          <p:cNvGrpSpPr/>
          <p:nvPr/>
        </p:nvGrpSpPr>
        <p:grpSpPr>
          <a:xfrm>
            <a:off x="1223656" y="3411825"/>
            <a:ext cx="9908030" cy="45720"/>
            <a:chOff x="0" y="0"/>
            <a:chExt cx="9908029" cy="45718"/>
          </a:xfrm>
        </p:grpSpPr>
        <p:sp>
          <p:nvSpPr>
            <p:cNvPr id="103" name="Rectangle 8"/>
            <p:cNvSpPr/>
            <p:nvPr/>
          </p:nvSpPr>
          <p:spPr>
            <a:xfrm>
              <a:off x="1671313" y="3012"/>
              <a:ext cx="1551462" cy="39696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" name="Rectangle 9"/>
            <p:cNvSpPr/>
            <p:nvPr/>
          </p:nvSpPr>
          <p:spPr>
            <a:xfrm>
              <a:off x="3342626" y="3012"/>
              <a:ext cx="1551462" cy="3969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Rectangle 10"/>
            <p:cNvSpPr/>
            <p:nvPr/>
          </p:nvSpPr>
          <p:spPr>
            <a:xfrm>
              <a:off x="0" y="6023"/>
              <a:ext cx="1551462" cy="3969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6" name="Rectangle 11"/>
            <p:cNvSpPr/>
            <p:nvPr/>
          </p:nvSpPr>
          <p:spPr>
            <a:xfrm>
              <a:off x="6685253" y="0"/>
              <a:ext cx="1551462" cy="396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" name="Rectangle 12"/>
            <p:cNvSpPr/>
            <p:nvPr/>
          </p:nvSpPr>
          <p:spPr>
            <a:xfrm>
              <a:off x="8356568" y="0"/>
              <a:ext cx="1551462" cy="39696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8" name="Rectangle 13"/>
            <p:cNvSpPr/>
            <p:nvPr/>
          </p:nvSpPr>
          <p:spPr>
            <a:xfrm>
              <a:off x="5013940" y="3012"/>
              <a:ext cx="1551462" cy="396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0" name="Title Text"/>
          <p:cNvSpPr txBox="1"/>
          <p:nvPr>
            <p:ph type="title"/>
          </p:nvPr>
        </p:nvSpPr>
        <p:spPr>
          <a:xfrm>
            <a:off x="936144" y="1346478"/>
            <a:ext cx="10363201" cy="1938341"/>
          </a:xfrm>
          <a:prstGeom prst="rect">
            <a:avLst/>
          </a:prstGeom>
        </p:spPr>
        <p:txBody>
          <a:bodyPr lIns="45710" tIns="45710" rIns="45710" bIns="45710" anchor="b"/>
          <a:lstStyle>
            <a:lvl1pPr algn="ctr" defTabSz="914468">
              <a:lnSpc>
                <a:spcPct val="90000"/>
              </a:lnSpc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936144" y="3598336"/>
            <a:ext cx="10363201" cy="1244968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algn="ct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 defTabSz="91446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2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9885" y="5348228"/>
            <a:ext cx="2063441" cy="508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TextBox 19"/>
          <p:cNvSpPr txBox="1"/>
          <p:nvPr/>
        </p:nvSpPr>
        <p:spPr>
          <a:xfrm>
            <a:off x="10345221" y="6613621"/>
            <a:ext cx="152512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pPr/>
            <a:r>
              <a:t>CONFIDENTIAL</a:t>
            </a:r>
          </a:p>
        </p:txBody>
      </p:sp>
      <p:sp>
        <p:nvSpPr>
          <p:cNvPr id="1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115005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111"/>
            <a:ext cx="12192000" cy="52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/>
          <p:cNvGrpSpPr/>
          <p:nvPr/>
        </p:nvGrpSpPr>
        <p:grpSpPr>
          <a:xfrm>
            <a:off x="1521497" y="6710613"/>
            <a:ext cx="9194243" cy="59790"/>
            <a:chOff x="0" y="0"/>
            <a:chExt cx="9194241" cy="59788"/>
          </a:xfrm>
        </p:grpSpPr>
        <p:sp>
          <p:nvSpPr>
            <p:cNvPr id="4" name="Rectangle 10"/>
            <p:cNvSpPr/>
            <p:nvPr/>
          </p:nvSpPr>
          <p:spPr>
            <a:xfrm>
              <a:off x="1550909" y="3938"/>
              <a:ext cx="1439693" cy="5191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Rectangle 11"/>
            <p:cNvSpPr/>
            <p:nvPr/>
          </p:nvSpPr>
          <p:spPr>
            <a:xfrm>
              <a:off x="3101819" y="3938"/>
              <a:ext cx="1439693" cy="5191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-1" y="7876"/>
              <a:ext cx="1439693" cy="5191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" name="Rectangle 13"/>
            <p:cNvSpPr/>
            <p:nvPr/>
          </p:nvSpPr>
          <p:spPr>
            <a:xfrm>
              <a:off x="6203639" y="-1"/>
              <a:ext cx="1439693" cy="519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7754549" y="-1"/>
              <a:ext cx="1439693" cy="51913"/>
            </a:xfrm>
            <a:prstGeom prst="rect">
              <a:avLst/>
            </a:prstGeom>
            <a:solidFill>
              <a:srgbClr val="C700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Rectangle 15"/>
            <p:cNvSpPr/>
            <p:nvPr/>
          </p:nvSpPr>
          <p:spPr>
            <a:xfrm>
              <a:off x="4652729" y="3938"/>
              <a:ext cx="1439693" cy="519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11840537" y="6613621"/>
            <a:ext cx="13983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>
                <a:solidFill>
                  <a:srgbClr val="8080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20" y="6465794"/>
            <a:ext cx="1220873" cy="30460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609601" y="173536"/>
            <a:ext cx="10851213" cy="8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09600" y="1446963"/>
            <a:ext cx="10972800" cy="4917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9388" marR="0" indent="-17938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1pPr>
      <a:lvl2pPr marL="605014" marR="0" indent="-25576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2pPr>
      <a:lvl3pPr marL="961628" marR="0" indent="-21232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3pPr>
      <a:lvl4pPr marL="1417865" marR="0" indent="-3288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4pPr>
      <a:lvl5pPr marL="1757590" marR="0" indent="-3288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26262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9.jpeg"/><Relationship Id="rId6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hyperlink" Target="http://www.ncbi.nlm.nih.gov/books/NBK1377/" TargetMode="External"/><Relationship Id="rId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Title 1"/>
          <p:cNvSpPr txBox="1"/>
          <p:nvPr>
            <p:ph type="title"/>
          </p:nvPr>
        </p:nvSpPr>
        <p:spPr>
          <a:xfrm>
            <a:off x="1132114" y="1357933"/>
            <a:ext cx="10363201" cy="1938341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Gene addition therapy in</a:t>
            </a:r>
            <a:br/>
            <a:r>
              <a:t>Sickle Cell Disease</a:t>
            </a:r>
          </a:p>
        </p:txBody>
      </p:sp>
      <p:sp>
        <p:nvSpPr>
          <p:cNvPr id="249" name="Rectangle 2"/>
          <p:cNvSpPr txBox="1"/>
          <p:nvPr/>
        </p:nvSpPr>
        <p:spPr>
          <a:xfrm>
            <a:off x="3156858" y="3852093"/>
            <a:ext cx="6096001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E0F3FC"/>
                </a:solidFill>
              </a:defRPr>
            </a:pPr>
            <a:r>
              <a:t>Anjulika Chawla, MD</a:t>
            </a:r>
          </a:p>
          <a:p>
            <a:pPr algn="ctr">
              <a:defRPr b="1">
                <a:solidFill>
                  <a:srgbClr val="E0F3FC"/>
                </a:solidFill>
              </a:defRPr>
            </a:pPr>
            <a:r>
              <a:t>Associate Medical Director</a:t>
            </a:r>
          </a:p>
          <a:p>
            <a:pPr algn="ctr">
              <a:defRPr b="1">
                <a:solidFill>
                  <a:srgbClr val="E0F3FC"/>
                </a:solidFill>
              </a:defRPr>
            </a:pPr>
          </a:p>
          <a:p>
            <a:pPr algn="ctr">
              <a:defRPr b="1">
                <a:solidFill>
                  <a:srgbClr val="E0F3FC"/>
                </a:solidFill>
              </a:defRPr>
            </a:pPr>
            <a:r>
              <a:t>September 5,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extBox 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1" name="Slide Number Placeholder 1"/>
          <p:cNvSpPr txBox="1"/>
          <p:nvPr/>
        </p:nvSpPr>
        <p:spPr>
          <a:xfrm>
            <a:off x="11664460" y="6596124"/>
            <a:ext cx="52681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 defTabSz="257175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662" name="Title 2"/>
          <p:cNvSpPr txBox="1"/>
          <p:nvPr>
            <p:ph type="title"/>
          </p:nvPr>
        </p:nvSpPr>
        <p:spPr>
          <a:xfrm>
            <a:off x="460289" y="153271"/>
            <a:ext cx="11507935" cy="84473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Overview of investigational treatment process</a:t>
            </a:r>
          </a:p>
        </p:txBody>
      </p:sp>
      <p:sp>
        <p:nvSpPr>
          <p:cNvPr id="663" name="Rectangle 125"/>
          <p:cNvSpPr txBox="1"/>
          <p:nvPr/>
        </p:nvSpPr>
        <p:spPr>
          <a:xfrm>
            <a:off x="1433054" y="6371159"/>
            <a:ext cx="55750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DP, drug product; HSCs, hematopoietic stem cells, PB, peripheral blood; RBC, red blood cell.</a:t>
            </a:r>
          </a:p>
        </p:txBody>
      </p:sp>
      <p:pic>
        <p:nvPicPr>
          <p:cNvPr id="664" name="Picture 33" descr="Picture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1267" y="2452815"/>
            <a:ext cx="1933576" cy="118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Picture 39" descr="Picture 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65" y="1972098"/>
            <a:ext cx="7599496" cy="2388767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TextBox 51"/>
          <p:cNvSpPr txBox="1"/>
          <p:nvPr/>
        </p:nvSpPr>
        <p:spPr>
          <a:xfrm>
            <a:off x="213136" y="1207713"/>
            <a:ext cx="181603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HSC collection</a:t>
            </a:r>
          </a:p>
          <a:p>
            <a:pPr algn="ctr" defTabSz="914400">
              <a:defRPr b="1" i="1" sz="1200">
                <a:latin typeface="+mj-lt"/>
                <a:ea typeface="+mj-ea"/>
                <a:cs typeface="+mj-cs"/>
                <a:sym typeface="Calibri"/>
              </a:defRPr>
            </a:pPr>
            <a:r>
              <a:t>Bone marrow harvest or mobilization with plerixafor &amp; apheresis</a:t>
            </a:r>
          </a:p>
        </p:txBody>
      </p:sp>
      <p:sp>
        <p:nvSpPr>
          <p:cNvPr id="667" name="Rectangle 24"/>
          <p:cNvSpPr txBox="1"/>
          <p:nvPr/>
        </p:nvSpPr>
        <p:spPr>
          <a:xfrm>
            <a:off x="5206217" y="1207713"/>
            <a:ext cx="167454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DP infusion</a:t>
            </a:r>
          </a:p>
        </p:txBody>
      </p:sp>
      <p:sp>
        <p:nvSpPr>
          <p:cNvPr id="668" name="Rectangle 24"/>
          <p:cNvSpPr txBox="1"/>
          <p:nvPr/>
        </p:nvSpPr>
        <p:spPr>
          <a:xfrm>
            <a:off x="7314203" y="1207714"/>
            <a:ext cx="262752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Transduced HSCs engraft and contribute to reconstitution of functional RBCs</a:t>
            </a:r>
          </a:p>
        </p:txBody>
      </p:sp>
      <p:sp>
        <p:nvSpPr>
          <p:cNvPr id="669" name="Rectangle 24"/>
          <p:cNvSpPr txBox="1"/>
          <p:nvPr/>
        </p:nvSpPr>
        <p:spPr>
          <a:xfrm>
            <a:off x="2840971" y="1207713"/>
            <a:ext cx="167454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Busulfan</a:t>
            </a:r>
            <a:br/>
            <a:r>
              <a:t>myeloablative conditioning</a:t>
            </a:r>
          </a:p>
        </p:txBody>
      </p:sp>
      <p:sp>
        <p:nvSpPr>
          <p:cNvPr id="670" name="Rectangle 24"/>
          <p:cNvSpPr txBox="1"/>
          <p:nvPr/>
        </p:nvSpPr>
        <p:spPr>
          <a:xfrm>
            <a:off x="9679188" y="2946200"/>
            <a:ext cx="2754609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3000"/>
              </a:lnSpc>
              <a:spcBef>
                <a:spcPts val="600"/>
              </a:spcBef>
              <a:defRPr b="1" sz="2000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2-yr follow-up</a:t>
            </a:r>
          </a:p>
        </p:txBody>
      </p:sp>
      <p:sp>
        <p:nvSpPr>
          <p:cNvPr id="671" name="Straight Arrow Connector 58"/>
          <p:cNvSpPr/>
          <p:nvPr/>
        </p:nvSpPr>
        <p:spPr>
          <a:xfrm>
            <a:off x="11064067" y="3296773"/>
            <a:ext cx="1" cy="411481"/>
          </a:xfrm>
          <a:prstGeom prst="line">
            <a:avLst/>
          </a:prstGeom>
          <a:ln w="31750">
            <a:solidFill>
              <a:srgbClr val="0080B1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7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506418">
            <a:off x="1030776" y="2732558"/>
            <a:ext cx="749821" cy="686704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Straight Arrow Connector 79"/>
          <p:cNvSpPr/>
          <p:nvPr/>
        </p:nvSpPr>
        <p:spPr>
          <a:xfrm flipV="1">
            <a:off x="9540675" y="3137871"/>
            <a:ext cx="594361" cy="2"/>
          </a:xfrm>
          <a:prstGeom prst="line">
            <a:avLst/>
          </a:prstGeom>
          <a:ln w="28575">
            <a:solidFill>
              <a:srgbClr val="0080B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Rectangle 80"/>
          <p:cNvSpPr txBox="1"/>
          <p:nvPr/>
        </p:nvSpPr>
        <p:spPr>
          <a:xfrm>
            <a:off x="9971602" y="3691182"/>
            <a:ext cx="2169781" cy="60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3000"/>
              </a:lnSpc>
              <a:defRPr b="1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Long-Term</a:t>
            </a:r>
          </a:p>
          <a:p>
            <a:pPr algn="ctr">
              <a:lnSpc>
                <a:spcPct val="93000"/>
              </a:lnSpc>
              <a:defRPr b="1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Follow-Up Study</a:t>
            </a:r>
          </a:p>
        </p:txBody>
      </p:sp>
      <p:grpSp>
        <p:nvGrpSpPr>
          <p:cNvPr id="677" name="Rectangle 81"/>
          <p:cNvGrpSpPr/>
          <p:nvPr/>
        </p:nvGrpSpPr>
        <p:grpSpPr>
          <a:xfrm>
            <a:off x="323240" y="4535475"/>
            <a:ext cx="5040776" cy="1706920"/>
            <a:chOff x="0" y="0"/>
            <a:chExt cx="5040774" cy="1706918"/>
          </a:xfrm>
        </p:grpSpPr>
        <p:sp>
          <p:nvSpPr>
            <p:cNvPr id="675" name="Rectangle"/>
            <p:cNvSpPr/>
            <p:nvPr/>
          </p:nvSpPr>
          <p:spPr>
            <a:xfrm>
              <a:off x="-1" y="0"/>
              <a:ext cx="5040776" cy="1706919"/>
            </a:xfrm>
            <a:prstGeom prst="rect">
              <a:avLst/>
            </a:prstGeom>
            <a:noFill/>
            <a:ln w="25400" cap="flat">
              <a:solidFill>
                <a:srgbClr val="156EA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6" name="LentiGlobin DP centralized manufacturing"/>
            <p:cNvSpPr txBox="1"/>
            <p:nvPr/>
          </p:nvSpPr>
          <p:spPr>
            <a:xfrm>
              <a:off x="-1" y="11378"/>
              <a:ext cx="5040776" cy="1684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t>LentiGlobin DP centralized manufacturing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78" name="TextBox 82"/>
          <p:cNvSpPr txBox="1"/>
          <p:nvPr/>
        </p:nvSpPr>
        <p:spPr>
          <a:xfrm>
            <a:off x="337523" y="5678542"/>
            <a:ext cx="117063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i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Select CD34+ cells</a:t>
            </a:r>
          </a:p>
        </p:txBody>
      </p:sp>
      <p:sp>
        <p:nvSpPr>
          <p:cNvPr id="679" name="TextBox 84"/>
          <p:cNvSpPr txBox="1"/>
          <p:nvPr/>
        </p:nvSpPr>
        <p:spPr>
          <a:xfrm>
            <a:off x="3832021" y="5685632"/>
            <a:ext cx="1590029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i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Cryopreserve, test, release DP</a:t>
            </a:r>
          </a:p>
        </p:txBody>
      </p:sp>
      <p:sp>
        <p:nvSpPr>
          <p:cNvPr id="680" name="TextBox 85"/>
          <p:cNvSpPr txBox="1"/>
          <p:nvPr/>
        </p:nvSpPr>
        <p:spPr>
          <a:xfrm>
            <a:off x="1677454" y="5696601"/>
            <a:ext cx="2073680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i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Transduce with BB305 lentiviral vector</a:t>
            </a:r>
          </a:p>
        </p:txBody>
      </p:sp>
      <p:sp>
        <p:nvSpPr>
          <p:cNvPr id="681" name="Straight Arrow Connector 86"/>
          <p:cNvSpPr/>
          <p:nvPr/>
        </p:nvSpPr>
        <p:spPr>
          <a:xfrm>
            <a:off x="999500" y="4006162"/>
            <a:ext cx="3603" cy="496790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82" name="Picture 87" descr="Picture 87"/>
          <p:cNvPicPr>
            <a:picLocks noChangeAspect="1"/>
          </p:cNvPicPr>
          <p:nvPr/>
        </p:nvPicPr>
        <p:blipFill>
          <a:blip r:embed="rId5">
            <a:extLst/>
          </a:blip>
          <a:srcRect l="892" t="59704" r="46089" b="26722"/>
          <a:stretch>
            <a:fillRect/>
          </a:stretch>
        </p:blipFill>
        <p:spPr>
          <a:xfrm>
            <a:off x="355312" y="4857184"/>
            <a:ext cx="4875675" cy="873766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traight Arrow Connector 88"/>
          <p:cNvSpPr/>
          <p:nvPr/>
        </p:nvSpPr>
        <p:spPr>
          <a:xfrm flipV="1">
            <a:off x="4627033" y="3998905"/>
            <a:ext cx="1" cy="496790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86" name="Speech Bubble: Rectangle 116"/>
          <p:cNvGrpSpPr/>
          <p:nvPr/>
        </p:nvGrpSpPr>
        <p:grpSpPr>
          <a:xfrm>
            <a:off x="7409037" y="3747591"/>
            <a:ext cx="2304884" cy="2545341"/>
            <a:chOff x="0" y="0"/>
            <a:chExt cx="2304882" cy="2545340"/>
          </a:xfrm>
        </p:grpSpPr>
        <p:sp>
          <p:nvSpPr>
            <p:cNvPr id="684" name="Shape"/>
            <p:cNvSpPr/>
            <p:nvPr/>
          </p:nvSpPr>
          <p:spPr>
            <a:xfrm>
              <a:off x="0" y="0"/>
              <a:ext cx="2304883" cy="249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6"/>
                  </a:moveTo>
                  <a:lnTo>
                    <a:pt x="3600" y="2176"/>
                  </a:lnTo>
                  <a:lnTo>
                    <a:pt x="6378" y="0"/>
                  </a:lnTo>
                  <a:lnTo>
                    <a:pt x="9000" y="2176"/>
                  </a:lnTo>
                  <a:lnTo>
                    <a:pt x="21600" y="217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413"/>
                  </a:lnTo>
                  <a:close/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685" name="Gene therapy-derived HbAT87Q"/>
            <p:cNvSpPr txBox="1"/>
            <p:nvPr/>
          </p:nvSpPr>
          <p:spPr>
            <a:xfrm>
              <a:off x="0" y="200779"/>
              <a:ext cx="2304883" cy="2344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800"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algn="ctr"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t>Gene therapy-derived HbA</a:t>
              </a:r>
              <a:r>
                <a:rPr baseline="30000"/>
                <a:t>T87Q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baseline="30000"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</p:txBody>
        </p:sp>
      </p:grpSp>
      <p:grpSp>
        <p:nvGrpSpPr>
          <p:cNvPr id="692" name="Group 117"/>
          <p:cNvGrpSpPr/>
          <p:nvPr/>
        </p:nvGrpSpPr>
        <p:grpSpPr>
          <a:xfrm>
            <a:off x="7460660" y="4707725"/>
            <a:ext cx="2198985" cy="1465965"/>
            <a:chOff x="0" y="0"/>
            <a:chExt cx="2198983" cy="1465964"/>
          </a:xfrm>
        </p:grpSpPr>
        <p:pic>
          <p:nvPicPr>
            <p:cNvPr id="687" name="Picture 118" descr="Picture 118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266" t="11037" r="0" b="3395"/>
            <a:stretch>
              <a:fillRect/>
            </a:stretch>
          </p:blipFill>
          <p:spPr>
            <a:xfrm>
              <a:off x="457060" y="160039"/>
              <a:ext cx="1219286" cy="1140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8" name="TextBox 119"/>
            <p:cNvSpPr txBox="1"/>
            <p:nvPr/>
          </p:nvSpPr>
          <p:spPr>
            <a:xfrm>
              <a:off x="360387" y="1069263"/>
              <a:ext cx="36891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b="1" sz="20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α</a:t>
              </a:r>
            </a:p>
          </p:txBody>
        </p:sp>
        <p:sp>
          <p:nvSpPr>
            <p:cNvPr id="689" name="TextBox 120"/>
            <p:cNvSpPr txBox="1"/>
            <p:nvPr/>
          </p:nvSpPr>
          <p:spPr>
            <a:xfrm>
              <a:off x="1370441" y="1082424"/>
              <a:ext cx="82854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>
                <a:defRPr b="1"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β</a:t>
              </a:r>
              <a:r>
                <a:rPr baseline="30000"/>
                <a:t>T87Q</a:t>
              </a:r>
            </a:p>
          </p:txBody>
        </p:sp>
        <p:sp>
          <p:nvSpPr>
            <p:cNvPr id="690" name="TextBox 121"/>
            <p:cNvSpPr txBox="1"/>
            <p:nvPr/>
          </p:nvSpPr>
          <p:spPr>
            <a:xfrm>
              <a:off x="1520014" y="0"/>
              <a:ext cx="368910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b="1" sz="20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α</a:t>
              </a:r>
            </a:p>
          </p:txBody>
        </p:sp>
        <p:sp>
          <p:nvSpPr>
            <p:cNvPr id="691" name="TextBox 122"/>
            <p:cNvSpPr txBox="1"/>
            <p:nvPr/>
          </p:nvSpPr>
          <p:spPr>
            <a:xfrm>
              <a:off x="0" y="5786"/>
              <a:ext cx="82854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>
                <a:defRPr b="1"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β</a:t>
              </a:r>
              <a:r>
                <a:rPr baseline="30000"/>
                <a:t>T87Q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extBox 3"/>
          <p:cNvSpPr txBox="1"/>
          <p:nvPr>
            <p:ph type="sldNum" sz="quarter" idx="2"/>
          </p:nvPr>
        </p:nvSpPr>
        <p:spPr>
          <a:xfrm>
            <a:off x="11840537" y="6613621"/>
            <a:ext cx="131354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5" name="Title 1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Gene Therapy Specific Vocabulary</a:t>
            </a:r>
          </a:p>
        </p:txBody>
      </p:sp>
      <p:sp>
        <p:nvSpPr>
          <p:cNvPr id="696" name="Slide Number Placeholder 3"/>
          <p:cNvSpPr txBox="1"/>
          <p:nvPr/>
        </p:nvSpPr>
        <p:spPr>
          <a:xfrm>
            <a:off x="11683999" y="6616432"/>
            <a:ext cx="425216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r>
              <a:t>11</a:t>
            </a:r>
          </a:p>
        </p:txBody>
      </p:sp>
      <p:grpSp>
        <p:nvGrpSpPr>
          <p:cNvPr id="699" name="Rounded Rectangle 5"/>
          <p:cNvGrpSpPr/>
          <p:nvPr/>
        </p:nvGrpSpPr>
        <p:grpSpPr>
          <a:xfrm>
            <a:off x="538170" y="3407876"/>
            <a:ext cx="2592289" cy="1440161"/>
            <a:chOff x="0" y="0"/>
            <a:chExt cx="2592288" cy="1440159"/>
          </a:xfrm>
        </p:grpSpPr>
        <p:sp>
          <p:nvSpPr>
            <p:cNvPr id="697" name="Rounded Rectangle"/>
            <p:cNvSpPr/>
            <p:nvPr/>
          </p:nvSpPr>
          <p:spPr>
            <a:xfrm>
              <a:off x="0" y="0"/>
              <a:ext cx="2592289" cy="14401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488EB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8" name="VCN…"/>
            <p:cNvSpPr txBox="1"/>
            <p:nvPr/>
          </p:nvSpPr>
          <p:spPr>
            <a:xfrm>
              <a:off x="70303" y="74433"/>
              <a:ext cx="2451682" cy="129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</a:defRPr>
              </a:pPr>
              <a:r>
                <a:t>VCN</a:t>
              </a:r>
            </a:p>
            <a:p>
              <a:pPr algn="ctr">
                <a:defRPr i="1" sz="1600">
                  <a:solidFill>
                    <a:srgbClr val="FFFFFF"/>
                  </a:solidFill>
                </a:defRPr>
              </a:pPr>
              <a:r>
                <a:t>Vector copy number:</a:t>
              </a:r>
            </a:p>
            <a:p>
              <a:pPr algn="ctr">
                <a:defRPr i="1" sz="1600">
                  <a:solidFill>
                    <a:srgbClr val="FFFFFF"/>
                  </a:solidFill>
                </a:defRPr>
              </a:pPr>
              <a:r>
                <a:t>The number of vector genomes per diploid genome</a:t>
              </a:r>
            </a:p>
          </p:txBody>
        </p:sp>
      </p:grpSp>
      <p:grpSp>
        <p:nvGrpSpPr>
          <p:cNvPr id="702" name="Rounded Rectangle 6"/>
          <p:cNvGrpSpPr/>
          <p:nvPr/>
        </p:nvGrpSpPr>
        <p:grpSpPr>
          <a:xfrm>
            <a:off x="452460" y="5138651"/>
            <a:ext cx="2592290" cy="1440161"/>
            <a:chOff x="0" y="0"/>
            <a:chExt cx="2592288" cy="1440159"/>
          </a:xfrm>
        </p:grpSpPr>
        <p:sp>
          <p:nvSpPr>
            <p:cNvPr id="700" name="Rounded Rectangle"/>
            <p:cNvSpPr/>
            <p:nvPr/>
          </p:nvSpPr>
          <p:spPr>
            <a:xfrm>
              <a:off x="0" y="0"/>
              <a:ext cx="2592289" cy="1440160"/>
            </a:xfrm>
            <a:prstGeom prst="roundRect">
              <a:avLst>
                <a:gd name="adj" fmla="val 16667"/>
              </a:avLst>
            </a:prstGeom>
            <a:solidFill>
              <a:srgbClr val="AFDD7D"/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1" name="%LVV+…"/>
            <p:cNvSpPr txBox="1"/>
            <p:nvPr/>
          </p:nvSpPr>
          <p:spPr>
            <a:xfrm>
              <a:off x="70303" y="188733"/>
              <a:ext cx="2451682" cy="1062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</a:defRPr>
              </a:pPr>
              <a:r>
                <a:t>%LVV+</a:t>
              </a:r>
            </a:p>
            <a:p>
              <a:pPr algn="ctr">
                <a:defRPr i="1" sz="1600">
                  <a:solidFill>
                    <a:srgbClr val="FFFFFF"/>
                  </a:solidFill>
                </a:defRPr>
              </a:pPr>
              <a:r>
                <a:t>The percentage of a population of cells that contains vector</a:t>
              </a:r>
            </a:p>
          </p:txBody>
        </p:sp>
      </p:grpSp>
      <p:pic>
        <p:nvPicPr>
          <p:cNvPr id="703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653" y="1384140"/>
            <a:ext cx="2375372" cy="2144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Picture 42" descr="Picture 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9232" y="1353282"/>
            <a:ext cx="2382541" cy="2272859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TextBox 44"/>
          <p:cNvSpPr txBox="1"/>
          <p:nvPr/>
        </p:nvSpPr>
        <p:spPr>
          <a:xfrm>
            <a:off x="4330886" y="3829953"/>
            <a:ext cx="6690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156EA0"/>
                </a:solidFill>
              </a:defRPr>
            </a:lvl1pPr>
          </a:lstStyle>
          <a:p>
            <a:pPr/>
            <a:r>
              <a:t>0.5</a:t>
            </a:r>
          </a:p>
        </p:txBody>
      </p:sp>
      <p:sp>
        <p:nvSpPr>
          <p:cNvPr id="706" name="TextBox 45"/>
          <p:cNvSpPr txBox="1"/>
          <p:nvPr/>
        </p:nvSpPr>
        <p:spPr>
          <a:xfrm>
            <a:off x="7337824" y="3829953"/>
            <a:ext cx="415637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156EA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07" name="TextBox 46"/>
          <p:cNvSpPr txBox="1"/>
          <p:nvPr/>
        </p:nvSpPr>
        <p:spPr>
          <a:xfrm>
            <a:off x="4306944" y="5301207"/>
            <a:ext cx="9175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5B8D25"/>
                </a:solidFill>
              </a:defRPr>
            </a:lvl1pPr>
          </a:lstStyle>
          <a:p>
            <a:pPr/>
            <a:r>
              <a:t>50%</a:t>
            </a:r>
          </a:p>
        </p:txBody>
      </p:sp>
      <p:sp>
        <p:nvSpPr>
          <p:cNvPr id="708" name="TextBox 47"/>
          <p:cNvSpPr txBox="1"/>
          <p:nvPr/>
        </p:nvSpPr>
        <p:spPr>
          <a:xfrm>
            <a:off x="7147800" y="5273957"/>
            <a:ext cx="917537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5B8D25"/>
                </a:solidFill>
              </a:defRPr>
            </a:lvl1pPr>
          </a:lstStyle>
          <a:p>
            <a:pPr/>
            <a:r>
              <a:t>75%</a:t>
            </a:r>
          </a:p>
        </p:txBody>
      </p:sp>
      <p:sp>
        <p:nvSpPr>
          <p:cNvPr id="709" name="Oval 11"/>
          <p:cNvSpPr/>
          <p:nvPr/>
        </p:nvSpPr>
        <p:spPr>
          <a:xfrm>
            <a:off x="9368981" y="1353282"/>
            <a:ext cx="1152129" cy="1080122"/>
          </a:xfrm>
          <a:prstGeom prst="ellipse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0" name="Oval 12"/>
          <p:cNvSpPr/>
          <p:nvPr/>
        </p:nvSpPr>
        <p:spPr>
          <a:xfrm>
            <a:off x="9512997" y="1785331"/>
            <a:ext cx="648073" cy="622505"/>
          </a:xfrm>
          <a:prstGeom prst="ellipse">
            <a:avLst/>
          </a:prstGeom>
          <a:solidFill>
            <a:srgbClr val="D9D9D9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1" name="Rectangle 13"/>
          <p:cNvSpPr/>
          <p:nvPr/>
        </p:nvSpPr>
        <p:spPr>
          <a:xfrm>
            <a:off x="9657013" y="2001354"/>
            <a:ext cx="288033" cy="7200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2" name="Oval 14"/>
          <p:cNvSpPr/>
          <p:nvPr/>
        </p:nvSpPr>
        <p:spPr>
          <a:xfrm>
            <a:off x="10577541" y="1384140"/>
            <a:ext cx="1152129" cy="1080121"/>
          </a:xfrm>
          <a:prstGeom prst="ellipse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3" name="Oval 15"/>
          <p:cNvSpPr/>
          <p:nvPr/>
        </p:nvSpPr>
        <p:spPr>
          <a:xfrm>
            <a:off x="10721557" y="1816188"/>
            <a:ext cx="648073" cy="622505"/>
          </a:xfrm>
          <a:prstGeom prst="ellipse">
            <a:avLst/>
          </a:prstGeom>
          <a:solidFill>
            <a:srgbClr val="D9D9D9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4" name="Rectangle 16"/>
          <p:cNvSpPr/>
          <p:nvPr/>
        </p:nvSpPr>
        <p:spPr>
          <a:xfrm>
            <a:off x="10865573" y="2032212"/>
            <a:ext cx="288033" cy="7200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5" name="Oval 17"/>
          <p:cNvSpPr/>
          <p:nvPr/>
        </p:nvSpPr>
        <p:spPr>
          <a:xfrm>
            <a:off x="9368981" y="2492922"/>
            <a:ext cx="1152129" cy="1080121"/>
          </a:xfrm>
          <a:prstGeom prst="ellipse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6" name="Oval 18"/>
          <p:cNvSpPr/>
          <p:nvPr/>
        </p:nvSpPr>
        <p:spPr>
          <a:xfrm>
            <a:off x="9512997" y="2924971"/>
            <a:ext cx="648073" cy="622505"/>
          </a:xfrm>
          <a:prstGeom prst="ellipse">
            <a:avLst/>
          </a:prstGeom>
          <a:solidFill>
            <a:srgbClr val="D9D9D9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7" name="Rectangle 19"/>
          <p:cNvSpPr/>
          <p:nvPr/>
        </p:nvSpPr>
        <p:spPr>
          <a:xfrm>
            <a:off x="9657013" y="3140993"/>
            <a:ext cx="288033" cy="7200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8" name="Oval 20"/>
          <p:cNvSpPr/>
          <p:nvPr/>
        </p:nvSpPr>
        <p:spPr>
          <a:xfrm>
            <a:off x="10521109" y="2523779"/>
            <a:ext cx="1152129" cy="1080121"/>
          </a:xfrm>
          <a:prstGeom prst="ellipse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9" name="Oval 21"/>
          <p:cNvSpPr/>
          <p:nvPr/>
        </p:nvSpPr>
        <p:spPr>
          <a:xfrm>
            <a:off x="10665125" y="2955827"/>
            <a:ext cx="648073" cy="622505"/>
          </a:xfrm>
          <a:prstGeom prst="ellipse">
            <a:avLst/>
          </a:prstGeom>
          <a:solidFill>
            <a:srgbClr val="D9D9D9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0" name="Rectangle 22"/>
          <p:cNvSpPr/>
          <p:nvPr/>
        </p:nvSpPr>
        <p:spPr>
          <a:xfrm>
            <a:off x="10809141" y="3171850"/>
            <a:ext cx="288033" cy="7200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1" name="TextBox 35"/>
          <p:cNvSpPr txBox="1"/>
          <p:nvPr/>
        </p:nvSpPr>
        <p:spPr>
          <a:xfrm>
            <a:off x="10249489" y="3848380"/>
            <a:ext cx="4156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156EA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22" name="TextBox 36"/>
          <p:cNvSpPr txBox="1"/>
          <p:nvPr/>
        </p:nvSpPr>
        <p:spPr>
          <a:xfrm>
            <a:off x="10004186" y="5301207"/>
            <a:ext cx="114355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5B8D25"/>
                </a:solidFill>
              </a:defRPr>
            </a:lvl1pPr>
          </a:lstStyle>
          <a:p>
            <a:pPr/>
            <a:r>
              <a:t>100%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extBox 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5" name="Title 1"/>
          <p:cNvSpPr txBox="1"/>
          <p:nvPr>
            <p:ph type="title"/>
          </p:nvPr>
        </p:nvSpPr>
        <p:spPr>
          <a:xfrm>
            <a:off x="784527" y="261000"/>
            <a:ext cx="10851214" cy="875421"/>
          </a:xfrm>
          <a:prstGeom prst="rect">
            <a:avLst/>
          </a:prstGeom>
        </p:spPr>
        <p:txBody>
          <a:bodyPr/>
          <a:lstStyle/>
          <a:p>
            <a:pPr defTabSz="768095">
              <a:defRPr sz="2688">
                <a:latin typeface="+mj-lt"/>
                <a:ea typeface="+mj-ea"/>
                <a:cs typeface="+mj-cs"/>
                <a:sym typeface="Calibri"/>
              </a:defRPr>
            </a:pPr>
            <a:r>
              <a:t>HGB-206: </a:t>
            </a:r>
            <a:r>
              <a:rPr>
                <a:latin typeface="Arial"/>
                <a:ea typeface="Arial"/>
                <a:cs typeface="Arial"/>
                <a:sym typeface="Arial"/>
              </a:rPr>
              <a:t>Exploratory assay allows for single-cell resolution of Hb expression to assess pancellularity of HbA</a:t>
            </a:r>
            <a:r>
              <a:rPr baseline="29619">
                <a:latin typeface="Arial"/>
                <a:ea typeface="Arial"/>
                <a:cs typeface="Arial"/>
                <a:sym typeface="Arial"/>
              </a:rPr>
              <a:t>T87Q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26" name="TextBox 8"/>
          <p:cNvSpPr txBox="1"/>
          <p:nvPr/>
        </p:nvSpPr>
        <p:spPr>
          <a:xfrm>
            <a:off x="1446998" y="6376883"/>
            <a:ext cx="9891729" cy="3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3000"/>
              </a:lnSpc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RBCs, red blood cells.</a:t>
            </a:r>
          </a:p>
          <a:p>
            <a:pPr>
              <a:lnSpc>
                <a:spcPct val="93000"/>
              </a:lnSpc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Kanter. EHA 2019. Abstract S1633.</a:t>
            </a:r>
          </a:p>
        </p:txBody>
      </p:sp>
      <p:sp>
        <p:nvSpPr>
          <p:cNvPr id="727" name="TextBox 47"/>
          <p:cNvSpPr txBox="1"/>
          <p:nvPr/>
        </p:nvSpPr>
        <p:spPr>
          <a:xfrm>
            <a:off x="131539" y="1154218"/>
            <a:ext cx="1234448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Char char="▪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Exploratory assay: Single red blood cell western blot with anti-</a:t>
            </a:r>
            <a:r>
              <a:t>β</a:t>
            </a:r>
            <a:r>
              <a:rPr baseline="30000"/>
              <a:t>S</a:t>
            </a:r>
            <a:r>
              <a:t> or anti-</a:t>
            </a:r>
            <a:r>
              <a:t>β</a:t>
            </a:r>
            <a:r>
              <a:rPr baseline="30000"/>
              <a:t>A</a:t>
            </a:r>
            <a:r>
              <a:t>/</a:t>
            </a:r>
            <a:r>
              <a:t>β</a:t>
            </a:r>
            <a:r>
              <a:rPr baseline="30000"/>
              <a:t>A-T87Q  </a:t>
            </a:r>
            <a:r>
              <a:t>antibodies</a:t>
            </a:r>
          </a:p>
        </p:txBody>
      </p:sp>
      <p:sp>
        <p:nvSpPr>
          <p:cNvPr id="728" name="TextBox 53"/>
          <p:cNvSpPr txBox="1"/>
          <p:nvPr/>
        </p:nvSpPr>
        <p:spPr>
          <a:xfrm>
            <a:off x="1262950" y="5942938"/>
            <a:ext cx="966610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Proportion of RBCs with HbS and/or HbA/HbA</a:t>
            </a:r>
            <a:r>
              <a:rPr baseline="30000"/>
              <a:t>T87Q</a:t>
            </a:r>
          </a:p>
        </p:txBody>
      </p:sp>
      <p:sp>
        <p:nvSpPr>
          <p:cNvPr id="729" name="Left Brace 54"/>
          <p:cNvSpPr/>
          <p:nvPr/>
        </p:nvSpPr>
        <p:spPr>
          <a:xfrm rot="16200000">
            <a:off x="5899068" y="626948"/>
            <a:ext cx="234445" cy="10519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82"/>
                  <a:pt x="10800" y="21560"/>
                </a:cubicBezTo>
                <a:lnTo>
                  <a:pt x="10800" y="10840"/>
                </a:lnTo>
                <a:cubicBezTo>
                  <a:pt x="10800" y="10818"/>
                  <a:pt x="5965" y="10800"/>
                  <a:pt x="0" y="10800"/>
                </a:cubicBezTo>
                <a:cubicBezTo>
                  <a:pt x="5965" y="10800"/>
                  <a:pt x="10800" y="10782"/>
                  <a:pt x="10800" y="10760"/>
                </a:cubicBezTo>
                <a:lnTo>
                  <a:pt x="10800" y="40"/>
                </a:lnTo>
                <a:cubicBezTo>
                  <a:pt x="10800" y="18"/>
                  <a:pt x="15635" y="0"/>
                  <a:pt x="21600" y="0"/>
                </a:cubicBezTo>
              </a:path>
            </a:pathLst>
          </a:custGeom>
          <a:ln w="12700">
            <a:solidFill>
              <a:srgbClr val="006A9E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730" name="TextBox 60"/>
          <p:cNvSpPr txBox="1"/>
          <p:nvPr/>
        </p:nvSpPr>
        <p:spPr>
          <a:xfrm>
            <a:off x="4562000" y="1804414"/>
            <a:ext cx="211760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RBCs from sickle cell trait </a:t>
            </a:r>
            <a:r>
              <a:t>β</a:t>
            </a:r>
            <a:r>
              <a:rPr baseline="30000"/>
              <a:t>S</a:t>
            </a:r>
            <a:r>
              <a:t>/</a:t>
            </a:r>
            <a:r>
              <a:t>β</a:t>
            </a:r>
            <a:r>
              <a:rPr baseline="30000"/>
              <a:t>A </a:t>
            </a:r>
          </a:p>
        </p:txBody>
      </p:sp>
      <p:sp>
        <p:nvSpPr>
          <p:cNvPr id="731" name="TextBox 61"/>
          <p:cNvSpPr txBox="1"/>
          <p:nvPr/>
        </p:nvSpPr>
        <p:spPr>
          <a:xfrm>
            <a:off x="6702897" y="1804414"/>
            <a:ext cx="307945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RBCs from </a:t>
            </a:r>
            <a:r>
              <a:t>β</a:t>
            </a:r>
            <a:r>
              <a:rPr baseline="30000"/>
              <a:t>S</a:t>
            </a:r>
            <a:r>
              <a:t>/</a:t>
            </a:r>
            <a:r>
              <a:t>β</a:t>
            </a:r>
            <a:r>
              <a:rPr baseline="30000"/>
              <a:t>S </a:t>
            </a:r>
            <a:r>
              <a:t>SCD patient </a:t>
            </a:r>
          </a:p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on transfusions</a:t>
            </a:r>
          </a:p>
        </p:txBody>
      </p:sp>
      <p:sp>
        <p:nvSpPr>
          <p:cNvPr id="732" name="TextBox 62"/>
          <p:cNvSpPr txBox="1"/>
          <p:nvPr/>
        </p:nvSpPr>
        <p:spPr>
          <a:xfrm>
            <a:off x="9663617" y="1804414"/>
            <a:ext cx="266884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RBCs from LentiGlobin treated </a:t>
            </a:r>
            <a:r>
              <a:t>β</a:t>
            </a:r>
            <a:r>
              <a:rPr baseline="30000"/>
              <a:t>S</a:t>
            </a:r>
            <a:r>
              <a:t>/</a:t>
            </a:r>
            <a:r>
              <a:t>β</a:t>
            </a:r>
            <a:r>
              <a:rPr baseline="30000"/>
              <a:t>S </a:t>
            </a:r>
            <a:r>
              <a:t>SCD patient</a:t>
            </a:r>
          </a:p>
        </p:txBody>
      </p:sp>
      <p:sp>
        <p:nvSpPr>
          <p:cNvPr id="733" name="TextBox 63"/>
          <p:cNvSpPr txBox="1"/>
          <p:nvPr/>
        </p:nvSpPr>
        <p:spPr>
          <a:xfrm>
            <a:off x="-41160" y="1804414"/>
            <a:ext cx="211760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RBCs with normal adult Hb </a:t>
            </a:r>
            <a:r>
              <a:t>β</a:t>
            </a:r>
            <a:r>
              <a:rPr baseline="30000"/>
              <a:t>A</a:t>
            </a:r>
            <a:r>
              <a:t>/</a:t>
            </a:r>
            <a:r>
              <a:t>β</a:t>
            </a:r>
            <a:r>
              <a:rPr baseline="30000"/>
              <a:t>A </a:t>
            </a:r>
          </a:p>
        </p:txBody>
      </p:sp>
      <p:sp>
        <p:nvSpPr>
          <p:cNvPr id="734" name="TextBox 64"/>
          <p:cNvSpPr txBox="1"/>
          <p:nvPr/>
        </p:nvSpPr>
        <p:spPr>
          <a:xfrm>
            <a:off x="2190143" y="1804414"/>
            <a:ext cx="211760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RBCs from </a:t>
            </a:r>
            <a:r>
              <a:t>β</a:t>
            </a:r>
            <a:r>
              <a:rPr baseline="30000"/>
              <a:t>S</a:t>
            </a:r>
            <a:r>
              <a:t>/</a:t>
            </a:r>
            <a:r>
              <a:t>β</a:t>
            </a:r>
            <a:r>
              <a:rPr baseline="30000"/>
              <a:t>S </a:t>
            </a:r>
            <a:endParaRPr baseline="30000"/>
          </a:p>
          <a:p>
            <a:pPr algn="ctr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SCD patient </a:t>
            </a:r>
          </a:p>
        </p:txBody>
      </p:sp>
      <p:pic>
        <p:nvPicPr>
          <p:cNvPr id="73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6" y="4080554"/>
            <a:ext cx="11918713" cy="1920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148" y="2390725"/>
            <a:ext cx="11991873" cy="1889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Box 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9" name="Title 2"/>
          <p:cNvSpPr txBox="1"/>
          <p:nvPr>
            <p:ph type="title"/>
          </p:nvPr>
        </p:nvSpPr>
        <p:spPr>
          <a:xfrm>
            <a:off x="603593" y="153271"/>
            <a:ext cx="11507935" cy="84473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HGB-206: Study design</a:t>
            </a:r>
          </a:p>
        </p:txBody>
      </p:sp>
      <p:sp>
        <p:nvSpPr>
          <p:cNvPr id="740" name="Rectangle 125"/>
          <p:cNvSpPr txBox="1"/>
          <p:nvPr/>
        </p:nvSpPr>
        <p:spPr>
          <a:xfrm>
            <a:off x="1433054" y="6492485"/>
            <a:ext cx="55750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DP, drug product; HSCs, hematopoietic stem cells, PB, peripheral blood; RBCs, red blood cells.</a:t>
            </a:r>
          </a:p>
        </p:txBody>
      </p:sp>
      <p:pic>
        <p:nvPicPr>
          <p:cNvPr id="741" name="Picture 39" descr="Picture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1267" y="2414395"/>
            <a:ext cx="1933576" cy="118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Picture 40" descr="Picture 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65" y="1933678"/>
            <a:ext cx="7599496" cy="2388767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Rectangle 41"/>
          <p:cNvSpPr/>
          <p:nvPr/>
        </p:nvSpPr>
        <p:spPr>
          <a:xfrm>
            <a:off x="0" y="4449369"/>
            <a:ext cx="12192000" cy="2119754"/>
          </a:xfrm>
          <a:prstGeom prst="rect">
            <a:avLst/>
          </a:prstGeom>
          <a:solidFill>
            <a:srgbClr val="E9F6F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4" name="TextBox 42"/>
          <p:cNvSpPr txBox="1"/>
          <p:nvPr/>
        </p:nvSpPr>
        <p:spPr>
          <a:xfrm>
            <a:off x="213136" y="1169294"/>
            <a:ext cx="181603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HSC collection</a:t>
            </a:r>
          </a:p>
          <a:p>
            <a:pPr algn="ctr" defTabSz="914400">
              <a:defRPr b="1" i="1" sz="1200">
                <a:latin typeface="+mj-lt"/>
                <a:ea typeface="+mj-ea"/>
                <a:cs typeface="+mj-cs"/>
                <a:sym typeface="Calibri"/>
              </a:defRPr>
            </a:pPr>
            <a:r>
              <a:t>Bone marrow harvest or mobilization with plerixafor &amp; apheresis</a:t>
            </a:r>
          </a:p>
        </p:txBody>
      </p:sp>
      <p:sp>
        <p:nvSpPr>
          <p:cNvPr id="745" name="Rectangle 24"/>
          <p:cNvSpPr txBox="1"/>
          <p:nvPr/>
        </p:nvSpPr>
        <p:spPr>
          <a:xfrm>
            <a:off x="5206217" y="1169294"/>
            <a:ext cx="167454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DP infusion</a:t>
            </a:r>
          </a:p>
        </p:txBody>
      </p:sp>
      <p:sp>
        <p:nvSpPr>
          <p:cNvPr id="746" name="Rectangle 24"/>
          <p:cNvSpPr txBox="1"/>
          <p:nvPr/>
        </p:nvSpPr>
        <p:spPr>
          <a:xfrm>
            <a:off x="7168206" y="1169294"/>
            <a:ext cx="262752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Transduced HSCs engraft and contribute to reconstitution of functional RBCs</a:t>
            </a:r>
          </a:p>
        </p:txBody>
      </p:sp>
      <p:sp>
        <p:nvSpPr>
          <p:cNvPr id="747" name="Rectangle 24"/>
          <p:cNvSpPr txBox="1"/>
          <p:nvPr/>
        </p:nvSpPr>
        <p:spPr>
          <a:xfrm>
            <a:off x="2840971" y="1169294"/>
            <a:ext cx="167454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Busulfan</a:t>
            </a:r>
            <a:br/>
            <a:r>
              <a:t>myeloablative conditioning</a:t>
            </a:r>
          </a:p>
        </p:txBody>
      </p:sp>
      <p:sp>
        <p:nvSpPr>
          <p:cNvPr id="748" name="Rectangle 24"/>
          <p:cNvSpPr txBox="1"/>
          <p:nvPr/>
        </p:nvSpPr>
        <p:spPr>
          <a:xfrm>
            <a:off x="9679188" y="2907780"/>
            <a:ext cx="2754609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3000"/>
              </a:lnSpc>
              <a:spcBef>
                <a:spcPts val="600"/>
              </a:spcBef>
              <a:defRPr b="1" sz="2000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2-yr follow-up</a:t>
            </a:r>
          </a:p>
        </p:txBody>
      </p:sp>
      <p:sp>
        <p:nvSpPr>
          <p:cNvPr id="749" name="Speech Bubble: Rectangle 55"/>
          <p:cNvSpPr/>
          <p:nvPr/>
        </p:nvSpPr>
        <p:spPr>
          <a:xfrm>
            <a:off x="9434538" y="1233830"/>
            <a:ext cx="2639979" cy="1367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79" y="0"/>
                </a:moveTo>
                <a:lnTo>
                  <a:pt x="21600" y="0"/>
                </a:lnTo>
                <a:lnTo>
                  <a:pt x="21600" y="17610"/>
                </a:lnTo>
                <a:lnTo>
                  <a:pt x="10680" y="17610"/>
                </a:lnTo>
                <a:lnTo>
                  <a:pt x="0" y="21600"/>
                </a:lnTo>
                <a:lnTo>
                  <a:pt x="6000" y="17610"/>
                </a:lnTo>
                <a:lnTo>
                  <a:pt x="2879" y="17610"/>
                </a:lnTo>
                <a:lnTo>
                  <a:pt x="2879" y="1027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56EA0"/>
            </a:solidFill>
          </a:ln>
        </p:spPr>
        <p:txBody>
          <a:bodyPr lIns="45719" rIns="45719"/>
          <a:lstStyle/>
          <a:p>
            <a:pPr algn="ctr" defTabSz="914400">
              <a:defRPr b="1" sz="1400"/>
            </a:pPr>
          </a:p>
        </p:txBody>
      </p:sp>
      <p:sp>
        <p:nvSpPr>
          <p:cNvPr id="750" name="Straight Arrow Connector 56"/>
          <p:cNvSpPr/>
          <p:nvPr/>
        </p:nvSpPr>
        <p:spPr>
          <a:xfrm>
            <a:off x="11064067" y="3258353"/>
            <a:ext cx="1" cy="411481"/>
          </a:xfrm>
          <a:prstGeom prst="line">
            <a:avLst/>
          </a:prstGeom>
          <a:ln w="31750">
            <a:solidFill>
              <a:srgbClr val="0080B1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51" name="Rectangle 57"/>
          <p:cNvSpPr txBox="1"/>
          <p:nvPr/>
        </p:nvSpPr>
        <p:spPr>
          <a:xfrm>
            <a:off x="10716608" y="1301796"/>
            <a:ext cx="1371549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Modified RBCs express gene therapy-derived HbA</a:t>
            </a:r>
            <a:r>
              <a:rPr baseline="30000"/>
              <a:t>T87Q</a:t>
            </a:r>
          </a:p>
        </p:txBody>
      </p:sp>
      <p:sp>
        <p:nvSpPr>
          <p:cNvPr id="752" name="Rectangle: Rounded Corners 58"/>
          <p:cNvSpPr/>
          <p:nvPr/>
        </p:nvSpPr>
        <p:spPr>
          <a:xfrm>
            <a:off x="1627064" y="4518061"/>
            <a:ext cx="1097281" cy="1983831"/>
          </a:xfrm>
          <a:prstGeom prst="roundRect">
            <a:avLst>
              <a:gd name="adj" fmla="val 16667"/>
            </a:avLst>
          </a:prstGeom>
          <a:solidFill>
            <a:srgbClr val="3BACC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3" name="Rectangle: Rounded Corners 59"/>
          <p:cNvSpPr/>
          <p:nvPr/>
        </p:nvSpPr>
        <p:spPr>
          <a:xfrm>
            <a:off x="2798459" y="4518061"/>
            <a:ext cx="1097281" cy="198383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4" name="Rectangle: Rounded Corners 60"/>
          <p:cNvSpPr/>
          <p:nvPr/>
        </p:nvSpPr>
        <p:spPr>
          <a:xfrm>
            <a:off x="3969853" y="4518061"/>
            <a:ext cx="1097281" cy="1983831"/>
          </a:xfrm>
          <a:prstGeom prst="roundRect">
            <a:avLst>
              <a:gd name="adj" fmla="val 16667"/>
            </a:avLst>
          </a:prstGeom>
          <a:solidFill>
            <a:srgbClr val="0080B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755" name="Table 61"/>
          <p:cNvGraphicFramePr/>
          <p:nvPr/>
        </p:nvGraphicFramePr>
        <p:xfrm>
          <a:off x="445569" y="4662930"/>
          <a:ext cx="4586241" cy="14833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46560"/>
                <a:gridCol w="1141546"/>
                <a:gridCol w="1238250"/>
                <a:gridCol w="1059884"/>
              </a:tblGrid>
              <a:tr h="370840">
                <a:tc>
                  <a:txBody>
                    <a:bodyPr/>
                    <a:lstStyle/>
                    <a:p>
                      <a:pPr defTabSz="914400">
                        <a:defRPr sz="1800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Group 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Group 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Group 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1200">
                          <a:latin typeface="+mj-lt"/>
                          <a:ea typeface="+mj-ea"/>
                          <a:cs typeface="+mj-cs"/>
                          <a:sym typeface="Calibri"/>
                        </a:rPr>
                        <a:t>Pre-collection transfusion regimen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Optional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Required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Required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1200">
                          <a:latin typeface="+mj-lt"/>
                          <a:ea typeface="+mj-ea"/>
                          <a:cs typeface="+mj-cs"/>
                          <a:sym typeface="Calibri"/>
                        </a:rPr>
                        <a:t>HSC source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Bone marrow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51435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Bone marrow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Mobilized PB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1200">
                          <a:latin typeface="+mj-lt"/>
                          <a:ea typeface="+mj-ea"/>
                          <a:cs typeface="+mj-cs"/>
                          <a:sym typeface="Calibri"/>
                        </a:rPr>
                        <a:t>Manufacturing process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Original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1313" indent="-341313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   Orig      Refined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Refined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6" name="Straight Arrow Connector 62"/>
          <p:cNvSpPr/>
          <p:nvPr/>
        </p:nvSpPr>
        <p:spPr>
          <a:xfrm>
            <a:off x="3169248" y="6277133"/>
            <a:ext cx="137161" cy="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59" name="Rectangle 64"/>
          <p:cNvGrpSpPr/>
          <p:nvPr/>
        </p:nvGrpSpPr>
        <p:grpSpPr>
          <a:xfrm>
            <a:off x="5929605" y="4573325"/>
            <a:ext cx="4208298" cy="1950862"/>
            <a:chOff x="0" y="0"/>
            <a:chExt cx="4208297" cy="1950861"/>
          </a:xfrm>
        </p:grpSpPr>
        <p:sp>
          <p:nvSpPr>
            <p:cNvPr id="757" name="Rectangle"/>
            <p:cNvSpPr/>
            <p:nvPr/>
          </p:nvSpPr>
          <p:spPr>
            <a:xfrm>
              <a:off x="0" y="69552"/>
              <a:ext cx="4208298" cy="1811757"/>
            </a:xfrm>
            <a:prstGeom prst="rect">
              <a:avLst/>
            </a:prstGeom>
            <a:noFill/>
            <a:ln w="19050" cap="flat">
              <a:solidFill>
                <a:srgbClr val="156EA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8" name="LentiGlobin DP centralized manufacturing"/>
            <p:cNvSpPr txBox="1"/>
            <p:nvPr/>
          </p:nvSpPr>
          <p:spPr>
            <a:xfrm>
              <a:off x="0" y="0"/>
              <a:ext cx="4208298" cy="1950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914400"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t>LentiGlobin DP centralized manufacturing</a:t>
              </a:r>
              <a:endParaRPr>
                <a:solidFill>
                  <a:srgbClr val="FFFFFF"/>
                </a:solidFill>
              </a:endParaRPr>
            </a:p>
            <a:p>
              <a:pPr algn="ctr" defTabSz="914400">
                <a:defRPr b="1"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algn="ctr" defTabSz="914400">
                <a:defRPr b="1"/>
              </a:pPr>
            </a:p>
            <a:p>
              <a:pPr algn="ctr" defTabSz="914400">
                <a:defRPr b="1"/>
              </a:pPr>
            </a:p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60" name="TextBox 65"/>
          <p:cNvSpPr txBox="1"/>
          <p:nvPr/>
        </p:nvSpPr>
        <p:spPr>
          <a:xfrm>
            <a:off x="5936584" y="5885650"/>
            <a:ext cx="117063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i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Select CD34+ cells</a:t>
            </a:r>
          </a:p>
        </p:txBody>
      </p:sp>
      <p:sp>
        <p:nvSpPr>
          <p:cNvPr id="761" name="TextBox 66"/>
          <p:cNvSpPr txBox="1"/>
          <p:nvPr/>
        </p:nvSpPr>
        <p:spPr>
          <a:xfrm>
            <a:off x="8661959" y="5874675"/>
            <a:ext cx="159002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i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Cryopreserve, test, release DP</a:t>
            </a:r>
          </a:p>
        </p:txBody>
      </p:sp>
      <p:sp>
        <p:nvSpPr>
          <p:cNvPr id="762" name="TextBox 67"/>
          <p:cNvSpPr txBox="1"/>
          <p:nvPr/>
        </p:nvSpPr>
        <p:spPr>
          <a:xfrm>
            <a:off x="6832631" y="5885650"/>
            <a:ext cx="20736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i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Transduce with BB305 lentiviral vector</a:t>
            </a:r>
          </a:p>
        </p:txBody>
      </p:sp>
      <p:sp>
        <p:nvSpPr>
          <p:cNvPr id="763" name="Connector: Elbow 68"/>
          <p:cNvSpPr/>
          <p:nvPr/>
        </p:nvSpPr>
        <p:spPr>
          <a:xfrm flipH="1" rot="16200000">
            <a:off x="2836944" y="2526883"/>
            <a:ext cx="2395729" cy="3749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730" y="0"/>
                </a:lnTo>
                <a:lnTo>
                  <a:pt x="10730" y="19907"/>
                </a:lnTo>
                <a:lnTo>
                  <a:pt x="21600" y="19907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156EA0"/>
            </a:solidFill>
            <a:prstDash val="sysDash"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Connector: Elbow 69"/>
          <p:cNvSpPr/>
          <p:nvPr/>
        </p:nvSpPr>
        <p:spPr>
          <a:xfrm flipH="1" flipV="1">
            <a:off x="4465992" y="3126575"/>
            <a:ext cx="5809356" cy="2468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1" y="0"/>
                </a:moveTo>
                <a:lnTo>
                  <a:pt x="0" y="0"/>
                </a:lnTo>
                <a:lnTo>
                  <a:pt x="0" y="11283"/>
                </a:lnTo>
                <a:lnTo>
                  <a:pt x="21600" y="11283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156EA0"/>
            </a:solidFill>
            <a:prstDash val="sysDash"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765" name="Picture 70" descr="Picture 70"/>
          <p:cNvPicPr>
            <a:picLocks noChangeAspect="1"/>
          </p:cNvPicPr>
          <p:nvPr/>
        </p:nvPicPr>
        <p:blipFill>
          <a:blip r:embed="rId4">
            <a:extLst/>
          </a:blip>
          <a:srcRect l="4266" t="11037" r="0" b="3395"/>
          <a:stretch>
            <a:fillRect/>
          </a:stretch>
        </p:blipFill>
        <p:spPr>
          <a:xfrm>
            <a:off x="10073905" y="1462224"/>
            <a:ext cx="549184" cy="513496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TextBox 71"/>
          <p:cNvSpPr txBox="1"/>
          <p:nvPr/>
        </p:nvSpPr>
        <p:spPr>
          <a:xfrm>
            <a:off x="9905751" y="1901883"/>
            <a:ext cx="36891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α</a:t>
            </a:r>
          </a:p>
        </p:txBody>
      </p:sp>
      <p:sp>
        <p:nvSpPr>
          <p:cNvPr id="767" name="TextBox 72"/>
          <p:cNvSpPr txBox="1"/>
          <p:nvPr/>
        </p:nvSpPr>
        <p:spPr>
          <a:xfrm>
            <a:off x="10251024" y="1909092"/>
            <a:ext cx="82854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β</a:t>
            </a:r>
            <a:r>
              <a:rPr baseline="30000"/>
              <a:t>T87Q</a:t>
            </a:r>
          </a:p>
        </p:txBody>
      </p:sp>
      <p:sp>
        <p:nvSpPr>
          <p:cNvPr id="768" name="TextBox 73"/>
          <p:cNvSpPr txBox="1"/>
          <p:nvPr/>
        </p:nvSpPr>
        <p:spPr>
          <a:xfrm>
            <a:off x="10490313" y="1262208"/>
            <a:ext cx="36891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α</a:t>
            </a:r>
          </a:p>
        </p:txBody>
      </p:sp>
      <p:sp>
        <p:nvSpPr>
          <p:cNvPr id="769" name="TextBox 74"/>
          <p:cNvSpPr txBox="1"/>
          <p:nvPr/>
        </p:nvSpPr>
        <p:spPr>
          <a:xfrm>
            <a:off x="9616912" y="1270536"/>
            <a:ext cx="82854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β</a:t>
            </a:r>
            <a:r>
              <a:rPr baseline="30000"/>
              <a:t>T87Q</a:t>
            </a:r>
          </a:p>
        </p:txBody>
      </p:sp>
      <p:pic>
        <p:nvPicPr>
          <p:cNvPr id="77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506418">
            <a:off x="1030776" y="2694138"/>
            <a:ext cx="749821" cy="686704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Straight Arrow Connector 76"/>
          <p:cNvSpPr/>
          <p:nvPr/>
        </p:nvSpPr>
        <p:spPr>
          <a:xfrm flipV="1">
            <a:off x="9540675" y="3099451"/>
            <a:ext cx="594361" cy="2"/>
          </a:xfrm>
          <a:prstGeom prst="line">
            <a:avLst/>
          </a:prstGeom>
          <a:ln w="28575">
            <a:solidFill>
              <a:srgbClr val="0080B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72" name="Rectangle 77"/>
          <p:cNvSpPr txBox="1"/>
          <p:nvPr/>
        </p:nvSpPr>
        <p:spPr>
          <a:xfrm>
            <a:off x="9971602" y="3652761"/>
            <a:ext cx="2169781" cy="60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3000"/>
              </a:lnSpc>
              <a:defRPr b="1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Long-Term</a:t>
            </a:r>
          </a:p>
          <a:p>
            <a:pPr algn="ctr">
              <a:lnSpc>
                <a:spcPct val="93000"/>
              </a:lnSpc>
              <a:defRPr b="1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Follow-Up Study</a:t>
            </a:r>
          </a:p>
        </p:txBody>
      </p:sp>
      <p:grpSp>
        <p:nvGrpSpPr>
          <p:cNvPr id="779" name="Group 35"/>
          <p:cNvGrpSpPr/>
          <p:nvPr/>
        </p:nvGrpSpPr>
        <p:grpSpPr>
          <a:xfrm>
            <a:off x="5954040" y="5080980"/>
            <a:ext cx="1076948" cy="804671"/>
            <a:chOff x="0" y="0"/>
            <a:chExt cx="1076946" cy="804670"/>
          </a:xfrm>
        </p:grpSpPr>
        <p:pic>
          <p:nvPicPr>
            <p:cNvPr id="773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4356" y="-1"/>
              <a:ext cx="397650" cy="408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4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26649"/>
              <a:ext cx="450205" cy="46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5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651" y="331457"/>
              <a:ext cx="460526" cy="473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6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5301" y="74846"/>
              <a:ext cx="441646" cy="453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7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8719" y="166583"/>
              <a:ext cx="429581" cy="441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8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8095" y="274985"/>
              <a:ext cx="471700" cy="48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6" name="Group 47"/>
          <p:cNvGrpSpPr/>
          <p:nvPr/>
        </p:nvGrpSpPr>
        <p:grpSpPr>
          <a:xfrm>
            <a:off x="7097324" y="5080980"/>
            <a:ext cx="1076948" cy="804671"/>
            <a:chOff x="0" y="0"/>
            <a:chExt cx="1076946" cy="804670"/>
          </a:xfrm>
        </p:grpSpPr>
        <p:pic>
          <p:nvPicPr>
            <p:cNvPr id="780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4356" y="-1"/>
              <a:ext cx="397650" cy="408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1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26649"/>
              <a:ext cx="450205" cy="46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2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651" y="331457"/>
              <a:ext cx="460526" cy="473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3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5301" y="74846"/>
              <a:ext cx="441646" cy="453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4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8719" y="166583"/>
              <a:ext cx="429581" cy="441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Grafik 42" descr="Grafik 4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8095" y="274985"/>
              <a:ext cx="471700" cy="48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2" name="Group 80"/>
          <p:cNvGrpSpPr/>
          <p:nvPr/>
        </p:nvGrpSpPr>
        <p:grpSpPr>
          <a:xfrm>
            <a:off x="8257202" y="5166781"/>
            <a:ext cx="440138" cy="680740"/>
            <a:chOff x="0" y="0"/>
            <a:chExt cx="440136" cy="680739"/>
          </a:xfrm>
        </p:grpSpPr>
        <p:pic>
          <p:nvPicPr>
            <p:cNvPr id="787" name="Grafik 8" descr="Grafik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128390"/>
              <a:ext cx="209840" cy="20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8" name="Grafik 8" descr="Grafik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0937" y="244088"/>
              <a:ext cx="209839" cy="20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9" name="Grafik 8" descr="Grafik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0298" y="473919"/>
              <a:ext cx="209839" cy="20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0" name="Grafik 8" descr="Grafik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175" y="402333"/>
              <a:ext cx="209840" cy="20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1" name="Grafik 8" descr="Grafik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690" y="-1"/>
              <a:ext cx="209839" cy="20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05" name="Group 86"/>
          <p:cNvGrpSpPr/>
          <p:nvPr/>
        </p:nvGrpSpPr>
        <p:grpSpPr>
          <a:xfrm>
            <a:off x="8994564" y="5080980"/>
            <a:ext cx="1076948" cy="804671"/>
            <a:chOff x="0" y="0"/>
            <a:chExt cx="1076946" cy="804670"/>
          </a:xfrm>
        </p:grpSpPr>
        <p:grpSp>
          <p:nvGrpSpPr>
            <p:cNvPr id="799" name="Group 87"/>
            <p:cNvGrpSpPr/>
            <p:nvPr/>
          </p:nvGrpSpPr>
          <p:grpSpPr>
            <a:xfrm>
              <a:off x="0" y="-1"/>
              <a:ext cx="1076947" cy="804672"/>
              <a:chOff x="0" y="0"/>
              <a:chExt cx="1076946" cy="804670"/>
            </a:xfrm>
          </p:grpSpPr>
          <p:pic>
            <p:nvPicPr>
              <p:cNvPr id="793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54356" y="-1"/>
                <a:ext cx="397650" cy="4086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4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126649"/>
                <a:ext cx="450205" cy="46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5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6651" y="331457"/>
                <a:ext cx="460526" cy="4732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6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35301" y="74846"/>
                <a:ext cx="441646" cy="453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7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48719" y="166583"/>
                <a:ext cx="429581" cy="4414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8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78095" y="274985"/>
                <a:ext cx="471700" cy="4846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00" name="Grafik 16" descr="Grafik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5400000">
              <a:off x="604346" y="440648"/>
              <a:ext cx="144503" cy="122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Grafik 16" descr="Grafik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920842">
              <a:off x="385323" y="317025"/>
              <a:ext cx="144503" cy="122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2" name="Grafik 16" descr="Grafik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264002">
              <a:off x="780693" y="239538"/>
              <a:ext cx="144503" cy="122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3" name="Grafik 16" descr="Grafik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9857360">
              <a:off x="110569" y="258608"/>
              <a:ext cx="144503" cy="122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Grafik 16" descr="Grafik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0096022">
              <a:off x="497897" y="117837"/>
              <a:ext cx="144503" cy="122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6" name="TextBox 99"/>
          <p:cNvSpPr txBox="1"/>
          <p:nvPr/>
        </p:nvSpPr>
        <p:spPr>
          <a:xfrm>
            <a:off x="7960722" y="5300874"/>
            <a:ext cx="37750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+</a:t>
            </a:r>
          </a:p>
        </p:txBody>
      </p:sp>
      <p:grpSp>
        <p:nvGrpSpPr>
          <p:cNvPr id="837" name="Group 100"/>
          <p:cNvGrpSpPr/>
          <p:nvPr/>
        </p:nvGrpSpPr>
        <p:grpSpPr>
          <a:xfrm>
            <a:off x="5385794" y="2182833"/>
            <a:ext cx="296300" cy="357868"/>
            <a:chOff x="0" y="0"/>
            <a:chExt cx="296299" cy="357866"/>
          </a:xfrm>
        </p:grpSpPr>
        <p:grpSp>
          <p:nvGrpSpPr>
            <p:cNvPr id="809" name="Group 101"/>
            <p:cNvGrpSpPr/>
            <p:nvPr/>
          </p:nvGrpSpPr>
          <p:grpSpPr>
            <a:xfrm>
              <a:off x="10629" y="23543"/>
              <a:ext cx="116378" cy="102739"/>
              <a:chOff x="0" y="0"/>
              <a:chExt cx="116376" cy="102738"/>
            </a:xfrm>
          </p:grpSpPr>
          <p:pic>
            <p:nvPicPr>
              <p:cNvPr id="807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16377" cy="10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8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5400000">
                <a:off x="36766" y="34605"/>
                <a:ext cx="30631" cy="302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12" name="Group 102"/>
            <p:cNvGrpSpPr/>
            <p:nvPr/>
          </p:nvGrpSpPr>
          <p:grpSpPr>
            <a:xfrm>
              <a:off x="1387" y="96543"/>
              <a:ext cx="145726" cy="134458"/>
              <a:chOff x="0" y="0"/>
              <a:chExt cx="145725" cy="134456"/>
            </a:xfrm>
          </p:grpSpPr>
          <p:pic>
            <p:nvPicPr>
              <p:cNvPr id="810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6570938">
                <a:off x="22624" y="7730"/>
                <a:ext cx="100478" cy="11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1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1970938">
                <a:off x="58672" y="49831"/>
                <a:ext cx="35477" cy="261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15" name="Group 103"/>
            <p:cNvGrpSpPr/>
            <p:nvPr/>
          </p:nvGrpSpPr>
          <p:grpSpPr>
            <a:xfrm>
              <a:off x="110371" y="118129"/>
              <a:ext cx="153344" cy="146612"/>
              <a:chOff x="0" y="0"/>
              <a:chExt cx="153342" cy="146611"/>
            </a:xfrm>
          </p:grpSpPr>
          <p:pic>
            <p:nvPicPr>
              <p:cNvPr id="813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3593643">
                <a:off x="26432" y="13807"/>
                <a:ext cx="100478" cy="11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4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8993642">
                <a:off x="57927" y="54732"/>
                <a:ext cx="35478" cy="261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18" name="Group 104"/>
            <p:cNvGrpSpPr/>
            <p:nvPr/>
          </p:nvGrpSpPr>
          <p:grpSpPr>
            <a:xfrm>
              <a:off x="63220" y="169159"/>
              <a:ext cx="116378" cy="102740"/>
              <a:chOff x="0" y="0"/>
              <a:chExt cx="116376" cy="102738"/>
            </a:xfrm>
          </p:grpSpPr>
          <p:pic>
            <p:nvPicPr>
              <p:cNvPr id="816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16377" cy="10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7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5400000">
                <a:off x="36766" y="34605"/>
                <a:ext cx="30631" cy="302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21" name="Group 105"/>
            <p:cNvGrpSpPr/>
            <p:nvPr/>
          </p:nvGrpSpPr>
          <p:grpSpPr>
            <a:xfrm>
              <a:off x="86562" y="0"/>
              <a:ext cx="153883" cy="147685"/>
              <a:chOff x="0" y="0"/>
              <a:chExt cx="153882" cy="147684"/>
            </a:xfrm>
          </p:grpSpPr>
          <p:pic>
            <p:nvPicPr>
              <p:cNvPr id="819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078746">
                <a:off x="26702" y="14344"/>
                <a:ext cx="100478" cy="11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0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78746">
                <a:off x="64505" y="50042"/>
                <a:ext cx="35477" cy="261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24" name="Group 106"/>
            <p:cNvGrpSpPr/>
            <p:nvPr/>
          </p:nvGrpSpPr>
          <p:grpSpPr>
            <a:xfrm>
              <a:off x="140605" y="201864"/>
              <a:ext cx="155695" cy="152843"/>
              <a:chOff x="0" y="0"/>
              <a:chExt cx="155693" cy="152842"/>
            </a:xfrm>
          </p:grpSpPr>
          <p:pic>
            <p:nvPicPr>
              <p:cNvPr id="822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3075073">
                <a:off x="27608" y="16923"/>
                <a:ext cx="100478" cy="11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3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8475074">
                <a:off x="58286" y="58062"/>
                <a:ext cx="35477" cy="261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27" name="Group 107"/>
            <p:cNvGrpSpPr/>
            <p:nvPr/>
          </p:nvGrpSpPr>
          <p:grpSpPr>
            <a:xfrm>
              <a:off x="-1" y="208078"/>
              <a:ext cx="153312" cy="146551"/>
              <a:chOff x="0" y="0"/>
              <a:chExt cx="153310" cy="146549"/>
            </a:xfrm>
          </p:grpSpPr>
          <p:pic>
            <p:nvPicPr>
              <p:cNvPr id="825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002347">
                <a:off x="26416" y="13776"/>
                <a:ext cx="100478" cy="11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6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02347">
                <a:off x="54637" y="63829"/>
                <a:ext cx="35477" cy="261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30" name="Group 108"/>
            <p:cNvGrpSpPr/>
            <p:nvPr/>
          </p:nvGrpSpPr>
          <p:grpSpPr>
            <a:xfrm>
              <a:off x="139872" y="67837"/>
              <a:ext cx="118997" cy="100479"/>
              <a:chOff x="0" y="0"/>
              <a:chExt cx="118995" cy="100477"/>
            </a:xfrm>
          </p:grpSpPr>
          <p:pic>
            <p:nvPicPr>
              <p:cNvPr id="828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5400000">
                <a:off x="9259" y="-9260"/>
                <a:ext cx="100478" cy="11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9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0800000">
                <a:off x="46927" y="23473"/>
                <a:ext cx="35477" cy="261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33" name="Group 109"/>
            <p:cNvGrpSpPr/>
            <p:nvPr/>
          </p:nvGrpSpPr>
          <p:grpSpPr>
            <a:xfrm>
              <a:off x="69785" y="61848"/>
              <a:ext cx="141738" cy="132792"/>
              <a:chOff x="0" y="0"/>
              <a:chExt cx="141737" cy="132791"/>
            </a:xfrm>
          </p:grpSpPr>
          <p:pic>
            <p:nvPicPr>
              <p:cNvPr id="831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20558022">
                <a:off x="12680" y="15026"/>
                <a:ext cx="116377" cy="10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2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4358022">
                <a:off x="38091" y="51343"/>
                <a:ext cx="30631" cy="302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36" name="Group 110"/>
            <p:cNvGrpSpPr/>
            <p:nvPr/>
          </p:nvGrpSpPr>
          <p:grpSpPr>
            <a:xfrm>
              <a:off x="81285" y="225075"/>
              <a:ext cx="141738" cy="132792"/>
              <a:chOff x="0" y="0"/>
              <a:chExt cx="141737" cy="132791"/>
            </a:xfrm>
          </p:grpSpPr>
          <p:pic>
            <p:nvPicPr>
              <p:cNvPr id="834" name="Grafik 42" descr="Grafik 42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20558022">
                <a:off x="12680" y="15026"/>
                <a:ext cx="116377" cy="10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5" name="Grafik 16" descr="Grafik 16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4358022">
                <a:off x="49236" y="51529"/>
                <a:ext cx="30631" cy="302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Box 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0" name="Rectangle 7"/>
          <p:cNvSpPr/>
          <p:nvPr/>
        </p:nvSpPr>
        <p:spPr>
          <a:xfrm>
            <a:off x="1994519" y="1512792"/>
            <a:ext cx="4114801" cy="404473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41" name="Rectangle 10"/>
          <p:cNvSpPr/>
          <p:nvPr/>
        </p:nvSpPr>
        <p:spPr>
          <a:xfrm>
            <a:off x="2131679" y="3617131"/>
            <a:ext cx="3840481" cy="1629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42" name="Rectangle 11"/>
          <p:cNvSpPr/>
          <p:nvPr/>
        </p:nvSpPr>
        <p:spPr>
          <a:xfrm>
            <a:off x="2131679" y="1796997"/>
            <a:ext cx="3840481" cy="11817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43" name="Rectangle 12"/>
          <p:cNvSpPr/>
          <p:nvPr/>
        </p:nvSpPr>
        <p:spPr>
          <a:xfrm>
            <a:off x="2040240" y="2725825"/>
            <a:ext cx="4023360" cy="996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600"/>
            </a:pPr>
          </a:p>
        </p:txBody>
      </p:sp>
      <p:sp>
        <p:nvSpPr>
          <p:cNvPr id="844" name="TextBox 14"/>
          <p:cNvSpPr txBox="1"/>
          <p:nvPr/>
        </p:nvSpPr>
        <p:spPr>
          <a:xfrm>
            <a:off x="2158026" y="2803976"/>
            <a:ext cx="3787787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400">
                <a:solidFill>
                  <a:srgbClr val="FFFFFF"/>
                </a:solidFill>
              </a:defRPr>
            </a:pPr>
            <a:r>
              <a:t>Ongoing Phase 1/2, single arm, multi-center, U.S. study</a:t>
            </a:r>
          </a:p>
          <a:p>
            <a:pPr algn="ctr" defTabSz="914400">
              <a:defRPr b="1" sz="1400">
                <a:solidFill>
                  <a:srgbClr val="FFFFFF"/>
                </a:solidFill>
              </a:defRPr>
            </a:pPr>
            <a:r>
              <a:t>N=41 (Group C)</a:t>
            </a:r>
          </a:p>
        </p:txBody>
      </p:sp>
      <p:sp>
        <p:nvSpPr>
          <p:cNvPr id="845" name="TextBox 15"/>
          <p:cNvSpPr txBox="1"/>
          <p:nvPr/>
        </p:nvSpPr>
        <p:spPr>
          <a:xfrm>
            <a:off x="2131678" y="3689034"/>
            <a:ext cx="3840481" cy="130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 defTabSz="914400">
              <a:buSzPct val="100000"/>
              <a:buFont typeface="Arial"/>
              <a:buChar char="•"/>
              <a:defRPr sz="1400"/>
            </a:pPr>
          </a:p>
          <a:p>
            <a:pPr marL="171450" indent="-171450" defTabSz="914400">
              <a:buClr>
                <a:schemeClr val="accent4"/>
              </a:buClr>
              <a:buSzPct val="100000"/>
              <a:buFont typeface="Arial"/>
              <a:buChar char="•"/>
              <a:defRPr sz="1400"/>
            </a:pPr>
            <a:r>
              <a:t>Primary Endpoint: HbA</a:t>
            </a:r>
            <a:r>
              <a:rPr baseline="30000"/>
              <a:t>T87Q</a:t>
            </a:r>
            <a:r>
              <a:t>  and Total Hb</a:t>
            </a:r>
          </a:p>
          <a:p>
            <a:pPr marL="171450" indent="-171450" defTabSz="914400">
              <a:buClr>
                <a:schemeClr val="accent4"/>
              </a:buClr>
              <a:buSzPct val="100000"/>
              <a:buFont typeface="Arial"/>
              <a:buChar char="•"/>
              <a:defRPr sz="1400"/>
            </a:pPr>
            <a:r>
              <a:t>Key Secondary Endpoint: </a:t>
            </a:r>
          </a:p>
          <a:p>
            <a:pPr lvl="1" marL="628650" indent="-171450" defTabSz="914400">
              <a:buClr>
                <a:schemeClr val="accent4"/>
              </a:buClr>
              <a:buSzPct val="100000"/>
              <a:buFont typeface="Arial"/>
              <a:buChar char="•"/>
              <a:defRPr sz="1400"/>
            </a:pPr>
            <a:r>
              <a:t>Reduction in severe VOEs</a:t>
            </a:r>
          </a:p>
          <a:p>
            <a:pPr marL="171450" indent="-171450" defTabSz="914400">
              <a:buClr>
                <a:schemeClr val="accent4"/>
              </a:buClr>
              <a:buSzPct val="100000"/>
              <a:buFont typeface="Arial"/>
              <a:buChar char="•"/>
              <a:defRPr sz="1400"/>
            </a:pPr>
            <a:r>
              <a:t>≥12 years of age - ≤50 years of age</a:t>
            </a:r>
          </a:p>
        </p:txBody>
      </p:sp>
      <p:sp>
        <p:nvSpPr>
          <p:cNvPr id="846" name="Rectangle 38"/>
          <p:cNvSpPr/>
          <p:nvPr/>
        </p:nvSpPr>
        <p:spPr>
          <a:xfrm>
            <a:off x="6405033" y="3754570"/>
            <a:ext cx="4056129" cy="1278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47" name="Rectangle 34"/>
          <p:cNvSpPr/>
          <p:nvPr/>
        </p:nvSpPr>
        <p:spPr>
          <a:xfrm>
            <a:off x="6405035" y="1991811"/>
            <a:ext cx="4056127" cy="19009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48" name="TextBox 26"/>
          <p:cNvSpPr txBox="1"/>
          <p:nvPr/>
        </p:nvSpPr>
        <p:spPr>
          <a:xfrm>
            <a:off x="6717594" y="3174135"/>
            <a:ext cx="3431007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400">
                <a:solidFill>
                  <a:srgbClr val="FFFFFF"/>
                </a:solidFill>
              </a:defRPr>
            </a:pPr>
            <a:r>
              <a:t>Phase 1/2, single-center in France</a:t>
            </a:r>
          </a:p>
          <a:p>
            <a:pPr algn="ctr" defTabSz="914400">
              <a:defRPr b="1" sz="1400">
                <a:solidFill>
                  <a:srgbClr val="FFFFFF"/>
                </a:solidFill>
              </a:defRPr>
            </a:pPr>
            <a:r>
              <a:t>N=7  (4 β-thalassemia)</a:t>
            </a:r>
          </a:p>
        </p:txBody>
      </p:sp>
      <p:sp>
        <p:nvSpPr>
          <p:cNvPr id="849" name="TextBox 8"/>
          <p:cNvSpPr txBox="1"/>
          <p:nvPr/>
        </p:nvSpPr>
        <p:spPr>
          <a:xfrm>
            <a:off x="6405036" y="2122550"/>
            <a:ext cx="4056126" cy="759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2400">
                <a:solidFill>
                  <a:srgbClr val="156EA0"/>
                </a:solidFill>
              </a:defRPr>
            </a:pPr>
            <a:r>
              <a:t>HGB-205</a:t>
            </a:r>
          </a:p>
          <a:p>
            <a:pPr algn="ctr" defTabSz="914400">
              <a:defRPr b="1" sz="1100">
                <a:solidFill>
                  <a:srgbClr val="156EA0"/>
                </a:solidFill>
              </a:defRPr>
            </a:pPr>
            <a:r>
              <a:t>(Transfusion-dependent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-thalassemia &amp; </a:t>
            </a:r>
            <a:br/>
            <a:r>
              <a:t>severe sickle cell disease)</a:t>
            </a:r>
          </a:p>
        </p:txBody>
      </p:sp>
      <p:sp>
        <p:nvSpPr>
          <p:cNvPr id="850" name="TextBox 40"/>
          <p:cNvSpPr txBox="1"/>
          <p:nvPr/>
        </p:nvSpPr>
        <p:spPr>
          <a:xfrm>
            <a:off x="6412912" y="3808622"/>
            <a:ext cx="4040371" cy="948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914400">
              <a:buSzPct val="100000"/>
              <a:buFont typeface="Arial"/>
              <a:buChar char="•"/>
              <a:defRPr sz="1500"/>
            </a:pPr>
            <a:r>
              <a:t>All thalassemia subjects dosed as of Sep 2015</a:t>
            </a:r>
          </a:p>
          <a:p>
            <a:pPr marL="285750" indent="-285750" defTabSz="914400">
              <a:buSzPct val="100000"/>
              <a:buFont typeface="Arial"/>
              <a:buChar char="•"/>
              <a:defRPr sz="1500"/>
            </a:pPr>
            <a:r>
              <a:t>2 year study duration; last β-thalassemia subject visit ≈Sep 2017</a:t>
            </a:r>
          </a:p>
        </p:txBody>
      </p:sp>
      <p:sp>
        <p:nvSpPr>
          <p:cNvPr id="851" name="Rectangle 35"/>
          <p:cNvSpPr/>
          <p:nvPr/>
        </p:nvSpPr>
        <p:spPr>
          <a:xfrm>
            <a:off x="6375698" y="1512793"/>
            <a:ext cx="4114801" cy="4041649"/>
          </a:xfrm>
          <a:prstGeom prst="rect">
            <a:avLst/>
          </a:prstGeom>
          <a:solidFill>
            <a:srgbClr val="156EA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52" name="Rectangle 38"/>
          <p:cNvSpPr/>
          <p:nvPr/>
        </p:nvSpPr>
        <p:spPr>
          <a:xfrm>
            <a:off x="6512858" y="3693514"/>
            <a:ext cx="3840481" cy="1553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53" name="Rectangle 34"/>
          <p:cNvSpPr/>
          <p:nvPr/>
        </p:nvSpPr>
        <p:spPr>
          <a:xfrm>
            <a:off x="6512858" y="1796997"/>
            <a:ext cx="3840481" cy="17281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54" name="Rectangle 36"/>
          <p:cNvSpPr/>
          <p:nvPr/>
        </p:nvSpPr>
        <p:spPr>
          <a:xfrm>
            <a:off x="6421418" y="2729902"/>
            <a:ext cx="4023360" cy="992619"/>
          </a:xfrm>
          <a:prstGeom prst="rect">
            <a:avLst/>
          </a:prstGeom>
          <a:gradFill>
            <a:gsLst>
              <a:gs pos="3000">
                <a:schemeClr val="accent2"/>
              </a:gs>
              <a:gs pos="52000">
                <a:srgbClr val="003E5E"/>
              </a:gs>
              <a:gs pos="100000">
                <a:schemeClr val="accent2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855" name="TextBox 26"/>
          <p:cNvSpPr txBox="1"/>
          <p:nvPr/>
        </p:nvSpPr>
        <p:spPr>
          <a:xfrm>
            <a:off x="6717594" y="2901756"/>
            <a:ext cx="3431007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Phase 3, single arm, multi-center, global study</a:t>
            </a:r>
          </a:p>
        </p:txBody>
      </p:sp>
      <p:sp>
        <p:nvSpPr>
          <p:cNvPr id="856" name="TextBox 8"/>
          <p:cNvSpPr txBox="1"/>
          <p:nvPr/>
        </p:nvSpPr>
        <p:spPr>
          <a:xfrm>
            <a:off x="6405036" y="1877703"/>
            <a:ext cx="4056126" cy="79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2400">
                <a:solidFill>
                  <a:srgbClr val="00517A"/>
                </a:solidFill>
              </a:defRPr>
            </a:pPr>
            <a:r>
              <a:t>HGB-210</a:t>
            </a:r>
          </a:p>
          <a:p>
            <a:pPr algn="ctr" defTabSz="914400">
              <a:defRPr b="1" sz="1200">
                <a:solidFill>
                  <a:srgbClr val="00517A"/>
                </a:solidFill>
              </a:defRPr>
            </a:pPr>
            <a:r>
              <a:t>(Sickle Cell Disease, history of VOEs over                 24 months)</a:t>
            </a:r>
          </a:p>
        </p:txBody>
      </p:sp>
      <p:sp>
        <p:nvSpPr>
          <p:cNvPr id="857" name="TextBox 40"/>
          <p:cNvSpPr txBox="1"/>
          <p:nvPr/>
        </p:nvSpPr>
        <p:spPr>
          <a:xfrm>
            <a:off x="6512856" y="3689034"/>
            <a:ext cx="3840481" cy="89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 defTabSz="914400">
              <a:buSzPct val="100000"/>
              <a:buFont typeface="Arial"/>
              <a:buChar char="•"/>
              <a:defRPr sz="1400"/>
            </a:pPr>
          </a:p>
          <a:p>
            <a:pPr marL="171450" indent="-171450" defTabSz="914400">
              <a:buClr>
                <a:schemeClr val="accent2"/>
              </a:buClr>
              <a:buSzPct val="100000"/>
              <a:buFont typeface="Arial"/>
              <a:buChar char="•"/>
              <a:defRPr sz="1400"/>
            </a:pPr>
            <a:r>
              <a:t>Primary Endpoint: HbA</a:t>
            </a:r>
            <a:r>
              <a:rPr baseline="30000"/>
              <a:t>T87Q</a:t>
            </a:r>
            <a:r>
              <a:t>  and Total Hb</a:t>
            </a:r>
          </a:p>
          <a:p>
            <a:pPr marL="171450" indent="-171450" defTabSz="914400">
              <a:buClr>
                <a:schemeClr val="accent2"/>
              </a:buClr>
              <a:buSzPct val="100000"/>
              <a:buFont typeface="Arial"/>
              <a:buChar char="•"/>
              <a:defRPr sz="1400"/>
            </a:pPr>
            <a:r>
              <a:t>Key Secondary Endpoint: </a:t>
            </a:r>
          </a:p>
          <a:p>
            <a:pPr lvl="1" marL="628650" indent="-171450" defTabSz="914400">
              <a:buClr>
                <a:schemeClr val="accent2"/>
              </a:buClr>
              <a:buSzPct val="100000"/>
              <a:buFont typeface="Arial"/>
              <a:buChar char="•"/>
              <a:defRPr sz="1400"/>
            </a:pPr>
            <a:r>
              <a:t>Reduction in severe VOEs</a:t>
            </a:r>
          </a:p>
        </p:txBody>
      </p:sp>
      <p:sp>
        <p:nvSpPr>
          <p:cNvPr id="858" name="Rectangle 5"/>
          <p:cNvSpPr txBox="1"/>
          <p:nvPr/>
        </p:nvSpPr>
        <p:spPr>
          <a:xfrm>
            <a:off x="2131678" y="1877703"/>
            <a:ext cx="3787787" cy="79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2400">
                <a:solidFill>
                  <a:schemeClr val="accent4"/>
                </a:solidFill>
              </a:defRPr>
            </a:pPr>
            <a:r>
              <a:t>HGB-206 Group C</a:t>
            </a:r>
          </a:p>
          <a:p>
            <a:pPr algn="ctr" defTabSz="914400">
              <a:defRPr b="1" sz="1200">
                <a:solidFill>
                  <a:srgbClr val="38174D"/>
                </a:solidFill>
              </a:defRPr>
            </a:pPr>
            <a:r>
              <a:t>(Sickle Cell Disease, history of VOEs over </a:t>
            </a:r>
            <a:br/>
            <a:r>
              <a:t>24 months)</a:t>
            </a:r>
          </a:p>
        </p:txBody>
      </p:sp>
      <p:sp>
        <p:nvSpPr>
          <p:cNvPr id="859" name="Title 9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Accelerated Development Plan Using Novel Composite </a:t>
            </a:r>
            <a:br/>
            <a:r>
              <a:t>Primary Endpoint Based on Hemoglobin</a:t>
            </a:r>
          </a:p>
        </p:txBody>
      </p:sp>
      <p:sp>
        <p:nvSpPr>
          <p:cNvPr id="860" name="TextBox 4"/>
          <p:cNvSpPr txBox="1"/>
          <p:nvPr/>
        </p:nvSpPr>
        <p:spPr>
          <a:xfrm>
            <a:off x="10681854" y="2803976"/>
            <a:ext cx="1136073" cy="140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600"/>
              </a:spcBef>
              <a:defRPr b="1" sz="2000">
                <a:solidFill>
                  <a:srgbClr val="003651"/>
                </a:solidFill>
              </a:defRPr>
            </a:pPr>
            <a:r>
              <a:t>NEW</a:t>
            </a:r>
          </a:p>
          <a:p>
            <a:pPr algn="ctr" defTabSz="914400">
              <a:spcBef>
                <a:spcPts val="600"/>
              </a:spcBef>
              <a:defRPr sz="2000">
                <a:solidFill>
                  <a:srgbClr val="003651"/>
                </a:solidFill>
              </a:defRPr>
            </a:pPr>
            <a:r>
              <a:t>Planned for 2019</a:t>
            </a:r>
          </a:p>
        </p:txBody>
      </p:sp>
      <p:sp>
        <p:nvSpPr>
          <p:cNvPr id="861" name="TextBox 20"/>
          <p:cNvSpPr txBox="1"/>
          <p:nvPr/>
        </p:nvSpPr>
        <p:spPr>
          <a:xfrm>
            <a:off x="355837" y="2798302"/>
            <a:ext cx="1513746" cy="267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b="1">
                <a:solidFill>
                  <a:srgbClr val="38174D"/>
                </a:solidFill>
              </a:defRPr>
            </a:pPr>
            <a:r>
              <a:t>EXPANDED</a:t>
            </a:r>
          </a:p>
          <a:p>
            <a:pPr algn="ctr" defTabSz="914400">
              <a:spcBef>
                <a:spcPts val="1200"/>
              </a:spcBef>
              <a:defRPr>
                <a:solidFill>
                  <a:srgbClr val="38174D"/>
                </a:solidFill>
              </a:defRPr>
            </a:pPr>
            <a:r>
              <a:t>Updated Primary Endpoint</a:t>
            </a:r>
          </a:p>
          <a:p>
            <a:pPr algn="ctr" defTabSz="914400">
              <a:spcBef>
                <a:spcPts val="1200"/>
              </a:spcBef>
              <a:defRPr>
                <a:solidFill>
                  <a:srgbClr val="38174D"/>
                </a:solidFill>
              </a:defRPr>
            </a:pPr>
            <a:r>
              <a:t>Up to add’l 21 patients</a:t>
            </a:r>
          </a:p>
          <a:p>
            <a:pPr algn="ctr" defTabSz="914400">
              <a:spcBef>
                <a:spcPts val="1200"/>
              </a:spcBef>
              <a:defRPr>
                <a:solidFill>
                  <a:srgbClr val="38174D"/>
                </a:solidFill>
              </a:defRPr>
            </a:pPr>
            <a:r>
              <a:t>Expanded age range </a:t>
            </a:r>
          </a:p>
        </p:txBody>
      </p:sp>
      <p:sp>
        <p:nvSpPr>
          <p:cNvPr id="862" name="Straight Connector 17"/>
          <p:cNvSpPr/>
          <p:nvPr/>
        </p:nvSpPr>
        <p:spPr>
          <a:xfrm>
            <a:off x="10148600" y="3174135"/>
            <a:ext cx="1664565" cy="1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863" name="Straight Connector 35"/>
          <p:cNvSpPr/>
          <p:nvPr/>
        </p:nvSpPr>
        <p:spPr>
          <a:xfrm>
            <a:off x="452771" y="3174135"/>
            <a:ext cx="1664565" cy="1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866" name="Rectangle 1"/>
          <p:cNvGrpSpPr/>
          <p:nvPr/>
        </p:nvGrpSpPr>
        <p:grpSpPr>
          <a:xfrm>
            <a:off x="1994519" y="5711133"/>
            <a:ext cx="8495980" cy="416439"/>
            <a:chOff x="0" y="0"/>
            <a:chExt cx="8495978" cy="416438"/>
          </a:xfrm>
        </p:grpSpPr>
        <p:sp>
          <p:nvSpPr>
            <p:cNvPr id="864" name="Rectangle"/>
            <p:cNvSpPr/>
            <p:nvPr/>
          </p:nvSpPr>
          <p:spPr>
            <a:xfrm>
              <a:off x="-1" y="-1"/>
              <a:ext cx="8495980" cy="416440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5" name="Additional Clinical Investigation in Other Patient Types and Ages Planned"/>
            <p:cNvSpPr txBox="1"/>
            <p:nvPr/>
          </p:nvSpPr>
          <p:spPr>
            <a:xfrm>
              <a:off x="-1" y="63807"/>
              <a:ext cx="849598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400">
                <a:defRPr sz="1400"/>
              </a:lvl1pPr>
            </a:lstStyle>
            <a:p>
              <a:pPr/>
              <a:r>
                <a:t>Additional Clinical Investigation in Other Patient Types and Ages Planned</a:t>
              </a:r>
            </a:p>
          </p:txBody>
        </p:sp>
      </p:grpSp>
      <p:grpSp>
        <p:nvGrpSpPr>
          <p:cNvPr id="869" name="Rectangle 27"/>
          <p:cNvGrpSpPr/>
          <p:nvPr/>
        </p:nvGrpSpPr>
        <p:grpSpPr>
          <a:xfrm>
            <a:off x="1995003" y="6210017"/>
            <a:ext cx="8495980" cy="416439"/>
            <a:chOff x="0" y="0"/>
            <a:chExt cx="8495978" cy="416438"/>
          </a:xfrm>
        </p:grpSpPr>
        <p:sp>
          <p:nvSpPr>
            <p:cNvPr id="867" name="Rectangle"/>
            <p:cNvSpPr/>
            <p:nvPr/>
          </p:nvSpPr>
          <p:spPr>
            <a:xfrm>
              <a:off x="-1" y="-1"/>
              <a:ext cx="8495980" cy="416440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400"/>
              </a:pPr>
            </a:p>
          </p:txBody>
        </p:sp>
        <p:sp>
          <p:nvSpPr>
            <p:cNvPr id="868" name="Plans Based on Ongoing Engagement with Regulators"/>
            <p:cNvSpPr txBox="1"/>
            <p:nvPr/>
          </p:nvSpPr>
          <p:spPr>
            <a:xfrm>
              <a:off x="-1" y="63807"/>
              <a:ext cx="849598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400">
                <a:defRPr sz="1400"/>
              </a:lvl1pPr>
            </a:lstStyle>
            <a:p>
              <a:pPr/>
              <a:r>
                <a:t>Plans Based on Ongoing Engagement with Regulators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Box 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4" name="Title 1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  <p:sp>
        <p:nvSpPr>
          <p:cNvPr id="875" name="Content Placeholder 2"/>
          <p:cNvSpPr txBox="1"/>
          <p:nvPr>
            <p:ph type="body" idx="1"/>
          </p:nvPr>
        </p:nvSpPr>
        <p:spPr>
          <a:xfrm>
            <a:off x="609600" y="1446963"/>
            <a:ext cx="10972800" cy="4917731"/>
          </a:xfrm>
          <a:prstGeom prst="rect">
            <a:avLst/>
          </a:prstGeom>
        </p:spPr>
        <p:txBody>
          <a:bodyPr/>
          <a:lstStyle/>
          <a:p>
            <a:pPr/>
            <a:r>
              <a:t>All the brave people and families affected by sickle cell disease</a:t>
            </a:r>
          </a:p>
          <a:p>
            <a:pPr/>
            <a:r>
              <a:t>All the tireless providers who keep trying to make the lives of people with sickle cell better</a:t>
            </a:r>
          </a:p>
          <a:p>
            <a:pPr/>
            <a:r>
              <a:t>All the vocal advocates that keep sickle cell in the conversation</a:t>
            </a:r>
          </a:p>
          <a:p>
            <a:pPr/>
            <a:r>
              <a:t>All the dedicated researchers who continue to search for better answers for the questions of sickle cell disease</a:t>
            </a:r>
          </a:p>
          <a:p>
            <a:pPr/>
            <a:r>
              <a:t>Cayenne Wellness for being all of the above and bringing us together for this conference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Title 1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Disclosures</a:t>
            </a:r>
          </a:p>
        </p:txBody>
      </p:sp>
      <p:sp>
        <p:nvSpPr>
          <p:cNvPr id="253" name="Content Placeholder 2"/>
          <p:cNvSpPr txBox="1"/>
          <p:nvPr>
            <p:ph type="body" sz="half" idx="1"/>
          </p:nvPr>
        </p:nvSpPr>
        <p:spPr>
          <a:xfrm>
            <a:off x="609600" y="1446963"/>
            <a:ext cx="5715000" cy="4917731"/>
          </a:xfrm>
          <a:prstGeom prst="rect">
            <a:avLst/>
          </a:prstGeom>
        </p:spPr>
        <p:txBody>
          <a:bodyPr/>
          <a:lstStyle/>
          <a:p>
            <a:pPr/>
            <a:r>
              <a:t>Associate Medical Director, bluebird bio</a:t>
            </a:r>
          </a:p>
          <a:p>
            <a:pPr lvl="1" marL="579437" indent="-230188">
              <a:defRPr sz="1800"/>
            </a:pPr>
            <a:r>
              <a:t>Sickle Cell Disease Medical Lead</a:t>
            </a:r>
          </a:p>
          <a:p>
            <a:pPr/>
            <a:r>
              <a:t>Pediatric Hematologist</a:t>
            </a:r>
          </a:p>
          <a:p>
            <a:pPr lvl="1" marL="579437" indent="-230188">
              <a:defRPr sz="1800"/>
            </a:pPr>
            <a:r>
              <a:t>Care for pediatric/young adult patients with blood disorders and cancer</a:t>
            </a:r>
          </a:p>
          <a:p>
            <a:pPr lvl="1" marL="579437" indent="-230188">
              <a:defRPr sz="1800"/>
            </a:pPr>
            <a:r>
              <a:t>Hasbro Children’s Hospital, Division of RIH, owned by Lifespan Corporation</a:t>
            </a:r>
          </a:p>
          <a:p>
            <a:pPr/>
            <a:r>
              <a:t>Associate Professor, Clinical</a:t>
            </a:r>
          </a:p>
          <a:p>
            <a:pPr lvl="1" marL="579437" indent="-230188">
              <a:defRPr sz="1800"/>
            </a:pPr>
            <a:r>
              <a:t>Teach medical students, residents, and fellows (or anyone who comes too close)</a:t>
            </a:r>
          </a:p>
          <a:p>
            <a:pPr lvl="1" marL="579437" indent="-230188">
              <a:defRPr sz="1800"/>
            </a:pPr>
            <a:r>
              <a:t>Brown University, Providence RI</a:t>
            </a:r>
          </a:p>
          <a:p>
            <a:pPr/>
            <a:r>
              <a:t>Mother of 4 kids and 2 dogs</a:t>
            </a:r>
          </a:p>
          <a:p>
            <a:pPr lvl="1" marL="579437" indent="-230188">
              <a:defRPr sz="1800"/>
            </a:pPr>
            <a:r>
              <a:t>Supportive husband and family</a:t>
            </a:r>
          </a:p>
          <a:p>
            <a:pPr lvl="1" marL="579437" indent="-230188">
              <a:defRPr sz="1800"/>
            </a:pPr>
            <a:r>
              <a:t>No understanding of work/life/sleep balance</a:t>
            </a:r>
          </a:p>
        </p:txBody>
      </p:sp>
      <p:pic>
        <p:nvPicPr>
          <p:cNvPr id="2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4012" y="2999969"/>
            <a:ext cx="2786744" cy="1026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8275" y="1811366"/>
            <a:ext cx="2981325" cy="153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6587" y="1267298"/>
            <a:ext cx="2962276" cy="154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3733" t="22242" r="500" b="20171"/>
          <a:stretch>
            <a:fillRect/>
          </a:stretch>
        </p:blipFill>
        <p:spPr>
          <a:xfrm>
            <a:off x="6584012" y="4334758"/>
            <a:ext cx="4876801" cy="2175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Rectangle 10"/>
          <p:cNvSpPr/>
          <p:nvPr/>
        </p:nvSpPr>
        <p:spPr>
          <a:xfrm>
            <a:off x="736364" y="965318"/>
            <a:ext cx="5551716" cy="5090953"/>
          </a:xfrm>
          <a:prstGeom prst="rect">
            <a:avLst/>
          </a:prstGeom>
          <a:solidFill>
            <a:srgbClr val="9C52CB"/>
          </a:solidFill>
          <a:ln w="12700">
            <a:miter lim="400000"/>
          </a:ln>
          <a:effectLst>
            <a:outerShdw sx="100000" sy="100000" kx="0" ky="0" algn="b" rotWithShape="0" blurRad="127000" dist="0" dir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63" name="Rectangle 4"/>
          <p:cNvGrpSpPr/>
          <p:nvPr/>
        </p:nvGrpSpPr>
        <p:grpSpPr>
          <a:xfrm>
            <a:off x="6842638" y="-22993"/>
            <a:ext cx="4825668" cy="6869154"/>
            <a:chOff x="0" y="0"/>
            <a:chExt cx="4825667" cy="6869152"/>
          </a:xfrm>
        </p:grpSpPr>
        <p:sp>
          <p:nvSpPr>
            <p:cNvPr id="261" name="Rectangle"/>
            <p:cNvSpPr/>
            <p:nvPr/>
          </p:nvSpPr>
          <p:spPr>
            <a:xfrm>
              <a:off x="-1" y="-1"/>
              <a:ext cx="4825669" cy="68691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27000" dist="0" dir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Sickle Cell Disease (SCD)…"/>
            <p:cNvSpPr txBox="1"/>
            <p:nvPr/>
          </p:nvSpPr>
          <p:spPr>
            <a:xfrm>
              <a:off x="-1" y="1074845"/>
              <a:ext cx="4825669" cy="471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800"/>
                </a:spcBef>
                <a:defRPr b="1" sz="2600">
                  <a:solidFill>
                    <a:srgbClr val="9C52CB"/>
                  </a:solidFill>
                </a:defRPr>
              </a:pPr>
              <a:r>
                <a:t>Sickle Cell Disease (SCD)</a:t>
              </a:r>
              <a:endParaRPr spc="300"/>
            </a:p>
            <a:p>
              <a:pPr marL="171450" indent="-171450">
                <a:spcBef>
                  <a:spcPts val="800"/>
                </a:spcBef>
                <a:buClr>
                  <a:srgbClr val="9C52CB"/>
                </a:buClr>
                <a:buSzPct val="100000"/>
                <a:buFont typeface="Arial"/>
                <a:buChar char="•"/>
              </a:pPr>
              <a:r>
                <a:t>Severe blood disorder that causes anemia, frequent pain crises and shortened lifespan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>
                <a:spcBef>
                  <a:spcPts val="800"/>
                </a:spcBef>
                <a:buClr>
                  <a:srgbClr val="9C52CB"/>
                </a:buClr>
                <a:buSzPct val="100000"/>
                <a:buFont typeface="Arial"/>
                <a:buChar char="•"/>
              </a:pPr>
              <a:r>
                <a:t>Global annual birth incidence </a:t>
              </a:r>
              <a:br/>
              <a:r>
                <a:t>~ 300,000 – 400,000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>
                <a:spcBef>
                  <a:spcPts val="800"/>
                </a:spcBef>
                <a:buClr>
                  <a:srgbClr val="9C52CB"/>
                </a:buClr>
                <a:buSzPct val="100000"/>
                <a:buFont typeface="Arial"/>
                <a:buChar char="•"/>
              </a:pPr>
              <a:r>
                <a:t>Mean age of death in the U.S. is </a:t>
              </a:r>
              <a:br/>
              <a:r>
                <a:t>44 years</a:t>
              </a:r>
              <a:r>
                <a:rPr baseline="30000"/>
                <a:t>1</a:t>
              </a:r>
              <a:endParaRPr>
                <a:solidFill>
                  <a:srgbClr val="FFFFFF"/>
                </a:solidFill>
              </a:endParaRPr>
            </a:p>
            <a:p>
              <a:pPr>
                <a:spcBef>
                  <a:spcPts val="800"/>
                </a:spcBef>
                <a:defRPr b="1" spc="300" sz="1400">
                  <a:solidFill>
                    <a:srgbClr val="9C52CB"/>
                  </a:solidFill>
                </a:defRPr>
              </a:pPr>
            </a:p>
            <a:p>
              <a:pPr>
                <a:spcBef>
                  <a:spcPts val="800"/>
                </a:spcBef>
                <a:defRPr b="1" spc="300">
                  <a:solidFill>
                    <a:srgbClr val="9C52CB"/>
                  </a:solidFill>
                </a:defRPr>
              </a:pPr>
              <a:r>
                <a:t>PROGRAM OVERVIEW</a:t>
              </a:r>
              <a:endParaRPr spc="266" sz="1600"/>
            </a:p>
            <a:p>
              <a:pPr marL="173037" indent="-173037">
                <a:spcBef>
                  <a:spcPts val="800"/>
                </a:spcBef>
                <a:buClr>
                  <a:srgbClr val="9C52CB"/>
                </a:buClr>
                <a:buSzPct val="100000"/>
                <a:buFont typeface="Arial"/>
                <a:buChar char="•"/>
              </a:pPr>
              <a:r>
                <a:t>Plan to pursue accelerated development path based on hematological primary endpoint</a:t>
              </a:r>
              <a:endParaRPr>
                <a:solidFill>
                  <a:srgbClr val="FFFFFF"/>
                </a:solidFill>
              </a:endParaRPr>
            </a:p>
            <a:p>
              <a:pPr lvl="1" marL="630237" indent="-173037">
                <a:buClr>
                  <a:srgbClr val="9C52CB"/>
                </a:buClr>
                <a:buSzPct val="100000"/>
                <a:buFont typeface="Arial"/>
                <a:buChar char="•"/>
                <a:defRPr sz="1600"/>
              </a:pPr>
              <a:r>
                <a:t>Phase 3 study to begin in 2019</a:t>
              </a:r>
              <a:endParaRPr>
                <a:solidFill>
                  <a:srgbClr val="FFFFFF"/>
                </a:solidFill>
              </a:endParaRPr>
            </a:p>
            <a:p>
              <a:pPr marL="173037" indent="-173037">
                <a:buClr>
                  <a:srgbClr val="9C52CB"/>
                </a:buClr>
                <a:buSzPct val="100000"/>
                <a:buFont typeface="Arial"/>
                <a:buChar char="•"/>
              </a:pPr>
              <a:r>
                <a:t>HGB-206 amended and </a:t>
              </a:r>
              <a:br/>
              <a:r>
                <a:t>Group C expanded</a:t>
              </a:r>
            </a:p>
          </p:txBody>
        </p:sp>
      </p:grpSp>
      <p:sp>
        <p:nvSpPr>
          <p:cNvPr id="264" name="TextBox 1"/>
          <p:cNvSpPr txBox="1"/>
          <p:nvPr/>
        </p:nvSpPr>
        <p:spPr>
          <a:xfrm>
            <a:off x="5397613" y="6627165"/>
            <a:ext cx="1353677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000">
                <a:solidFill>
                  <a:srgbClr val="FFFFFF"/>
                </a:solidFill>
              </a:defRPr>
            </a:lvl1pPr>
          </a:lstStyle>
          <a:p>
            <a:pPr/>
            <a:r>
              <a:t>Source: Global Genes</a:t>
            </a:r>
          </a:p>
        </p:txBody>
      </p:sp>
      <p:pic>
        <p:nvPicPr>
          <p:cNvPr id="26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732" t="6229" r="2731" b="30156"/>
          <a:stretch>
            <a:fillRect/>
          </a:stretch>
        </p:blipFill>
        <p:spPr>
          <a:xfrm>
            <a:off x="736362" y="965318"/>
            <a:ext cx="5562680" cy="481525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11"/>
          <p:cNvSpPr/>
          <p:nvPr/>
        </p:nvSpPr>
        <p:spPr>
          <a:xfrm rot="5400000">
            <a:off x="9115737" y="-2296089"/>
            <a:ext cx="279472" cy="4825666"/>
          </a:xfrm>
          <a:prstGeom prst="rect">
            <a:avLst/>
          </a:prstGeom>
          <a:solidFill>
            <a:srgbClr val="9C52C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400">
                <a:solidFill>
                  <a:schemeClr val="accent4"/>
                </a:solidFill>
              </a:defRPr>
            </a:pPr>
          </a:p>
        </p:txBody>
      </p:sp>
      <p:sp>
        <p:nvSpPr>
          <p:cNvPr id="267" name="TextBox 7"/>
          <p:cNvSpPr txBox="1"/>
          <p:nvPr/>
        </p:nvSpPr>
        <p:spPr>
          <a:xfrm>
            <a:off x="7178162" y="6350165"/>
            <a:ext cx="4141225" cy="51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aseline="30000" sz="900"/>
            </a:pPr>
            <a:r>
              <a:t>1</a:t>
            </a:r>
            <a:r>
              <a:rPr baseline="0"/>
              <a:t>Paulukonis et al, California’s Sickle Cell Data Collection Cohort, 2005-2015*  ASH 2017*</a:t>
            </a:r>
            <a:endParaRPr baseline="0"/>
          </a:p>
        </p:txBody>
      </p:sp>
      <p:sp>
        <p:nvSpPr>
          <p:cNvPr id="268" name="Rectangle 2"/>
          <p:cNvSpPr txBox="1"/>
          <p:nvPr/>
        </p:nvSpPr>
        <p:spPr>
          <a:xfrm>
            <a:off x="5971606" y="3244333"/>
            <a:ext cx="16765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 </a:t>
            </a:r>
          </a:p>
        </p:txBody>
      </p:sp>
      <p:sp>
        <p:nvSpPr>
          <p:cNvPr id="269" name="Rectangle 3"/>
          <p:cNvSpPr txBox="1"/>
          <p:nvPr/>
        </p:nvSpPr>
        <p:spPr>
          <a:xfrm>
            <a:off x="5971606" y="3244333"/>
            <a:ext cx="16765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2" name="TextBox 52"/>
          <p:cNvSpPr txBox="1"/>
          <p:nvPr/>
        </p:nvSpPr>
        <p:spPr>
          <a:xfrm rot="16200000">
            <a:off x="6385633" y="3611054"/>
            <a:ext cx="236056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Percentage of deaths</a:t>
            </a:r>
          </a:p>
        </p:txBody>
      </p:sp>
      <p:sp>
        <p:nvSpPr>
          <p:cNvPr id="273" name="TextBox 53"/>
          <p:cNvSpPr txBox="1"/>
          <p:nvPr/>
        </p:nvSpPr>
        <p:spPr>
          <a:xfrm>
            <a:off x="8395080" y="4983579"/>
            <a:ext cx="28966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Age at death by age group</a:t>
            </a:r>
          </a:p>
        </p:txBody>
      </p:sp>
      <p:sp>
        <p:nvSpPr>
          <p:cNvPr id="274" name="TextBox 55"/>
          <p:cNvSpPr txBox="1"/>
          <p:nvPr/>
        </p:nvSpPr>
        <p:spPr>
          <a:xfrm>
            <a:off x="7781279" y="2707371"/>
            <a:ext cx="217151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30</a:t>
            </a:r>
          </a:p>
        </p:txBody>
      </p:sp>
      <p:sp>
        <p:nvSpPr>
          <p:cNvPr id="275" name="TextBox 56"/>
          <p:cNvSpPr txBox="1"/>
          <p:nvPr/>
        </p:nvSpPr>
        <p:spPr>
          <a:xfrm>
            <a:off x="7781279" y="3012601"/>
            <a:ext cx="217151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25</a:t>
            </a:r>
          </a:p>
        </p:txBody>
      </p:sp>
      <p:sp>
        <p:nvSpPr>
          <p:cNvPr id="276" name="TextBox 57"/>
          <p:cNvSpPr txBox="1"/>
          <p:nvPr/>
        </p:nvSpPr>
        <p:spPr>
          <a:xfrm>
            <a:off x="7781279" y="3317833"/>
            <a:ext cx="21715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20</a:t>
            </a:r>
          </a:p>
        </p:txBody>
      </p:sp>
      <p:sp>
        <p:nvSpPr>
          <p:cNvPr id="277" name="TextBox 60"/>
          <p:cNvSpPr txBox="1"/>
          <p:nvPr/>
        </p:nvSpPr>
        <p:spPr>
          <a:xfrm>
            <a:off x="7781279" y="3623064"/>
            <a:ext cx="21715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15</a:t>
            </a:r>
          </a:p>
        </p:txBody>
      </p:sp>
      <p:sp>
        <p:nvSpPr>
          <p:cNvPr id="278" name="TextBox 61"/>
          <p:cNvSpPr txBox="1"/>
          <p:nvPr/>
        </p:nvSpPr>
        <p:spPr>
          <a:xfrm>
            <a:off x="7781279" y="3928295"/>
            <a:ext cx="21715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10</a:t>
            </a:r>
          </a:p>
        </p:txBody>
      </p:sp>
      <p:sp>
        <p:nvSpPr>
          <p:cNvPr id="279" name="TextBox 62"/>
          <p:cNvSpPr txBox="1"/>
          <p:nvPr/>
        </p:nvSpPr>
        <p:spPr>
          <a:xfrm>
            <a:off x="7837783" y="4233524"/>
            <a:ext cx="160646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5</a:t>
            </a:r>
          </a:p>
        </p:txBody>
      </p:sp>
      <p:sp>
        <p:nvSpPr>
          <p:cNvPr id="280" name="TextBox 63"/>
          <p:cNvSpPr txBox="1"/>
          <p:nvPr/>
        </p:nvSpPr>
        <p:spPr>
          <a:xfrm>
            <a:off x="7837783" y="4538757"/>
            <a:ext cx="160646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0</a:t>
            </a:r>
          </a:p>
        </p:txBody>
      </p:sp>
      <p:sp>
        <p:nvSpPr>
          <p:cNvPr id="281" name="TextBox 64"/>
          <p:cNvSpPr txBox="1"/>
          <p:nvPr/>
        </p:nvSpPr>
        <p:spPr>
          <a:xfrm rot="18565107">
            <a:off x="8099812" y="4706718"/>
            <a:ext cx="16152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&lt;1</a:t>
            </a:r>
          </a:p>
        </p:txBody>
      </p:sp>
      <p:sp>
        <p:nvSpPr>
          <p:cNvPr id="282" name="TextBox 67"/>
          <p:cNvSpPr txBox="1"/>
          <p:nvPr/>
        </p:nvSpPr>
        <p:spPr>
          <a:xfrm rot="17983456">
            <a:off x="8383615" y="4724991"/>
            <a:ext cx="20816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1-4</a:t>
            </a:r>
          </a:p>
        </p:txBody>
      </p:sp>
      <p:sp>
        <p:nvSpPr>
          <p:cNvPr id="283" name="Freeform 103"/>
          <p:cNvSpPr/>
          <p:nvPr/>
        </p:nvSpPr>
        <p:spPr>
          <a:xfrm>
            <a:off x="8127231" y="3230590"/>
            <a:ext cx="3745711" cy="1442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5" fill="norm" stroke="1" extrusionOk="0">
                <a:moveTo>
                  <a:pt x="0" y="19573"/>
                </a:moveTo>
                <a:cubicBezTo>
                  <a:pt x="296" y="17688"/>
                  <a:pt x="591" y="15804"/>
                  <a:pt x="818" y="14290"/>
                </a:cubicBezTo>
                <a:cubicBezTo>
                  <a:pt x="1046" y="12776"/>
                  <a:pt x="1199" y="11277"/>
                  <a:pt x="1364" y="10489"/>
                </a:cubicBezTo>
                <a:cubicBezTo>
                  <a:pt x="1529" y="9701"/>
                  <a:pt x="1665" y="9593"/>
                  <a:pt x="1807" y="9562"/>
                </a:cubicBezTo>
                <a:cubicBezTo>
                  <a:pt x="1949" y="9531"/>
                  <a:pt x="2091" y="9748"/>
                  <a:pt x="2216" y="10304"/>
                </a:cubicBezTo>
                <a:cubicBezTo>
                  <a:pt x="2342" y="10860"/>
                  <a:pt x="2415" y="11833"/>
                  <a:pt x="2557" y="12899"/>
                </a:cubicBezTo>
                <a:cubicBezTo>
                  <a:pt x="2700" y="13965"/>
                  <a:pt x="2921" y="15634"/>
                  <a:pt x="3069" y="16700"/>
                </a:cubicBezTo>
                <a:cubicBezTo>
                  <a:pt x="3217" y="17766"/>
                  <a:pt x="3268" y="18770"/>
                  <a:pt x="3444" y="19295"/>
                </a:cubicBezTo>
                <a:cubicBezTo>
                  <a:pt x="3620" y="19820"/>
                  <a:pt x="3876" y="20083"/>
                  <a:pt x="4126" y="19851"/>
                </a:cubicBezTo>
                <a:cubicBezTo>
                  <a:pt x="4376" y="19619"/>
                  <a:pt x="4717" y="18383"/>
                  <a:pt x="4944" y="17905"/>
                </a:cubicBezTo>
                <a:cubicBezTo>
                  <a:pt x="5172" y="17426"/>
                  <a:pt x="5257" y="17225"/>
                  <a:pt x="5490" y="16978"/>
                </a:cubicBezTo>
                <a:cubicBezTo>
                  <a:pt x="5723" y="16730"/>
                  <a:pt x="6064" y="16700"/>
                  <a:pt x="6343" y="16422"/>
                </a:cubicBezTo>
                <a:cubicBezTo>
                  <a:pt x="6621" y="16143"/>
                  <a:pt x="6905" y="16082"/>
                  <a:pt x="7161" y="15309"/>
                </a:cubicBezTo>
                <a:cubicBezTo>
                  <a:pt x="7417" y="14537"/>
                  <a:pt x="7587" y="13364"/>
                  <a:pt x="7881" y="11786"/>
                </a:cubicBezTo>
                <a:cubicBezTo>
                  <a:pt x="8175" y="10208"/>
                  <a:pt x="8615" y="7457"/>
                  <a:pt x="8927" y="5840"/>
                </a:cubicBezTo>
                <a:cubicBezTo>
                  <a:pt x="9238" y="4224"/>
                  <a:pt x="9545" y="2920"/>
                  <a:pt x="9751" y="2088"/>
                </a:cubicBezTo>
                <a:cubicBezTo>
                  <a:pt x="9956" y="1256"/>
                  <a:pt x="10008" y="1195"/>
                  <a:pt x="10162" y="849"/>
                </a:cubicBezTo>
                <a:cubicBezTo>
                  <a:pt x="10315" y="504"/>
                  <a:pt x="10468" y="-103"/>
                  <a:pt x="10673" y="15"/>
                </a:cubicBezTo>
                <a:cubicBezTo>
                  <a:pt x="10879" y="133"/>
                  <a:pt x="11183" y="820"/>
                  <a:pt x="11395" y="1557"/>
                </a:cubicBezTo>
                <a:cubicBezTo>
                  <a:pt x="11607" y="2295"/>
                  <a:pt x="11671" y="3146"/>
                  <a:pt x="11944" y="4441"/>
                </a:cubicBezTo>
                <a:cubicBezTo>
                  <a:pt x="12216" y="5736"/>
                  <a:pt x="12702" y="7949"/>
                  <a:pt x="13030" y="9328"/>
                </a:cubicBezTo>
                <a:cubicBezTo>
                  <a:pt x="13358" y="10707"/>
                  <a:pt x="13640" y="11810"/>
                  <a:pt x="13913" y="12714"/>
                </a:cubicBezTo>
                <a:cubicBezTo>
                  <a:pt x="14185" y="13618"/>
                  <a:pt x="14338" y="14260"/>
                  <a:pt x="14663" y="14753"/>
                </a:cubicBezTo>
                <a:cubicBezTo>
                  <a:pt x="14988" y="15247"/>
                  <a:pt x="15533" y="15273"/>
                  <a:pt x="15862" y="15675"/>
                </a:cubicBezTo>
                <a:cubicBezTo>
                  <a:pt x="16191" y="16077"/>
                  <a:pt x="16384" y="16551"/>
                  <a:pt x="16637" y="17163"/>
                </a:cubicBezTo>
                <a:cubicBezTo>
                  <a:pt x="16890" y="17775"/>
                  <a:pt x="17147" y="18747"/>
                  <a:pt x="17382" y="19349"/>
                </a:cubicBezTo>
                <a:cubicBezTo>
                  <a:pt x="17617" y="19950"/>
                  <a:pt x="17761" y="20421"/>
                  <a:pt x="18047" y="20771"/>
                </a:cubicBezTo>
                <a:cubicBezTo>
                  <a:pt x="18333" y="21121"/>
                  <a:pt x="18620" y="21402"/>
                  <a:pt x="19096" y="21450"/>
                </a:cubicBezTo>
                <a:cubicBezTo>
                  <a:pt x="19572" y="21497"/>
                  <a:pt x="20486" y="21194"/>
                  <a:pt x="20903" y="21056"/>
                </a:cubicBezTo>
                <a:cubicBezTo>
                  <a:pt x="21320" y="20918"/>
                  <a:pt x="21466" y="20807"/>
                  <a:pt x="21600" y="20622"/>
                </a:cubicBezTo>
              </a:path>
            </a:pathLst>
          </a:custGeom>
          <a:ln w="19050">
            <a:solidFill>
              <a:srgbClr val="156E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Freeform 104"/>
          <p:cNvSpPr/>
          <p:nvPr/>
        </p:nvSpPr>
        <p:spPr>
          <a:xfrm>
            <a:off x="8127547" y="2970726"/>
            <a:ext cx="3701407" cy="171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1" fill="norm" stroke="1" extrusionOk="0">
                <a:moveTo>
                  <a:pt x="0" y="20580"/>
                </a:moveTo>
                <a:cubicBezTo>
                  <a:pt x="423" y="20754"/>
                  <a:pt x="689" y="20316"/>
                  <a:pt x="954" y="20218"/>
                </a:cubicBezTo>
                <a:cubicBezTo>
                  <a:pt x="1218" y="20120"/>
                  <a:pt x="1308" y="20004"/>
                  <a:pt x="1586" y="19992"/>
                </a:cubicBezTo>
                <a:cubicBezTo>
                  <a:pt x="1863" y="19981"/>
                  <a:pt x="2264" y="20018"/>
                  <a:pt x="2621" y="20149"/>
                </a:cubicBezTo>
                <a:cubicBezTo>
                  <a:pt x="2977" y="20279"/>
                  <a:pt x="3305" y="20643"/>
                  <a:pt x="3725" y="20774"/>
                </a:cubicBezTo>
                <a:cubicBezTo>
                  <a:pt x="4145" y="20904"/>
                  <a:pt x="4714" y="21086"/>
                  <a:pt x="5140" y="20930"/>
                </a:cubicBezTo>
                <a:cubicBezTo>
                  <a:pt x="5565" y="20774"/>
                  <a:pt x="5922" y="20266"/>
                  <a:pt x="6279" y="19836"/>
                </a:cubicBezTo>
                <a:cubicBezTo>
                  <a:pt x="6635" y="19406"/>
                  <a:pt x="6992" y="18749"/>
                  <a:pt x="7279" y="18352"/>
                </a:cubicBezTo>
                <a:cubicBezTo>
                  <a:pt x="7566" y="17954"/>
                  <a:pt x="7744" y="17843"/>
                  <a:pt x="8000" y="17451"/>
                </a:cubicBezTo>
                <a:cubicBezTo>
                  <a:pt x="8256" y="17059"/>
                  <a:pt x="8598" y="16530"/>
                  <a:pt x="8814" y="15999"/>
                </a:cubicBezTo>
                <a:cubicBezTo>
                  <a:pt x="9030" y="15469"/>
                  <a:pt x="9041" y="15503"/>
                  <a:pt x="9297" y="14268"/>
                </a:cubicBezTo>
                <a:cubicBezTo>
                  <a:pt x="9553" y="13032"/>
                  <a:pt x="10106" y="9910"/>
                  <a:pt x="10350" y="8585"/>
                </a:cubicBezTo>
                <a:cubicBezTo>
                  <a:pt x="10595" y="7260"/>
                  <a:pt x="10604" y="7074"/>
                  <a:pt x="10765" y="6319"/>
                </a:cubicBezTo>
                <a:cubicBezTo>
                  <a:pt x="10926" y="5564"/>
                  <a:pt x="11156" y="4717"/>
                  <a:pt x="11317" y="4053"/>
                </a:cubicBezTo>
                <a:cubicBezTo>
                  <a:pt x="11478" y="3389"/>
                  <a:pt x="11593" y="2868"/>
                  <a:pt x="11731" y="2334"/>
                </a:cubicBezTo>
                <a:cubicBezTo>
                  <a:pt x="11869" y="1800"/>
                  <a:pt x="12005" y="1227"/>
                  <a:pt x="12145" y="849"/>
                </a:cubicBezTo>
                <a:cubicBezTo>
                  <a:pt x="12285" y="472"/>
                  <a:pt x="12420" y="159"/>
                  <a:pt x="12570" y="68"/>
                </a:cubicBezTo>
                <a:cubicBezTo>
                  <a:pt x="12719" y="-22"/>
                  <a:pt x="12848" y="-84"/>
                  <a:pt x="13042" y="307"/>
                </a:cubicBezTo>
                <a:cubicBezTo>
                  <a:pt x="13236" y="697"/>
                  <a:pt x="13520" y="1665"/>
                  <a:pt x="13732" y="2412"/>
                </a:cubicBezTo>
                <a:cubicBezTo>
                  <a:pt x="13944" y="3160"/>
                  <a:pt x="14103" y="3978"/>
                  <a:pt x="14313" y="4792"/>
                </a:cubicBezTo>
                <a:cubicBezTo>
                  <a:pt x="14523" y="5606"/>
                  <a:pt x="14613" y="5801"/>
                  <a:pt x="14992" y="7297"/>
                </a:cubicBezTo>
                <a:cubicBezTo>
                  <a:pt x="15372" y="8792"/>
                  <a:pt x="16266" y="12445"/>
                  <a:pt x="16591" y="13766"/>
                </a:cubicBezTo>
                <a:cubicBezTo>
                  <a:pt x="16916" y="15088"/>
                  <a:pt x="16797" y="14579"/>
                  <a:pt x="16941" y="15226"/>
                </a:cubicBezTo>
                <a:cubicBezTo>
                  <a:pt x="17086" y="15873"/>
                  <a:pt x="17264" y="16893"/>
                  <a:pt x="17459" y="17648"/>
                </a:cubicBezTo>
                <a:cubicBezTo>
                  <a:pt x="17655" y="18404"/>
                  <a:pt x="17919" y="19263"/>
                  <a:pt x="18115" y="19758"/>
                </a:cubicBezTo>
                <a:cubicBezTo>
                  <a:pt x="18310" y="20253"/>
                  <a:pt x="18483" y="20448"/>
                  <a:pt x="18632" y="20617"/>
                </a:cubicBezTo>
                <a:cubicBezTo>
                  <a:pt x="18782" y="20787"/>
                  <a:pt x="18862" y="20774"/>
                  <a:pt x="19012" y="20774"/>
                </a:cubicBezTo>
                <a:cubicBezTo>
                  <a:pt x="19161" y="20774"/>
                  <a:pt x="19288" y="20617"/>
                  <a:pt x="19530" y="20617"/>
                </a:cubicBezTo>
                <a:cubicBezTo>
                  <a:pt x="19771" y="20617"/>
                  <a:pt x="20156" y="20643"/>
                  <a:pt x="20461" y="20774"/>
                </a:cubicBezTo>
                <a:cubicBezTo>
                  <a:pt x="20766" y="20904"/>
                  <a:pt x="21169" y="21282"/>
                  <a:pt x="21358" y="21399"/>
                </a:cubicBezTo>
                <a:cubicBezTo>
                  <a:pt x="21548" y="21516"/>
                  <a:pt x="21574" y="21496"/>
                  <a:pt x="21600" y="21477"/>
                </a:cubicBezTo>
              </a:path>
            </a:pathLst>
          </a:custGeom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02" name="Group 105"/>
          <p:cNvGrpSpPr/>
          <p:nvPr/>
        </p:nvGrpSpPr>
        <p:grpSpPr>
          <a:xfrm>
            <a:off x="7967573" y="2789180"/>
            <a:ext cx="4052071" cy="1933993"/>
            <a:chOff x="0" y="0"/>
            <a:chExt cx="4052070" cy="1933991"/>
          </a:xfrm>
        </p:grpSpPr>
        <p:grpSp>
          <p:nvGrpSpPr>
            <p:cNvPr id="287" name="L-Shape 106"/>
            <p:cNvGrpSpPr/>
            <p:nvPr/>
          </p:nvGrpSpPr>
          <p:grpSpPr>
            <a:xfrm>
              <a:off x="-1" y="0"/>
              <a:ext cx="4052072" cy="1884530"/>
              <a:chOff x="0" y="0"/>
              <a:chExt cx="4052070" cy="1884529"/>
            </a:xfrm>
          </p:grpSpPr>
          <p:sp>
            <p:nvSpPr>
              <p:cNvPr id="285" name="Line"/>
              <p:cNvSpPr/>
              <p:nvPr/>
            </p:nvSpPr>
            <p:spPr>
              <a:xfrm>
                <a:off x="-1" y="0"/>
                <a:ext cx="4052072" cy="188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6" name="Line"/>
              <p:cNvSpPr/>
              <p:nvPr/>
            </p:nvSpPr>
            <p:spPr>
              <a:xfrm>
                <a:off x="-1" y="0"/>
                <a:ext cx="4052072" cy="188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88" name="Straight Connector 107"/>
            <p:cNvSpPr/>
            <p:nvPr/>
          </p:nvSpPr>
          <p:spPr>
            <a:xfrm>
              <a:off x="31938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Straight Connector 108"/>
            <p:cNvSpPr/>
            <p:nvPr/>
          </p:nvSpPr>
          <p:spPr>
            <a:xfrm flipH="1">
              <a:off x="46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Straight Connector 109"/>
            <p:cNvSpPr/>
            <p:nvPr/>
          </p:nvSpPr>
          <p:spPr>
            <a:xfrm>
              <a:off x="94614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Straight Connector 110"/>
            <p:cNvSpPr/>
            <p:nvPr/>
          </p:nvSpPr>
          <p:spPr>
            <a:xfrm>
              <a:off x="628780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Straight Connector 111"/>
            <p:cNvSpPr/>
            <p:nvPr/>
          </p:nvSpPr>
          <p:spPr>
            <a:xfrm>
              <a:off x="1565117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Straight Connector 112"/>
            <p:cNvSpPr/>
            <p:nvPr/>
          </p:nvSpPr>
          <p:spPr>
            <a:xfrm>
              <a:off x="1252620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Straight Connector 113"/>
            <p:cNvSpPr/>
            <p:nvPr/>
          </p:nvSpPr>
          <p:spPr>
            <a:xfrm>
              <a:off x="2186037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Straight Connector 114"/>
            <p:cNvSpPr/>
            <p:nvPr/>
          </p:nvSpPr>
          <p:spPr>
            <a:xfrm>
              <a:off x="187451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Straight Connector 116"/>
            <p:cNvSpPr/>
            <p:nvPr/>
          </p:nvSpPr>
          <p:spPr>
            <a:xfrm>
              <a:off x="2806336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Straight Connector 117"/>
            <p:cNvSpPr/>
            <p:nvPr/>
          </p:nvSpPr>
          <p:spPr>
            <a:xfrm>
              <a:off x="2494812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Straight Connector 118"/>
            <p:cNvSpPr/>
            <p:nvPr/>
          </p:nvSpPr>
          <p:spPr>
            <a:xfrm>
              <a:off x="3431149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Straight Connector 119"/>
            <p:cNvSpPr/>
            <p:nvPr/>
          </p:nvSpPr>
          <p:spPr>
            <a:xfrm>
              <a:off x="3117679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Straight Connector 120"/>
            <p:cNvSpPr/>
            <p:nvPr/>
          </p:nvSpPr>
          <p:spPr>
            <a:xfrm>
              <a:off x="4052070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Straight Connector 121"/>
            <p:cNvSpPr/>
            <p:nvPr/>
          </p:nvSpPr>
          <p:spPr>
            <a:xfrm>
              <a:off x="3739572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3" name="TextBox 126"/>
          <p:cNvSpPr txBox="1"/>
          <p:nvPr/>
        </p:nvSpPr>
        <p:spPr>
          <a:xfrm>
            <a:off x="9069722" y="3321949"/>
            <a:ext cx="75064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1979</a:t>
            </a:r>
          </a:p>
        </p:txBody>
      </p:sp>
      <p:sp>
        <p:nvSpPr>
          <p:cNvPr id="304" name="TextBox 127"/>
          <p:cNvSpPr txBox="1"/>
          <p:nvPr/>
        </p:nvSpPr>
        <p:spPr>
          <a:xfrm>
            <a:off x="10633209" y="3318471"/>
            <a:ext cx="75064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solidFill>
                  <a:schemeClr val="accent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2006</a:t>
            </a:r>
          </a:p>
        </p:txBody>
      </p:sp>
      <p:pic>
        <p:nvPicPr>
          <p:cNvPr id="305" name="Picture 75" descr="Picture 75"/>
          <p:cNvPicPr>
            <a:picLocks noChangeAspect="1"/>
          </p:cNvPicPr>
          <p:nvPr/>
        </p:nvPicPr>
        <p:blipFill>
          <a:blip r:embed="rId3">
            <a:extLst/>
          </a:blip>
          <a:srcRect l="7427" t="51110" r="67271" b="14521"/>
          <a:stretch>
            <a:fillRect/>
          </a:stretch>
        </p:blipFill>
        <p:spPr>
          <a:xfrm>
            <a:off x="228344" y="1179229"/>
            <a:ext cx="1526250" cy="1451199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8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Sickle cell disease (SCD) is characterized by high morbidity and early mortality</a:t>
            </a:r>
          </a:p>
        </p:txBody>
      </p:sp>
      <p:sp>
        <p:nvSpPr>
          <p:cNvPr id="307" name="Slide Number Placeholder 3"/>
          <p:cNvSpPr txBox="1"/>
          <p:nvPr/>
        </p:nvSpPr>
        <p:spPr>
          <a:xfrm>
            <a:off x="11664950" y="6582887"/>
            <a:ext cx="52705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 defTabSz="914400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08" name="Rectangle 44"/>
          <p:cNvSpPr txBox="1"/>
          <p:nvPr/>
        </p:nvSpPr>
        <p:spPr>
          <a:xfrm>
            <a:off x="7967573" y="2168369"/>
            <a:ext cx="39804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&gt; 50% of patients with SCD die before 45 years of age</a:t>
            </a:r>
            <a:r>
              <a:rPr baseline="30000"/>
              <a:t>1</a:t>
            </a:r>
          </a:p>
        </p:txBody>
      </p:sp>
      <p:sp>
        <p:nvSpPr>
          <p:cNvPr id="309" name="Straight Arrow Connector 22"/>
          <p:cNvSpPr/>
          <p:nvPr/>
        </p:nvSpPr>
        <p:spPr>
          <a:xfrm>
            <a:off x="960815" y="3418024"/>
            <a:ext cx="10512" cy="1090707"/>
          </a:xfrm>
          <a:prstGeom prst="line">
            <a:avLst/>
          </a:prstGeom>
          <a:ln w="4445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TextBox 24"/>
          <p:cNvSpPr txBox="1"/>
          <p:nvPr/>
        </p:nvSpPr>
        <p:spPr>
          <a:xfrm>
            <a:off x="339438" y="3660190"/>
            <a:ext cx="603416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600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↓O</a:t>
            </a:r>
            <a:r>
              <a:rPr baseline="-25000"/>
              <a:t>2</a:t>
            </a:r>
          </a:p>
        </p:txBody>
      </p:sp>
      <p:sp>
        <p:nvSpPr>
          <p:cNvPr id="311" name="Straight Arrow Connector 65"/>
          <p:cNvSpPr/>
          <p:nvPr/>
        </p:nvSpPr>
        <p:spPr>
          <a:xfrm>
            <a:off x="7009386" y="3882459"/>
            <a:ext cx="357812" cy="1"/>
          </a:xfrm>
          <a:prstGeom prst="line">
            <a:avLst/>
          </a:prstGeom>
          <a:ln w="44450">
            <a:solidFill>
              <a:srgbClr val="156EA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TextBox 68"/>
          <p:cNvSpPr txBox="1"/>
          <p:nvPr/>
        </p:nvSpPr>
        <p:spPr>
          <a:xfrm>
            <a:off x="243987" y="2216753"/>
            <a:ext cx="14557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High levels of HbS in RBCs</a:t>
            </a:r>
          </a:p>
        </p:txBody>
      </p:sp>
      <p:sp>
        <p:nvSpPr>
          <p:cNvPr id="313" name="TextBox 69"/>
          <p:cNvSpPr txBox="1"/>
          <p:nvPr/>
        </p:nvSpPr>
        <p:spPr>
          <a:xfrm>
            <a:off x="926249" y="3520121"/>
            <a:ext cx="145569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HbS polymerization</a:t>
            </a:r>
          </a:p>
          <a:p>
            <a: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&amp; sickling</a:t>
            </a:r>
          </a:p>
        </p:txBody>
      </p:sp>
      <p:pic>
        <p:nvPicPr>
          <p:cNvPr id="31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15508" t="8801" r="69738" b="31306"/>
          <a:stretch>
            <a:fillRect/>
          </a:stretch>
        </p:blipFill>
        <p:spPr>
          <a:xfrm>
            <a:off x="304600" y="2745444"/>
            <a:ext cx="1367407" cy="713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65087" t="0" r="20003" b="0"/>
          <a:stretch>
            <a:fillRect/>
          </a:stretch>
        </p:blipFill>
        <p:spPr>
          <a:xfrm>
            <a:off x="415581" y="4412086"/>
            <a:ext cx="1236813" cy="1065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Rectangle 84"/>
          <p:cNvSpPr/>
          <p:nvPr/>
        </p:nvSpPr>
        <p:spPr>
          <a:xfrm>
            <a:off x="939964" y="3099222"/>
            <a:ext cx="45719" cy="56236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Rectangle 88"/>
          <p:cNvSpPr/>
          <p:nvPr/>
        </p:nvSpPr>
        <p:spPr>
          <a:xfrm flipV="1">
            <a:off x="194167" y="1269057"/>
            <a:ext cx="1522666" cy="1014281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Straight Connector 89"/>
          <p:cNvSpPr/>
          <p:nvPr/>
        </p:nvSpPr>
        <p:spPr>
          <a:xfrm>
            <a:off x="194167" y="2283336"/>
            <a:ext cx="741084" cy="816288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Straight Connector 87"/>
          <p:cNvSpPr/>
          <p:nvPr/>
        </p:nvSpPr>
        <p:spPr>
          <a:xfrm flipH="1">
            <a:off x="991468" y="2283337"/>
            <a:ext cx="725365" cy="818521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Straight Arrow Connector 90"/>
          <p:cNvSpPr/>
          <p:nvPr/>
        </p:nvSpPr>
        <p:spPr>
          <a:xfrm>
            <a:off x="2420666" y="3882459"/>
            <a:ext cx="1097281" cy="1"/>
          </a:xfrm>
          <a:prstGeom prst="line">
            <a:avLst/>
          </a:prstGeom>
          <a:ln w="44450">
            <a:solidFill>
              <a:srgbClr val="156EA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TextBox 80"/>
          <p:cNvSpPr txBox="1"/>
          <p:nvPr/>
        </p:nvSpPr>
        <p:spPr>
          <a:xfrm>
            <a:off x="2231185" y="3099624"/>
            <a:ext cx="145569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Hemolysis</a:t>
            </a:r>
          </a:p>
        </p:txBody>
      </p:sp>
      <p:sp>
        <p:nvSpPr>
          <p:cNvPr id="322" name="TextBox 91"/>
          <p:cNvSpPr txBox="1"/>
          <p:nvPr/>
        </p:nvSpPr>
        <p:spPr>
          <a:xfrm>
            <a:off x="2231185" y="3381490"/>
            <a:ext cx="145569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Vasculopathy</a:t>
            </a:r>
          </a:p>
        </p:txBody>
      </p:sp>
      <p:sp>
        <p:nvSpPr>
          <p:cNvPr id="323" name="TextBox 115"/>
          <p:cNvSpPr txBox="1"/>
          <p:nvPr/>
        </p:nvSpPr>
        <p:spPr>
          <a:xfrm>
            <a:off x="2055387" y="2826724"/>
            <a:ext cx="180729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Vaso-occlusion</a:t>
            </a:r>
          </a:p>
        </p:txBody>
      </p:sp>
      <p:grpSp>
        <p:nvGrpSpPr>
          <p:cNvPr id="367" name="Group 38"/>
          <p:cNvGrpSpPr/>
          <p:nvPr/>
        </p:nvGrpSpPr>
        <p:grpSpPr>
          <a:xfrm>
            <a:off x="3794957" y="1685451"/>
            <a:ext cx="3116417" cy="4068302"/>
            <a:chOff x="0" y="0"/>
            <a:chExt cx="3116416" cy="4068300"/>
          </a:xfrm>
        </p:grpSpPr>
        <p:grpSp>
          <p:nvGrpSpPr>
            <p:cNvPr id="326" name="Rounded Rectangle 41"/>
            <p:cNvGrpSpPr/>
            <p:nvPr/>
          </p:nvGrpSpPr>
          <p:grpSpPr>
            <a:xfrm>
              <a:off x="111246" y="1520863"/>
              <a:ext cx="1005841" cy="466346"/>
              <a:chOff x="0" y="0"/>
              <a:chExt cx="1005839" cy="466344"/>
            </a:xfrm>
          </p:grpSpPr>
          <p:sp>
            <p:nvSpPr>
              <p:cNvPr id="324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325" name="Acute chest syndrome"/>
              <p:cNvSpPr txBox="1"/>
              <p:nvPr/>
            </p:nvSpPr>
            <p:spPr>
              <a:xfrm>
                <a:off x="22764" y="64262"/>
                <a:ext cx="960311" cy="337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Acute chest syndrome</a:t>
                </a:r>
              </a:p>
            </p:txBody>
          </p:sp>
        </p:grpSp>
        <p:grpSp>
          <p:nvGrpSpPr>
            <p:cNvPr id="329" name="Rounded Rectangle 6"/>
            <p:cNvGrpSpPr/>
            <p:nvPr/>
          </p:nvGrpSpPr>
          <p:grpSpPr>
            <a:xfrm>
              <a:off x="455732" y="3601955"/>
              <a:ext cx="1005841" cy="466346"/>
              <a:chOff x="0" y="0"/>
              <a:chExt cx="1005839" cy="466344"/>
            </a:xfrm>
          </p:grpSpPr>
          <p:sp>
            <p:nvSpPr>
              <p:cNvPr id="327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28" name="Organ failure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Organ failure</a:t>
                </a:r>
              </a:p>
            </p:txBody>
          </p:sp>
        </p:grpSp>
        <p:grpSp>
          <p:nvGrpSpPr>
            <p:cNvPr id="332" name="Rounded Rectangle 9"/>
            <p:cNvGrpSpPr/>
            <p:nvPr/>
          </p:nvGrpSpPr>
          <p:grpSpPr>
            <a:xfrm>
              <a:off x="273581" y="3081683"/>
              <a:ext cx="1005840" cy="466346"/>
              <a:chOff x="0" y="0"/>
              <a:chExt cx="1005839" cy="466344"/>
            </a:xfrm>
          </p:grpSpPr>
          <p:sp>
            <p:nvSpPr>
              <p:cNvPr id="330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31" name="Sudden death"/>
              <p:cNvSpPr txBox="1"/>
              <p:nvPr/>
            </p:nvSpPr>
            <p:spPr>
              <a:xfrm>
                <a:off x="22764" y="55372"/>
                <a:ext cx="960311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Sudden death</a:t>
                </a:r>
              </a:p>
            </p:txBody>
          </p:sp>
        </p:grpSp>
        <p:grpSp>
          <p:nvGrpSpPr>
            <p:cNvPr id="335" name="Rounded Rectangle 13"/>
            <p:cNvGrpSpPr/>
            <p:nvPr/>
          </p:nvGrpSpPr>
          <p:grpSpPr>
            <a:xfrm>
              <a:off x="-1" y="1945378"/>
              <a:ext cx="1005841" cy="657861"/>
              <a:chOff x="0" y="0"/>
              <a:chExt cx="1005839" cy="657859"/>
            </a:xfrm>
          </p:grpSpPr>
          <p:sp>
            <p:nvSpPr>
              <p:cNvPr id="333" name="Rounded Rectangle"/>
              <p:cNvSpPr/>
              <p:nvPr/>
            </p:nvSpPr>
            <p:spPr>
              <a:xfrm>
                <a:off x="0" y="95757"/>
                <a:ext cx="1005840" cy="46634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334" name="Hepato-splenic sequestration"/>
              <p:cNvSpPr txBox="1"/>
              <p:nvPr/>
            </p:nvSpPr>
            <p:spPr>
              <a:xfrm>
                <a:off x="22764" y="0"/>
                <a:ext cx="960311" cy="657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Hepato-splenic sequestration</a:t>
                </a:r>
              </a:p>
            </p:txBody>
          </p:sp>
        </p:grpSp>
        <p:grpSp>
          <p:nvGrpSpPr>
            <p:cNvPr id="338" name="Rounded Rectangle 14"/>
            <p:cNvGrpSpPr/>
            <p:nvPr/>
          </p:nvGrpSpPr>
          <p:grpSpPr>
            <a:xfrm>
              <a:off x="273579" y="984841"/>
              <a:ext cx="1005840" cy="497841"/>
              <a:chOff x="0" y="0"/>
              <a:chExt cx="1005839" cy="497840"/>
            </a:xfrm>
          </p:grpSpPr>
          <p:sp>
            <p:nvSpPr>
              <p:cNvPr id="336" name="Rounded Rectangle"/>
              <p:cNvSpPr/>
              <p:nvPr/>
            </p:nvSpPr>
            <p:spPr>
              <a:xfrm>
                <a:off x="0" y="15747"/>
                <a:ext cx="1005840" cy="466346"/>
              </a:xfrm>
              <a:prstGeom prst="roundRect">
                <a:avLst>
                  <a:gd name="adj" fmla="val 10451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337" name="Cerebral vasculopathy/ stroke"/>
              <p:cNvSpPr txBox="1"/>
              <p:nvPr/>
            </p:nvSpPr>
            <p:spPr>
              <a:xfrm>
                <a:off x="14275" y="0"/>
                <a:ext cx="977289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Cerebral vasculopathy/ stroke</a:t>
                </a:r>
              </a:p>
            </p:txBody>
          </p:sp>
        </p:grpSp>
        <p:grpSp>
          <p:nvGrpSpPr>
            <p:cNvPr id="341" name="Rounded Rectangle 18"/>
            <p:cNvGrpSpPr/>
            <p:nvPr/>
          </p:nvGrpSpPr>
          <p:grpSpPr>
            <a:xfrm>
              <a:off x="2031110" y="1520863"/>
              <a:ext cx="1005841" cy="466346"/>
              <a:chOff x="0" y="0"/>
              <a:chExt cx="1005839" cy="466344"/>
            </a:xfrm>
          </p:grpSpPr>
          <p:sp>
            <p:nvSpPr>
              <p:cNvPr id="339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340" name="Pulmonary hypertension"/>
              <p:cNvSpPr txBox="1"/>
              <p:nvPr/>
            </p:nvSpPr>
            <p:spPr>
              <a:xfrm>
                <a:off x="22764" y="64262"/>
                <a:ext cx="960311" cy="337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Pulmonary hypertension</a:t>
                </a:r>
              </a:p>
            </p:txBody>
          </p:sp>
        </p:grpSp>
        <p:grpSp>
          <p:nvGrpSpPr>
            <p:cNvPr id="344" name="Rounded Rectangle 19"/>
            <p:cNvGrpSpPr/>
            <p:nvPr/>
          </p:nvGrpSpPr>
          <p:grpSpPr>
            <a:xfrm>
              <a:off x="2031111" y="2561410"/>
              <a:ext cx="1005841" cy="466346"/>
              <a:chOff x="0" y="0"/>
              <a:chExt cx="1005839" cy="466344"/>
            </a:xfrm>
          </p:grpSpPr>
          <p:sp>
            <p:nvSpPr>
              <p:cNvPr id="342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43" name="Kidney disease"/>
              <p:cNvSpPr txBox="1"/>
              <p:nvPr/>
            </p:nvSpPr>
            <p:spPr>
              <a:xfrm>
                <a:off x="22764" y="55372"/>
                <a:ext cx="960311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Kidney disease</a:t>
                </a:r>
              </a:p>
            </p:txBody>
          </p:sp>
        </p:grpSp>
        <p:grpSp>
          <p:nvGrpSpPr>
            <p:cNvPr id="347" name="Rounded Rectangle 32"/>
            <p:cNvGrpSpPr/>
            <p:nvPr/>
          </p:nvGrpSpPr>
          <p:grpSpPr>
            <a:xfrm>
              <a:off x="1894107" y="3081683"/>
              <a:ext cx="1005841" cy="466346"/>
              <a:chOff x="0" y="0"/>
              <a:chExt cx="1005839" cy="466344"/>
            </a:xfrm>
          </p:grpSpPr>
          <p:sp>
            <p:nvSpPr>
              <p:cNvPr id="345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46" name="Leg ulcers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Leg ulcers</a:t>
                </a:r>
              </a:p>
            </p:txBody>
          </p:sp>
        </p:grpSp>
        <p:grpSp>
          <p:nvGrpSpPr>
            <p:cNvPr id="350" name="Rounded Rectangle 33"/>
            <p:cNvGrpSpPr/>
            <p:nvPr/>
          </p:nvGrpSpPr>
          <p:grpSpPr>
            <a:xfrm>
              <a:off x="1894105" y="1000589"/>
              <a:ext cx="1005841" cy="466346"/>
              <a:chOff x="0" y="0"/>
              <a:chExt cx="1005839" cy="466344"/>
            </a:xfrm>
          </p:grpSpPr>
          <p:sp>
            <p:nvSpPr>
              <p:cNvPr id="348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49" name="Retinopathy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Retinopathy</a:t>
                </a:r>
              </a:p>
            </p:txBody>
          </p:sp>
        </p:grpSp>
        <p:grpSp>
          <p:nvGrpSpPr>
            <p:cNvPr id="353" name="Rounded Rectangle 36"/>
            <p:cNvGrpSpPr/>
            <p:nvPr/>
          </p:nvGrpSpPr>
          <p:grpSpPr>
            <a:xfrm>
              <a:off x="2110576" y="1945378"/>
              <a:ext cx="1005840" cy="657861"/>
              <a:chOff x="0" y="0"/>
              <a:chExt cx="1005839" cy="657859"/>
            </a:xfrm>
          </p:grpSpPr>
          <p:sp>
            <p:nvSpPr>
              <p:cNvPr id="351" name="Rounded Rectangle"/>
              <p:cNvSpPr/>
              <p:nvPr/>
            </p:nvSpPr>
            <p:spPr>
              <a:xfrm>
                <a:off x="0" y="95757"/>
                <a:ext cx="1005840" cy="46634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352" name="Cardiovascular complications"/>
              <p:cNvSpPr txBox="1"/>
              <p:nvPr/>
            </p:nvSpPr>
            <p:spPr>
              <a:xfrm>
                <a:off x="22764" y="0"/>
                <a:ext cx="960311" cy="657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Cardiovascular complications</a:t>
                </a:r>
              </a:p>
            </p:txBody>
          </p:sp>
        </p:grpSp>
        <p:grpSp>
          <p:nvGrpSpPr>
            <p:cNvPr id="356" name="Rounded Rectangle 66"/>
            <p:cNvGrpSpPr/>
            <p:nvPr/>
          </p:nvGrpSpPr>
          <p:grpSpPr>
            <a:xfrm>
              <a:off x="455732" y="446787"/>
              <a:ext cx="1005841" cy="533401"/>
              <a:chOff x="0" y="0"/>
              <a:chExt cx="1005839" cy="533400"/>
            </a:xfrm>
          </p:grpSpPr>
          <p:sp>
            <p:nvSpPr>
              <p:cNvPr id="354" name="Rounded Rectangle"/>
              <p:cNvSpPr/>
              <p:nvPr/>
            </p:nvSpPr>
            <p:spPr>
              <a:xfrm>
                <a:off x="0" y="33528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55" name="Vaso-occlusive pain"/>
              <p:cNvSpPr txBox="1"/>
              <p:nvPr/>
            </p:nvSpPr>
            <p:spPr>
              <a:xfrm>
                <a:off x="22764" y="-1"/>
                <a:ext cx="960311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Vaso-occlusive pain</a:t>
                </a:r>
              </a:p>
            </p:txBody>
          </p:sp>
        </p:grpSp>
        <p:sp>
          <p:nvSpPr>
            <p:cNvPr id="357" name="TextBox 72"/>
            <p:cNvSpPr txBox="1"/>
            <p:nvPr/>
          </p:nvSpPr>
          <p:spPr>
            <a:xfrm>
              <a:off x="455732" y="-1"/>
              <a:ext cx="2266458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b="1" sz="16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Complications</a:t>
              </a:r>
            </a:p>
          </p:txBody>
        </p:sp>
        <p:grpSp>
          <p:nvGrpSpPr>
            <p:cNvPr id="360" name="Rounded Rectangle 79"/>
            <p:cNvGrpSpPr/>
            <p:nvPr/>
          </p:nvGrpSpPr>
          <p:grpSpPr>
            <a:xfrm>
              <a:off x="1716351" y="480315"/>
              <a:ext cx="1005841" cy="466346"/>
              <a:chOff x="0" y="0"/>
              <a:chExt cx="1005839" cy="466344"/>
            </a:xfrm>
          </p:grpSpPr>
          <p:sp>
            <p:nvSpPr>
              <p:cNvPr id="358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59" name="Anemia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Anemia</a:t>
                </a:r>
              </a:p>
            </p:txBody>
          </p:sp>
        </p:grpSp>
        <p:grpSp>
          <p:nvGrpSpPr>
            <p:cNvPr id="363" name="Rounded Rectangle 82"/>
            <p:cNvGrpSpPr/>
            <p:nvPr/>
          </p:nvGrpSpPr>
          <p:grpSpPr>
            <a:xfrm>
              <a:off x="111247" y="2561410"/>
              <a:ext cx="1005841" cy="466346"/>
              <a:chOff x="0" y="0"/>
              <a:chExt cx="1005839" cy="466344"/>
            </a:xfrm>
          </p:grpSpPr>
          <p:sp>
            <p:nvSpPr>
              <p:cNvPr id="361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62" name="Priapism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Priapism</a:t>
                </a:r>
              </a:p>
            </p:txBody>
          </p:sp>
        </p:grpSp>
        <p:grpSp>
          <p:nvGrpSpPr>
            <p:cNvPr id="366" name="Rounded Rectangle 86"/>
            <p:cNvGrpSpPr/>
            <p:nvPr/>
          </p:nvGrpSpPr>
          <p:grpSpPr>
            <a:xfrm>
              <a:off x="1716351" y="3601955"/>
              <a:ext cx="1005841" cy="466346"/>
              <a:chOff x="0" y="0"/>
              <a:chExt cx="1005839" cy="466344"/>
            </a:xfrm>
          </p:grpSpPr>
          <p:sp>
            <p:nvSpPr>
              <p:cNvPr id="364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365" name="Osteonecrosis"/>
              <p:cNvSpPr txBox="1"/>
              <p:nvPr/>
            </p:nvSpPr>
            <p:spPr>
              <a:xfrm>
                <a:off x="22764" y="55372"/>
                <a:ext cx="960311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Osteonecrosis</a:t>
                </a:r>
              </a:p>
            </p:txBody>
          </p:sp>
        </p:grpSp>
      </p:grpSp>
      <p:grpSp>
        <p:nvGrpSpPr>
          <p:cNvPr id="370" name="Group 71"/>
          <p:cNvGrpSpPr/>
          <p:nvPr/>
        </p:nvGrpSpPr>
        <p:grpSpPr>
          <a:xfrm>
            <a:off x="156976" y="5157992"/>
            <a:ext cx="1508296" cy="1082211"/>
            <a:chOff x="0" y="0"/>
            <a:chExt cx="1508294" cy="1082209"/>
          </a:xfrm>
        </p:grpSpPr>
        <p:pic>
          <p:nvPicPr>
            <p:cNvPr id="368" name="Picture 8" descr="Picture 8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830" t="0" r="0" b="10252"/>
            <a:stretch>
              <a:fillRect/>
            </a:stretch>
          </p:blipFill>
          <p:spPr>
            <a:xfrm rot="5806690">
              <a:off x="306122" y="-152240"/>
              <a:ext cx="896051" cy="1412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9" name="Rectangle 20"/>
            <p:cNvSpPr/>
            <p:nvPr/>
          </p:nvSpPr>
          <p:spPr>
            <a:xfrm rot="5806690">
              <a:off x="480582" y="41219"/>
              <a:ext cx="425396" cy="38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0"/>
                  </a:moveTo>
                  <a:lnTo>
                    <a:pt x="13624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71" name="Rectangle 74"/>
          <p:cNvSpPr/>
          <p:nvPr/>
        </p:nvSpPr>
        <p:spPr>
          <a:xfrm rot="10800000">
            <a:off x="898937" y="4647884"/>
            <a:ext cx="72627" cy="82537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372" name="Straight Connector 94"/>
          <p:cNvSpPr/>
          <p:nvPr/>
        </p:nvSpPr>
        <p:spPr>
          <a:xfrm flipH="1" flipV="1">
            <a:off x="966058" y="4730420"/>
            <a:ext cx="765341" cy="549562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Straight Connector 92"/>
          <p:cNvSpPr/>
          <p:nvPr/>
        </p:nvSpPr>
        <p:spPr>
          <a:xfrm flipV="1">
            <a:off x="187136" y="4730438"/>
            <a:ext cx="711802" cy="549544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TextBox 58"/>
          <p:cNvSpPr txBox="1"/>
          <p:nvPr/>
        </p:nvSpPr>
        <p:spPr>
          <a:xfrm>
            <a:off x="3300036" y="6307724"/>
            <a:ext cx="60579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Hb, hemoglobin; RBCs, red blood cells</a:t>
            </a:r>
          </a:p>
        </p:txBody>
      </p:sp>
      <p:pic>
        <p:nvPicPr>
          <p:cNvPr id="375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1531" y="2882427"/>
            <a:ext cx="1084453" cy="2091734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extBox 102"/>
          <p:cNvSpPr txBox="1"/>
          <p:nvPr/>
        </p:nvSpPr>
        <p:spPr>
          <a:xfrm>
            <a:off x="29279" y="6308396"/>
            <a:ext cx="605790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1. Hassell K., Am J Prev Med, 2010 </a:t>
            </a:r>
          </a:p>
        </p:txBody>
      </p:sp>
      <p:sp>
        <p:nvSpPr>
          <p:cNvPr id="377" name="Rectangle 123"/>
          <p:cNvSpPr/>
          <p:nvPr/>
        </p:nvSpPr>
        <p:spPr>
          <a:xfrm flipV="1">
            <a:off x="199669" y="5268378"/>
            <a:ext cx="1522666" cy="1014281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8" name="TextBox 93"/>
          <p:cNvSpPr txBox="1"/>
          <p:nvPr/>
        </p:nvSpPr>
        <p:spPr>
          <a:xfrm rot="17983456">
            <a:off x="8695262" y="4724991"/>
            <a:ext cx="20816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5-9</a:t>
            </a:r>
          </a:p>
        </p:txBody>
      </p:sp>
      <p:sp>
        <p:nvSpPr>
          <p:cNvPr id="379" name="TextBox 122"/>
          <p:cNvSpPr txBox="1"/>
          <p:nvPr/>
        </p:nvSpPr>
        <p:spPr>
          <a:xfrm rot="17983456">
            <a:off x="8902942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10-14</a:t>
            </a:r>
          </a:p>
        </p:txBody>
      </p:sp>
      <p:sp>
        <p:nvSpPr>
          <p:cNvPr id="380" name="TextBox 124"/>
          <p:cNvSpPr txBox="1"/>
          <p:nvPr/>
        </p:nvSpPr>
        <p:spPr>
          <a:xfrm rot="17983456">
            <a:off x="9217395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15-19</a:t>
            </a:r>
          </a:p>
        </p:txBody>
      </p:sp>
      <p:sp>
        <p:nvSpPr>
          <p:cNvPr id="381" name="TextBox 125"/>
          <p:cNvSpPr txBox="1"/>
          <p:nvPr/>
        </p:nvSpPr>
        <p:spPr>
          <a:xfrm rot="17983456">
            <a:off x="9531848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20-24</a:t>
            </a:r>
          </a:p>
        </p:txBody>
      </p:sp>
      <p:sp>
        <p:nvSpPr>
          <p:cNvPr id="382" name="TextBox 128"/>
          <p:cNvSpPr txBox="1"/>
          <p:nvPr/>
        </p:nvSpPr>
        <p:spPr>
          <a:xfrm rot="17983456">
            <a:off x="9837886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25-34</a:t>
            </a:r>
          </a:p>
        </p:txBody>
      </p:sp>
      <p:sp>
        <p:nvSpPr>
          <p:cNvPr id="383" name="TextBox 129"/>
          <p:cNvSpPr txBox="1"/>
          <p:nvPr/>
        </p:nvSpPr>
        <p:spPr>
          <a:xfrm rot="17983456">
            <a:off x="10143925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35-44</a:t>
            </a:r>
          </a:p>
        </p:txBody>
      </p:sp>
      <p:sp>
        <p:nvSpPr>
          <p:cNvPr id="384" name="TextBox 130"/>
          <p:cNvSpPr txBox="1"/>
          <p:nvPr/>
        </p:nvSpPr>
        <p:spPr>
          <a:xfrm rot="17983456">
            <a:off x="10458378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45-54</a:t>
            </a:r>
          </a:p>
        </p:txBody>
      </p:sp>
      <p:sp>
        <p:nvSpPr>
          <p:cNvPr id="385" name="TextBox 131"/>
          <p:cNvSpPr txBox="1"/>
          <p:nvPr/>
        </p:nvSpPr>
        <p:spPr>
          <a:xfrm rot="17983456">
            <a:off x="10770025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55-64</a:t>
            </a:r>
          </a:p>
        </p:txBody>
      </p:sp>
      <p:sp>
        <p:nvSpPr>
          <p:cNvPr id="386" name="TextBox 132"/>
          <p:cNvSpPr txBox="1"/>
          <p:nvPr/>
        </p:nvSpPr>
        <p:spPr>
          <a:xfrm rot="17983456">
            <a:off x="11087283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65-74</a:t>
            </a:r>
          </a:p>
        </p:txBody>
      </p:sp>
      <p:sp>
        <p:nvSpPr>
          <p:cNvPr id="387" name="TextBox 133"/>
          <p:cNvSpPr txBox="1"/>
          <p:nvPr/>
        </p:nvSpPr>
        <p:spPr>
          <a:xfrm rot="17983456">
            <a:off x="11398931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75-84</a:t>
            </a:r>
          </a:p>
        </p:txBody>
      </p:sp>
      <p:sp>
        <p:nvSpPr>
          <p:cNvPr id="388" name="TextBox 134"/>
          <p:cNvSpPr txBox="1"/>
          <p:nvPr/>
        </p:nvSpPr>
        <p:spPr>
          <a:xfrm rot="17983456">
            <a:off x="11805741" y="4737054"/>
            <a:ext cx="23594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85+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Title 1"/>
          <p:cNvSpPr txBox="1"/>
          <p:nvPr>
            <p:ph type="title"/>
          </p:nvPr>
        </p:nvSpPr>
        <p:spPr>
          <a:xfrm>
            <a:off x="231561" y="2327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How do we find out what life with SCD look like in 2019?</a:t>
            </a:r>
          </a:p>
        </p:txBody>
      </p:sp>
      <p:sp>
        <p:nvSpPr>
          <p:cNvPr id="394" name="Content Placeholder 2"/>
          <p:cNvSpPr txBox="1"/>
          <p:nvPr>
            <p:ph type="body" idx="1"/>
          </p:nvPr>
        </p:nvSpPr>
        <p:spPr>
          <a:xfrm>
            <a:off x="219791" y="1517797"/>
            <a:ext cx="8345714" cy="4917731"/>
          </a:xfrm>
          <a:prstGeom prst="rect">
            <a:avLst/>
          </a:prstGeom>
        </p:spPr>
        <p:txBody>
          <a:bodyPr/>
          <a:lstStyle/>
          <a:p>
            <a:pPr/>
            <a:r>
              <a:t>Real World Evidence: Principles</a:t>
            </a:r>
          </a:p>
          <a:p>
            <a:pPr lvl="1" marL="579437" indent="-230188">
              <a:defRPr sz="1800"/>
            </a:pPr>
            <a:r>
              <a:t>Study affected people as they are with current treatment</a:t>
            </a:r>
          </a:p>
          <a:p>
            <a:pPr lvl="1" marL="579437" indent="-230188">
              <a:defRPr sz="1800"/>
            </a:pPr>
            <a:r>
              <a:t>Look and listen to the people with the diagnosis</a:t>
            </a:r>
          </a:p>
          <a:p>
            <a:pPr lvl="1" marL="579437" indent="-230188">
              <a:defRPr sz="1800"/>
            </a:pPr>
            <a:r>
              <a:t>Gather the information in an organized manner</a:t>
            </a:r>
          </a:p>
          <a:p>
            <a:pPr lvl="1" marL="579437" indent="-230188">
              <a:defRPr sz="1800"/>
            </a:pPr>
            <a:r>
              <a:t>What is happening to the lives of people with SCD in real time</a:t>
            </a:r>
          </a:p>
          <a:p>
            <a:pPr lvl="1" marL="0" indent="349250">
              <a:buSzTx/>
              <a:buNone/>
              <a:defRPr sz="1800"/>
            </a:pPr>
          </a:p>
          <a:p>
            <a:pPr/>
            <a:r>
              <a:t>Gathering real world evidence</a:t>
            </a:r>
          </a:p>
          <a:p>
            <a:pPr lvl="1" marL="579437" indent="-230188">
              <a:defRPr sz="1800"/>
            </a:pPr>
            <a:r>
              <a:t>Collaborations with </a:t>
            </a:r>
          </a:p>
          <a:p>
            <a:pPr lvl="2" marL="919162" indent="-169862">
              <a:spcBef>
                <a:spcPts val="300"/>
              </a:spcBef>
              <a:defRPr sz="1600"/>
            </a:pPr>
            <a:r>
              <a:t>Sickle Cell Disease Experts </a:t>
            </a:r>
          </a:p>
          <a:p>
            <a:pPr lvl="2" marL="919162" indent="-169862">
              <a:spcBef>
                <a:spcPts val="300"/>
              </a:spcBef>
              <a:defRPr sz="1600"/>
            </a:pPr>
            <a:r>
              <a:t>Bone Marrow and Stem Cell transplant experts</a:t>
            </a:r>
          </a:p>
          <a:p>
            <a:pPr lvl="2" marL="919162" indent="-169862">
              <a:spcBef>
                <a:spcPts val="300"/>
              </a:spcBef>
              <a:defRPr sz="1600"/>
            </a:pPr>
            <a:r>
              <a:t>Retrospective and prospective registries</a:t>
            </a:r>
          </a:p>
          <a:p>
            <a:pPr lvl="1" marL="579437" indent="-230188">
              <a:defRPr sz="1800"/>
            </a:pPr>
            <a:r>
              <a:t>Understanding with information already present</a:t>
            </a:r>
          </a:p>
          <a:p>
            <a:pPr lvl="2" marL="919162" indent="-169862">
              <a:spcBef>
                <a:spcPts val="300"/>
              </a:spcBef>
              <a:defRPr sz="1600"/>
            </a:pPr>
            <a:r>
              <a:t>Hospitalization, complication and mortality rates over a population</a:t>
            </a:r>
          </a:p>
          <a:p>
            <a:pPr lvl="1" marL="579437" indent="-230188">
              <a:defRPr sz="1800"/>
            </a:pPr>
            <a:r>
              <a:t>Studies looking at patient reported outcomes</a:t>
            </a:r>
          </a:p>
        </p:txBody>
      </p:sp>
      <p:grpSp>
        <p:nvGrpSpPr>
          <p:cNvPr id="410" name="Group 3"/>
          <p:cNvGrpSpPr/>
          <p:nvPr/>
        </p:nvGrpSpPr>
        <p:grpSpPr>
          <a:xfrm>
            <a:off x="7156932" y="1428280"/>
            <a:ext cx="4838710" cy="5256184"/>
            <a:chOff x="0" y="0"/>
            <a:chExt cx="4838708" cy="5256182"/>
          </a:xfrm>
        </p:grpSpPr>
        <p:sp>
          <p:nvSpPr>
            <p:cNvPr id="395" name="Freeform: Shape 4"/>
            <p:cNvSpPr/>
            <p:nvPr/>
          </p:nvSpPr>
          <p:spPr>
            <a:xfrm>
              <a:off x="18821" y="191803"/>
              <a:ext cx="4568268" cy="4400577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6" name="Oval 5"/>
            <p:cNvSpPr/>
            <p:nvPr/>
          </p:nvSpPr>
          <p:spPr>
            <a:xfrm>
              <a:off x="2420936" y="-1"/>
              <a:ext cx="468209" cy="4682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7" name="Oval 6"/>
            <p:cNvSpPr/>
            <p:nvPr/>
          </p:nvSpPr>
          <p:spPr>
            <a:xfrm>
              <a:off x="0" y="3886463"/>
              <a:ext cx="339021" cy="3393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Oval 7"/>
            <p:cNvSpPr/>
            <p:nvPr/>
          </p:nvSpPr>
          <p:spPr>
            <a:xfrm>
              <a:off x="4499688" y="1900343"/>
              <a:ext cx="339021" cy="3393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9" name="Oval 8"/>
            <p:cNvSpPr/>
            <p:nvPr/>
          </p:nvSpPr>
          <p:spPr>
            <a:xfrm>
              <a:off x="2877400" y="4449874"/>
              <a:ext cx="468209" cy="4682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0" name="Oval 9"/>
            <p:cNvSpPr/>
            <p:nvPr/>
          </p:nvSpPr>
          <p:spPr>
            <a:xfrm>
              <a:off x="1408572" y="665415"/>
              <a:ext cx="339021" cy="3393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1" name="Oval 10"/>
            <p:cNvSpPr/>
            <p:nvPr/>
          </p:nvSpPr>
          <p:spPr>
            <a:xfrm>
              <a:off x="339834" y="2606579"/>
              <a:ext cx="339021" cy="3393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2" name="Freeform: Shape 11"/>
            <p:cNvSpPr/>
            <p:nvPr/>
          </p:nvSpPr>
          <p:spPr>
            <a:xfrm>
              <a:off x="126680" y="251275"/>
              <a:ext cx="3898267" cy="365618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3" name="Oval 12"/>
            <p:cNvSpPr/>
            <p:nvPr/>
          </p:nvSpPr>
          <p:spPr>
            <a:xfrm>
              <a:off x="655133" y="4409781"/>
              <a:ext cx="846379" cy="8464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06" name="Freeform: Shape 13"/>
            <p:cNvGrpSpPr/>
            <p:nvPr/>
          </p:nvGrpSpPr>
          <p:grpSpPr>
            <a:xfrm>
              <a:off x="419259" y="1017938"/>
              <a:ext cx="3363178" cy="3370724"/>
              <a:chOff x="0" y="0"/>
              <a:chExt cx="3363177" cy="3370722"/>
            </a:xfrm>
          </p:grpSpPr>
          <p:sp>
            <p:nvSpPr>
              <p:cNvPr id="404" name="Circle"/>
              <p:cNvSpPr/>
              <p:nvPr/>
            </p:nvSpPr>
            <p:spPr>
              <a:xfrm>
                <a:off x="0" y="-1"/>
                <a:ext cx="3363178" cy="33707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80000">
                    <a:schemeClr val="accent1"/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5" name="Medical Encounters"/>
              <p:cNvSpPr txBox="1"/>
              <p:nvPr/>
            </p:nvSpPr>
            <p:spPr>
              <a:xfrm>
                <a:off x="0" y="791470"/>
                <a:ext cx="3363177" cy="17877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93308" tIns="493308" rIns="493308" bIns="493308" numCol="1" anchor="ctr">
                <a:spAutoFit/>
              </a:bodyPr>
              <a:lstStyle>
                <a:lvl1pPr algn="ctr">
                  <a:defRPr b="1" sz="2800">
                    <a:ln w="22225">
                      <a:solidFill>
                        <a:schemeClr val="accent2"/>
                      </a:solidFill>
                    </a:ln>
                    <a:solidFill>
                      <a:srgbClr val="14A5EC"/>
                    </a:solidFill>
                  </a:defRPr>
                </a:lvl1pPr>
              </a:lstStyle>
              <a:p>
                <a:pPr/>
                <a:r>
                  <a:t>Medical Encounters</a:t>
                </a:r>
              </a:p>
            </p:txBody>
          </p:sp>
        </p:grpSp>
        <p:sp>
          <p:nvSpPr>
            <p:cNvPr id="407" name="Oval 14"/>
            <p:cNvSpPr/>
            <p:nvPr/>
          </p:nvSpPr>
          <p:spPr>
            <a:xfrm>
              <a:off x="3896810" y="1327879"/>
              <a:ext cx="468209" cy="4682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8" name="Oval 16"/>
            <p:cNvSpPr/>
            <p:nvPr/>
          </p:nvSpPr>
          <p:spPr>
            <a:xfrm>
              <a:off x="4184544" y="4009642"/>
              <a:ext cx="339021" cy="3393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Oval 17"/>
            <p:cNvSpPr/>
            <p:nvPr/>
          </p:nvSpPr>
          <p:spPr>
            <a:xfrm>
              <a:off x="319545" y="2785061"/>
              <a:ext cx="373139" cy="3348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11" name="Rectangle 18"/>
          <p:cNvSpPr txBox="1"/>
          <p:nvPr/>
        </p:nvSpPr>
        <p:spPr>
          <a:xfrm>
            <a:off x="9256537" y="5533045"/>
            <a:ext cx="3537418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ln w="22225">
                  <a:solidFill>
                    <a:schemeClr val="accent2"/>
                  </a:solidFill>
                </a:ln>
                <a:solidFill>
                  <a:srgbClr val="14A5EC"/>
                </a:solidFill>
              </a:defRPr>
            </a:lvl1pPr>
          </a:lstStyle>
          <a:p>
            <a:pPr/>
            <a:r>
              <a:t>SCD USA</a:t>
            </a:r>
          </a:p>
        </p:txBody>
      </p:sp>
      <p:sp>
        <p:nvSpPr>
          <p:cNvPr id="412" name="Rectangle 19"/>
          <p:cNvSpPr txBox="1"/>
          <p:nvPr/>
        </p:nvSpPr>
        <p:spPr>
          <a:xfrm>
            <a:off x="7551156" y="1935995"/>
            <a:ext cx="3363178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ln w="22225">
                  <a:solidFill>
                    <a:schemeClr val="accent2"/>
                  </a:solidFill>
                </a:ln>
                <a:solidFill>
                  <a:srgbClr val="14A5EC"/>
                </a:solidFill>
              </a:defRPr>
            </a:lvl1pPr>
          </a:lstStyle>
          <a:p>
            <a:pPr/>
            <a:r>
              <a:t>SCD NBS</a:t>
            </a:r>
          </a:p>
        </p:txBody>
      </p:sp>
      <p:sp>
        <p:nvSpPr>
          <p:cNvPr id="413" name="TextBox 20"/>
          <p:cNvSpPr txBox="1"/>
          <p:nvPr/>
        </p:nvSpPr>
        <p:spPr>
          <a:xfrm>
            <a:off x="6046266" y="4220147"/>
            <a:ext cx="318648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n w="22225">
                  <a:solidFill>
                    <a:schemeClr val="accent2"/>
                  </a:solidFill>
                </a:ln>
                <a:solidFill>
                  <a:srgbClr val="A1DBF7"/>
                </a:solidFill>
              </a:defRPr>
            </a:lvl1pPr>
          </a:lstStyle>
          <a:p>
            <a:pPr/>
            <a:r>
              <a:t>Clinical Trials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6" name="TextBox 52"/>
          <p:cNvSpPr txBox="1"/>
          <p:nvPr/>
        </p:nvSpPr>
        <p:spPr>
          <a:xfrm rot="16200000">
            <a:off x="6385633" y="3611054"/>
            <a:ext cx="236056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Percentage of deaths</a:t>
            </a:r>
          </a:p>
        </p:txBody>
      </p:sp>
      <p:sp>
        <p:nvSpPr>
          <p:cNvPr id="417" name="TextBox 53"/>
          <p:cNvSpPr txBox="1"/>
          <p:nvPr/>
        </p:nvSpPr>
        <p:spPr>
          <a:xfrm>
            <a:off x="8395080" y="4983579"/>
            <a:ext cx="28966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Age at death by age group</a:t>
            </a:r>
          </a:p>
        </p:txBody>
      </p:sp>
      <p:sp>
        <p:nvSpPr>
          <p:cNvPr id="418" name="TextBox 55"/>
          <p:cNvSpPr txBox="1"/>
          <p:nvPr/>
        </p:nvSpPr>
        <p:spPr>
          <a:xfrm>
            <a:off x="7781279" y="2707371"/>
            <a:ext cx="217151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30</a:t>
            </a:r>
          </a:p>
        </p:txBody>
      </p:sp>
      <p:sp>
        <p:nvSpPr>
          <p:cNvPr id="419" name="TextBox 56"/>
          <p:cNvSpPr txBox="1"/>
          <p:nvPr/>
        </p:nvSpPr>
        <p:spPr>
          <a:xfrm>
            <a:off x="7781279" y="3012601"/>
            <a:ext cx="217151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25</a:t>
            </a:r>
          </a:p>
        </p:txBody>
      </p:sp>
      <p:sp>
        <p:nvSpPr>
          <p:cNvPr id="420" name="TextBox 57"/>
          <p:cNvSpPr txBox="1"/>
          <p:nvPr/>
        </p:nvSpPr>
        <p:spPr>
          <a:xfrm>
            <a:off x="7781279" y="3317833"/>
            <a:ext cx="21715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20</a:t>
            </a:r>
          </a:p>
        </p:txBody>
      </p:sp>
      <p:sp>
        <p:nvSpPr>
          <p:cNvPr id="421" name="TextBox 60"/>
          <p:cNvSpPr txBox="1"/>
          <p:nvPr/>
        </p:nvSpPr>
        <p:spPr>
          <a:xfrm>
            <a:off x="7781279" y="3623064"/>
            <a:ext cx="21715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15</a:t>
            </a:r>
          </a:p>
        </p:txBody>
      </p:sp>
      <p:sp>
        <p:nvSpPr>
          <p:cNvPr id="422" name="TextBox 61"/>
          <p:cNvSpPr txBox="1"/>
          <p:nvPr/>
        </p:nvSpPr>
        <p:spPr>
          <a:xfrm>
            <a:off x="7781279" y="3928295"/>
            <a:ext cx="21715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10</a:t>
            </a:r>
          </a:p>
        </p:txBody>
      </p:sp>
      <p:sp>
        <p:nvSpPr>
          <p:cNvPr id="423" name="TextBox 62"/>
          <p:cNvSpPr txBox="1"/>
          <p:nvPr/>
        </p:nvSpPr>
        <p:spPr>
          <a:xfrm>
            <a:off x="7837783" y="4233524"/>
            <a:ext cx="160646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5</a:t>
            </a:r>
          </a:p>
        </p:txBody>
      </p:sp>
      <p:sp>
        <p:nvSpPr>
          <p:cNvPr id="424" name="TextBox 63"/>
          <p:cNvSpPr txBox="1"/>
          <p:nvPr/>
        </p:nvSpPr>
        <p:spPr>
          <a:xfrm>
            <a:off x="7837783" y="4538757"/>
            <a:ext cx="160646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"/>
            </a:lvl1pPr>
          </a:lstStyle>
          <a:p>
            <a:pPr/>
            <a:r>
              <a:t>0</a:t>
            </a:r>
          </a:p>
        </p:txBody>
      </p:sp>
      <p:sp>
        <p:nvSpPr>
          <p:cNvPr id="425" name="TextBox 64"/>
          <p:cNvSpPr txBox="1"/>
          <p:nvPr/>
        </p:nvSpPr>
        <p:spPr>
          <a:xfrm rot="18565107">
            <a:off x="8099812" y="4706718"/>
            <a:ext cx="16152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&lt;1</a:t>
            </a:r>
          </a:p>
        </p:txBody>
      </p:sp>
      <p:sp>
        <p:nvSpPr>
          <p:cNvPr id="426" name="TextBox 67"/>
          <p:cNvSpPr txBox="1"/>
          <p:nvPr/>
        </p:nvSpPr>
        <p:spPr>
          <a:xfrm rot="17983456">
            <a:off x="8383615" y="4724991"/>
            <a:ext cx="20816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1-4</a:t>
            </a:r>
          </a:p>
        </p:txBody>
      </p:sp>
      <p:sp>
        <p:nvSpPr>
          <p:cNvPr id="427" name="Freeform 103"/>
          <p:cNvSpPr/>
          <p:nvPr/>
        </p:nvSpPr>
        <p:spPr>
          <a:xfrm>
            <a:off x="8127231" y="3230590"/>
            <a:ext cx="3745711" cy="1442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5" fill="norm" stroke="1" extrusionOk="0">
                <a:moveTo>
                  <a:pt x="0" y="19573"/>
                </a:moveTo>
                <a:cubicBezTo>
                  <a:pt x="296" y="17688"/>
                  <a:pt x="591" y="15804"/>
                  <a:pt x="818" y="14290"/>
                </a:cubicBezTo>
                <a:cubicBezTo>
                  <a:pt x="1046" y="12776"/>
                  <a:pt x="1199" y="11277"/>
                  <a:pt x="1364" y="10489"/>
                </a:cubicBezTo>
                <a:cubicBezTo>
                  <a:pt x="1529" y="9701"/>
                  <a:pt x="1665" y="9593"/>
                  <a:pt x="1807" y="9562"/>
                </a:cubicBezTo>
                <a:cubicBezTo>
                  <a:pt x="1949" y="9531"/>
                  <a:pt x="2091" y="9748"/>
                  <a:pt x="2216" y="10304"/>
                </a:cubicBezTo>
                <a:cubicBezTo>
                  <a:pt x="2342" y="10860"/>
                  <a:pt x="2415" y="11833"/>
                  <a:pt x="2557" y="12899"/>
                </a:cubicBezTo>
                <a:cubicBezTo>
                  <a:pt x="2700" y="13965"/>
                  <a:pt x="2921" y="15634"/>
                  <a:pt x="3069" y="16700"/>
                </a:cubicBezTo>
                <a:cubicBezTo>
                  <a:pt x="3217" y="17766"/>
                  <a:pt x="3268" y="18770"/>
                  <a:pt x="3444" y="19295"/>
                </a:cubicBezTo>
                <a:cubicBezTo>
                  <a:pt x="3620" y="19820"/>
                  <a:pt x="3876" y="20083"/>
                  <a:pt x="4126" y="19851"/>
                </a:cubicBezTo>
                <a:cubicBezTo>
                  <a:pt x="4376" y="19619"/>
                  <a:pt x="4717" y="18383"/>
                  <a:pt x="4944" y="17905"/>
                </a:cubicBezTo>
                <a:cubicBezTo>
                  <a:pt x="5172" y="17426"/>
                  <a:pt x="5257" y="17225"/>
                  <a:pt x="5490" y="16978"/>
                </a:cubicBezTo>
                <a:cubicBezTo>
                  <a:pt x="5723" y="16730"/>
                  <a:pt x="6064" y="16700"/>
                  <a:pt x="6343" y="16422"/>
                </a:cubicBezTo>
                <a:cubicBezTo>
                  <a:pt x="6621" y="16143"/>
                  <a:pt x="6905" y="16082"/>
                  <a:pt x="7161" y="15309"/>
                </a:cubicBezTo>
                <a:cubicBezTo>
                  <a:pt x="7417" y="14537"/>
                  <a:pt x="7587" y="13364"/>
                  <a:pt x="7881" y="11786"/>
                </a:cubicBezTo>
                <a:cubicBezTo>
                  <a:pt x="8175" y="10208"/>
                  <a:pt x="8615" y="7457"/>
                  <a:pt x="8927" y="5840"/>
                </a:cubicBezTo>
                <a:cubicBezTo>
                  <a:pt x="9238" y="4224"/>
                  <a:pt x="9545" y="2920"/>
                  <a:pt x="9751" y="2088"/>
                </a:cubicBezTo>
                <a:cubicBezTo>
                  <a:pt x="9956" y="1256"/>
                  <a:pt x="10008" y="1195"/>
                  <a:pt x="10162" y="849"/>
                </a:cubicBezTo>
                <a:cubicBezTo>
                  <a:pt x="10315" y="504"/>
                  <a:pt x="10468" y="-103"/>
                  <a:pt x="10673" y="15"/>
                </a:cubicBezTo>
                <a:cubicBezTo>
                  <a:pt x="10879" y="133"/>
                  <a:pt x="11183" y="820"/>
                  <a:pt x="11395" y="1557"/>
                </a:cubicBezTo>
                <a:cubicBezTo>
                  <a:pt x="11607" y="2295"/>
                  <a:pt x="11671" y="3146"/>
                  <a:pt x="11944" y="4441"/>
                </a:cubicBezTo>
                <a:cubicBezTo>
                  <a:pt x="12216" y="5736"/>
                  <a:pt x="12702" y="7949"/>
                  <a:pt x="13030" y="9328"/>
                </a:cubicBezTo>
                <a:cubicBezTo>
                  <a:pt x="13358" y="10707"/>
                  <a:pt x="13640" y="11810"/>
                  <a:pt x="13913" y="12714"/>
                </a:cubicBezTo>
                <a:cubicBezTo>
                  <a:pt x="14185" y="13618"/>
                  <a:pt x="14338" y="14260"/>
                  <a:pt x="14663" y="14753"/>
                </a:cubicBezTo>
                <a:cubicBezTo>
                  <a:pt x="14988" y="15247"/>
                  <a:pt x="15533" y="15273"/>
                  <a:pt x="15862" y="15675"/>
                </a:cubicBezTo>
                <a:cubicBezTo>
                  <a:pt x="16191" y="16077"/>
                  <a:pt x="16384" y="16551"/>
                  <a:pt x="16637" y="17163"/>
                </a:cubicBezTo>
                <a:cubicBezTo>
                  <a:pt x="16890" y="17775"/>
                  <a:pt x="17147" y="18747"/>
                  <a:pt x="17382" y="19349"/>
                </a:cubicBezTo>
                <a:cubicBezTo>
                  <a:pt x="17617" y="19950"/>
                  <a:pt x="17761" y="20421"/>
                  <a:pt x="18047" y="20771"/>
                </a:cubicBezTo>
                <a:cubicBezTo>
                  <a:pt x="18333" y="21121"/>
                  <a:pt x="18620" y="21402"/>
                  <a:pt x="19096" y="21450"/>
                </a:cubicBezTo>
                <a:cubicBezTo>
                  <a:pt x="19572" y="21497"/>
                  <a:pt x="20486" y="21194"/>
                  <a:pt x="20903" y="21056"/>
                </a:cubicBezTo>
                <a:cubicBezTo>
                  <a:pt x="21320" y="20918"/>
                  <a:pt x="21466" y="20807"/>
                  <a:pt x="21600" y="20622"/>
                </a:cubicBezTo>
              </a:path>
            </a:pathLst>
          </a:custGeom>
          <a:ln w="19050">
            <a:solidFill>
              <a:srgbClr val="156E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Freeform 104"/>
          <p:cNvSpPr/>
          <p:nvPr/>
        </p:nvSpPr>
        <p:spPr>
          <a:xfrm>
            <a:off x="8127547" y="2970726"/>
            <a:ext cx="3701407" cy="171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1" fill="norm" stroke="1" extrusionOk="0">
                <a:moveTo>
                  <a:pt x="0" y="20580"/>
                </a:moveTo>
                <a:cubicBezTo>
                  <a:pt x="423" y="20754"/>
                  <a:pt x="689" y="20316"/>
                  <a:pt x="954" y="20218"/>
                </a:cubicBezTo>
                <a:cubicBezTo>
                  <a:pt x="1218" y="20120"/>
                  <a:pt x="1308" y="20004"/>
                  <a:pt x="1586" y="19992"/>
                </a:cubicBezTo>
                <a:cubicBezTo>
                  <a:pt x="1863" y="19981"/>
                  <a:pt x="2264" y="20018"/>
                  <a:pt x="2621" y="20149"/>
                </a:cubicBezTo>
                <a:cubicBezTo>
                  <a:pt x="2977" y="20279"/>
                  <a:pt x="3305" y="20643"/>
                  <a:pt x="3725" y="20774"/>
                </a:cubicBezTo>
                <a:cubicBezTo>
                  <a:pt x="4145" y="20904"/>
                  <a:pt x="4714" y="21086"/>
                  <a:pt x="5140" y="20930"/>
                </a:cubicBezTo>
                <a:cubicBezTo>
                  <a:pt x="5565" y="20774"/>
                  <a:pt x="5922" y="20266"/>
                  <a:pt x="6279" y="19836"/>
                </a:cubicBezTo>
                <a:cubicBezTo>
                  <a:pt x="6635" y="19406"/>
                  <a:pt x="6992" y="18749"/>
                  <a:pt x="7279" y="18352"/>
                </a:cubicBezTo>
                <a:cubicBezTo>
                  <a:pt x="7566" y="17954"/>
                  <a:pt x="7744" y="17843"/>
                  <a:pt x="8000" y="17451"/>
                </a:cubicBezTo>
                <a:cubicBezTo>
                  <a:pt x="8256" y="17059"/>
                  <a:pt x="8598" y="16530"/>
                  <a:pt x="8814" y="15999"/>
                </a:cubicBezTo>
                <a:cubicBezTo>
                  <a:pt x="9030" y="15469"/>
                  <a:pt x="9041" y="15503"/>
                  <a:pt x="9297" y="14268"/>
                </a:cubicBezTo>
                <a:cubicBezTo>
                  <a:pt x="9553" y="13032"/>
                  <a:pt x="10106" y="9910"/>
                  <a:pt x="10350" y="8585"/>
                </a:cubicBezTo>
                <a:cubicBezTo>
                  <a:pt x="10595" y="7260"/>
                  <a:pt x="10604" y="7074"/>
                  <a:pt x="10765" y="6319"/>
                </a:cubicBezTo>
                <a:cubicBezTo>
                  <a:pt x="10926" y="5564"/>
                  <a:pt x="11156" y="4717"/>
                  <a:pt x="11317" y="4053"/>
                </a:cubicBezTo>
                <a:cubicBezTo>
                  <a:pt x="11478" y="3389"/>
                  <a:pt x="11593" y="2868"/>
                  <a:pt x="11731" y="2334"/>
                </a:cubicBezTo>
                <a:cubicBezTo>
                  <a:pt x="11869" y="1800"/>
                  <a:pt x="12005" y="1227"/>
                  <a:pt x="12145" y="849"/>
                </a:cubicBezTo>
                <a:cubicBezTo>
                  <a:pt x="12285" y="472"/>
                  <a:pt x="12420" y="159"/>
                  <a:pt x="12570" y="68"/>
                </a:cubicBezTo>
                <a:cubicBezTo>
                  <a:pt x="12719" y="-22"/>
                  <a:pt x="12848" y="-84"/>
                  <a:pt x="13042" y="307"/>
                </a:cubicBezTo>
                <a:cubicBezTo>
                  <a:pt x="13236" y="697"/>
                  <a:pt x="13520" y="1665"/>
                  <a:pt x="13732" y="2412"/>
                </a:cubicBezTo>
                <a:cubicBezTo>
                  <a:pt x="13944" y="3160"/>
                  <a:pt x="14103" y="3978"/>
                  <a:pt x="14313" y="4792"/>
                </a:cubicBezTo>
                <a:cubicBezTo>
                  <a:pt x="14523" y="5606"/>
                  <a:pt x="14613" y="5801"/>
                  <a:pt x="14992" y="7297"/>
                </a:cubicBezTo>
                <a:cubicBezTo>
                  <a:pt x="15372" y="8792"/>
                  <a:pt x="16266" y="12445"/>
                  <a:pt x="16591" y="13766"/>
                </a:cubicBezTo>
                <a:cubicBezTo>
                  <a:pt x="16916" y="15088"/>
                  <a:pt x="16797" y="14579"/>
                  <a:pt x="16941" y="15226"/>
                </a:cubicBezTo>
                <a:cubicBezTo>
                  <a:pt x="17086" y="15873"/>
                  <a:pt x="17264" y="16893"/>
                  <a:pt x="17459" y="17648"/>
                </a:cubicBezTo>
                <a:cubicBezTo>
                  <a:pt x="17655" y="18404"/>
                  <a:pt x="17919" y="19263"/>
                  <a:pt x="18115" y="19758"/>
                </a:cubicBezTo>
                <a:cubicBezTo>
                  <a:pt x="18310" y="20253"/>
                  <a:pt x="18483" y="20448"/>
                  <a:pt x="18632" y="20617"/>
                </a:cubicBezTo>
                <a:cubicBezTo>
                  <a:pt x="18782" y="20787"/>
                  <a:pt x="18862" y="20774"/>
                  <a:pt x="19012" y="20774"/>
                </a:cubicBezTo>
                <a:cubicBezTo>
                  <a:pt x="19161" y="20774"/>
                  <a:pt x="19288" y="20617"/>
                  <a:pt x="19530" y="20617"/>
                </a:cubicBezTo>
                <a:cubicBezTo>
                  <a:pt x="19771" y="20617"/>
                  <a:pt x="20156" y="20643"/>
                  <a:pt x="20461" y="20774"/>
                </a:cubicBezTo>
                <a:cubicBezTo>
                  <a:pt x="20766" y="20904"/>
                  <a:pt x="21169" y="21282"/>
                  <a:pt x="21358" y="21399"/>
                </a:cubicBezTo>
                <a:cubicBezTo>
                  <a:pt x="21548" y="21516"/>
                  <a:pt x="21574" y="21496"/>
                  <a:pt x="21600" y="21477"/>
                </a:cubicBezTo>
              </a:path>
            </a:pathLst>
          </a:custGeom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46" name="Group 105"/>
          <p:cNvGrpSpPr/>
          <p:nvPr/>
        </p:nvGrpSpPr>
        <p:grpSpPr>
          <a:xfrm>
            <a:off x="7967573" y="2789180"/>
            <a:ext cx="4052071" cy="1933993"/>
            <a:chOff x="0" y="0"/>
            <a:chExt cx="4052070" cy="1933991"/>
          </a:xfrm>
        </p:grpSpPr>
        <p:grpSp>
          <p:nvGrpSpPr>
            <p:cNvPr id="431" name="L-Shape 106"/>
            <p:cNvGrpSpPr/>
            <p:nvPr/>
          </p:nvGrpSpPr>
          <p:grpSpPr>
            <a:xfrm>
              <a:off x="-1" y="0"/>
              <a:ext cx="4052072" cy="1884530"/>
              <a:chOff x="0" y="0"/>
              <a:chExt cx="4052070" cy="1884529"/>
            </a:xfrm>
          </p:grpSpPr>
          <p:sp>
            <p:nvSpPr>
              <p:cNvPr id="429" name="Line"/>
              <p:cNvSpPr/>
              <p:nvPr/>
            </p:nvSpPr>
            <p:spPr>
              <a:xfrm>
                <a:off x="-1" y="0"/>
                <a:ext cx="4052072" cy="188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0" name="Line"/>
              <p:cNvSpPr/>
              <p:nvPr/>
            </p:nvSpPr>
            <p:spPr>
              <a:xfrm>
                <a:off x="-1" y="0"/>
                <a:ext cx="4052072" cy="188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32" name="Straight Connector 107"/>
            <p:cNvSpPr/>
            <p:nvPr/>
          </p:nvSpPr>
          <p:spPr>
            <a:xfrm>
              <a:off x="31938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3" name="Straight Connector 108"/>
            <p:cNvSpPr/>
            <p:nvPr/>
          </p:nvSpPr>
          <p:spPr>
            <a:xfrm flipH="1">
              <a:off x="46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4" name="Straight Connector 109"/>
            <p:cNvSpPr/>
            <p:nvPr/>
          </p:nvSpPr>
          <p:spPr>
            <a:xfrm>
              <a:off x="94614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5" name="Straight Connector 110"/>
            <p:cNvSpPr/>
            <p:nvPr/>
          </p:nvSpPr>
          <p:spPr>
            <a:xfrm>
              <a:off x="628780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Straight Connector 111"/>
            <p:cNvSpPr/>
            <p:nvPr/>
          </p:nvSpPr>
          <p:spPr>
            <a:xfrm>
              <a:off x="1565117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7" name="Straight Connector 112"/>
            <p:cNvSpPr/>
            <p:nvPr/>
          </p:nvSpPr>
          <p:spPr>
            <a:xfrm>
              <a:off x="1252620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" name="Straight Connector 113"/>
            <p:cNvSpPr/>
            <p:nvPr/>
          </p:nvSpPr>
          <p:spPr>
            <a:xfrm>
              <a:off x="2186037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9" name="Straight Connector 114"/>
            <p:cNvSpPr/>
            <p:nvPr/>
          </p:nvSpPr>
          <p:spPr>
            <a:xfrm>
              <a:off x="1874513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0" name="Straight Connector 116"/>
            <p:cNvSpPr/>
            <p:nvPr/>
          </p:nvSpPr>
          <p:spPr>
            <a:xfrm>
              <a:off x="2806336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1" name="Straight Connector 117"/>
            <p:cNvSpPr/>
            <p:nvPr/>
          </p:nvSpPr>
          <p:spPr>
            <a:xfrm>
              <a:off x="2494812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2" name="Straight Connector 118"/>
            <p:cNvSpPr/>
            <p:nvPr/>
          </p:nvSpPr>
          <p:spPr>
            <a:xfrm>
              <a:off x="3431149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3" name="Straight Connector 119"/>
            <p:cNvSpPr/>
            <p:nvPr/>
          </p:nvSpPr>
          <p:spPr>
            <a:xfrm>
              <a:off x="3117679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4" name="Straight Connector 120"/>
            <p:cNvSpPr/>
            <p:nvPr/>
          </p:nvSpPr>
          <p:spPr>
            <a:xfrm>
              <a:off x="4052070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5" name="Straight Connector 121"/>
            <p:cNvSpPr/>
            <p:nvPr/>
          </p:nvSpPr>
          <p:spPr>
            <a:xfrm>
              <a:off x="3739572" y="1883608"/>
              <a:ext cx="1" cy="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47" name="TextBox 126"/>
          <p:cNvSpPr txBox="1"/>
          <p:nvPr/>
        </p:nvSpPr>
        <p:spPr>
          <a:xfrm>
            <a:off x="9069722" y="3321949"/>
            <a:ext cx="75064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1979</a:t>
            </a:r>
          </a:p>
        </p:txBody>
      </p:sp>
      <p:sp>
        <p:nvSpPr>
          <p:cNvPr id="448" name="TextBox 127"/>
          <p:cNvSpPr txBox="1"/>
          <p:nvPr/>
        </p:nvSpPr>
        <p:spPr>
          <a:xfrm>
            <a:off x="10633209" y="3318471"/>
            <a:ext cx="75064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solidFill>
                  <a:schemeClr val="accent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2006</a:t>
            </a:r>
          </a:p>
        </p:txBody>
      </p:sp>
      <p:pic>
        <p:nvPicPr>
          <p:cNvPr id="449" name="Picture 75" descr="Picture 75"/>
          <p:cNvPicPr>
            <a:picLocks noChangeAspect="1"/>
          </p:cNvPicPr>
          <p:nvPr/>
        </p:nvPicPr>
        <p:blipFill>
          <a:blip r:embed="rId3">
            <a:extLst/>
          </a:blip>
          <a:srcRect l="7427" t="51110" r="67271" b="14521"/>
          <a:stretch>
            <a:fillRect/>
          </a:stretch>
        </p:blipFill>
        <p:spPr>
          <a:xfrm>
            <a:off x="228344" y="1179229"/>
            <a:ext cx="1526250" cy="1451199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itle 8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Sickle cell disease (SCD) is characterized by high morbidity and early mortality</a:t>
            </a:r>
          </a:p>
        </p:txBody>
      </p:sp>
      <p:sp>
        <p:nvSpPr>
          <p:cNvPr id="451" name="Slide Number Placeholder 3"/>
          <p:cNvSpPr txBox="1"/>
          <p:nvPr/>
        </p:nvSpPr>
        <p:spPr>
          <a:xfrm>
            <a:off x="11664950" y="6582887"/>
            <a:ext cx="52705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 defTabSz="914400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52" name="Rectangle 44"/>
          <p:cNvSpPr txBox="1"/>
          <p:nvPr/>
        </p:nvSpPr>
        <p:spPr>
          <a:xfrm>
            <a:off x="7967573" y="2168369"/>
            <a:ext cx="39804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&gt; 50% of patients with SCD die before 45 years of age</a:t>
            </a:r>
            <a:r>
              <a:rPr baseline="30000"/>
              <a:t>1</a:t>
            </a:r>
          </a:p>
        </p:txBody>
      </p:sp>
      <p:sp>
        <p:nvSpPr>
          <p:cNvPr id="453" name="Straight Arrow Connector 22"/>
          <p:cNvSpPr/>
          <p:nvPr/>
        </p:nvSpPr>
        <p:spPr>
          <a:xfrm>
            <a:off x="960815" y="3418024"/>
            <a:ext cx="10512" cy="1090707"/>
          </a:xfrm>
          <a:prstGeom prst="line">
            <a:avLst/>
          </a:prstGeom>
          <a:ln w="4445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4" name="TextBox 24"/>
          <p:cNvSpPr txBox="1"/>
          <p:nvPr/>
        </p:nvSpPr>
        <p:spPr>
          <a:xfrm>
            <a:off x="339438" y="3660190"/>
            <a:ext cx="603416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600">
                <a:solidFill>
                  <a:srgbClr val="156EA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↓O</a:t>
            </a:r>
            <a:r>
              <a:rPr baseline="-25000"/>
              <a:t>2</a:t>
            </a:r>
          </a:p>
        </p:txBody>
      </p:sp>
      <p:sp>
        <p:nvSpPr>
          <p:cNvPr id="455" name="Straight Arrow Connector 65"/>
          <p:cNvSpPr/>
          <p:nvPr/>
        </p:nvSpPr>
        <p:spPr>
          <a:xfrm>
            <a:off x="7009386" y="3882459"/>
            <a:ext cx="357812" cy="1"/>
          </a:xfrm>
          <a:prstGeom prst="line">
            <a:avLst/>
          </a:prstGeom>
          <a:ln w="44450">
            <a:solidFill>
              <a:srgbClr val="156EA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TextBox 68"/>
          <p:cNvSpPr txBox="1"/>
          <p:nvPr/>
        </p:nvSpPr>
        <p:spPr>
          <a:xfrm>
            <a:off x="243987" y="2216753"/>
            <a:ext cx="14557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High levels of HbS in RBCs</a:t>
            </a:r>
          </a:p>
        </p:txBody>
      </p:sp>
      <p:sp>
        <p:nvSpPr>
          <p:cNvPr id="457" name="TextBox 69"/>
          <p:cNvSpPr txBox="1"/>
          <p:nvPr/>
        </p:nvSpPr>
        <p:spPr>
          <a:xfrm>
            <a:off x="926249" y="3520121"/>
            <a:ext cx="145569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HbS polymerization</a:t>
            </a:r>
          </a:p>
          <a:p>
            <a:pPr algn="ctr" defTabSz="9144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&amp; sickling</a:t>
            </a:r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15508" t="8801" r="69738" b="31306"/>
          <a:stretch>
            <a:fillRect/>
          </a:stretch>
        </p:blipFill>
        <p:spPr>
          <a:xfrm>
            <a:off x="304600" y="2745444"/>
            <a:ext cx="1367407" cy="713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65087" t="0" r="20003" b="0"/>
          <a:stretch>
            <a:fillRect/>
          </a:stretch>
        </p:blipFill>
        <p:spPr>
          <a:xfrm>
            <a:off x="415581" y="4412086"/>
            <a:ext cx="1236813" cy="106568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Rectangle 84"/>
          <p:cNvSpPr/>
          <p:nvPr/>
        </p:nvSpPr>
        <p:spPr>
          <a:xfrm>
            <a:off x="939964" y="3099222"/>
            <a:ext cx="45719" cy="56236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1" name="Rectangle 88"/>
          <p:cNvSpPr/>
          <p:nvPr/>
        </p:nvSpPr>
        <p:spPr>
          <a:xfrm flipV="1">
            <a:off x="194167" y="1269057"/>
            <a:ext cx="1522666" cy="1014281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2" name="Straight Connector 89"/>
          <p:cNvSpPr/>
          <p:nvPr/>
        </p:nvSpPr>
        <p:spPr>
          <a:xfrm>
            <a:off x="194167" y="2283336"/>
            <a:ext cx="741084" cy="816288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3" name="Straight Connector 87"/>
          <p:cNvSpPr/>
          <p:nvPr/>
        </p:nvSpPr>
        <p:spPr>
          <a:xfrm flipH="1">
            <a:off x="991468" y="2283337"/>
            <a:ext cx="725365" cy="818521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4" name="Straight Arrow Connector 90"/>
          <p:cNvSpPr/>
          <p:nvPr/>
        </p:nvSpPr>
        <p:spPr>
          <a:xfrm>
            <a:off x="2420666" y="3882459"/>
            <a:ext cx="1097281" cy="1"/>
          </a:xfrm>
          <a:prstGeom prst="line">
            <a:avLst/>
          </a:prstGeom>
          <a:ln w="44450">
            <a:solidFill>
              <a:srgbClr val="156EA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65" name="TextBox 80"/>
          <p:cNvSpPr txBox="1"/>
          <p:nvPr/>
        </p:nvSpPr>
        <p:spPr>
          <a:xfrm>
            <a:off x="2231185" y="3099624"/>
            <a:ext cx="145569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Hemolysis</a:t>
            </a:r>
          </a:p>
        </p:txBody>
      </p:sp>
      <p:sp>
        <p:nvSpPr>
          <p:cNvPr id="466" name="TextBox 91"/>
          <p:cNvSpPr txBox="1"/>
          <p:nvPr/>
        </p:nvSpPr>
        <p:spPr>
          <a:xfrm>
            <a:off x="2231185" y="3381490"/>
            <a:ext cx="145569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Vasculopathy</a:t>
            </a:r>
          </a:p>
        </p:txBody>
      </p:sp>
      <p:sp>
        <p:nvSpPr>
          <p:cNvPr id="467" name="TextBox 115"/>
          <p:cNvSpPr txBox="1"/>
          <p:nvPr/>
        </p:nvSpPr>
        <p:spPr>
          <a:xfrm>
            <a:off x="2055387" y="2826724"/>
            <a:ext cx="180729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Vaso-occlusion</a:t>
            </a:r>
          </a:p>
        </p:txBody>
      </p:sp>
      <p:grpSp>
        <p:nvGrpSpPr>
          <p:cNvPr id="511" name="Group 38"/>
          <p:cNvGrpSpPr/>
          <p:nvPr/>
        </p:nvGrpSpPr>
        <p:grpSpPr>
          <a:xfrm>
            <a:off x="3794957" y="1685451"/>
            <a:ext cx="3116417" cy="4068302"/>
            <a:chOff x="0" y="0"/>
            <a:chExt cx="3116416" cy="4068300"/>
          </a:xfrm>
        </p:grpSpPr>
        <p:grpSp>
          <p:nvGrpSpPr>
            <p:cNvPr id="470" name="Rounded Rectangle 41"/>
            <p:cNvGrpSpPr/>
            <p:nvPr/>
          </p:nvGrpSpPr>
          <p:grpSpPr>
            <a:xfrm>
              <a:off x="111246" y="1520863"/>
              <a:ext cx="1005841" cy="466346"/>
              <a:chOff x="0" y="0"/>
              <a:chExt cx="1005839" cy="466344"/>
            </a:xfrm>
          </p:grpSpPr>
          <p:sp>
            <p:nvSpPr>
              <p:cNvPr id="468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469" name="Acute chest syndrome"/>
              <p:cNvSpPr txBox="1"/>
              <p:nvPr/>
            </p:nvSpPr>
            <p:spPr>
              <a:xfrm>
                <a:off x="22764" y="64262"/>
                <a:ext cx="960311" cy="337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Acute chest syndrome</a:t>
                </a:r>
              </a:p>
            </p:txBody>
          </p:sp>
        </p:grpSp>
        <p:grpSp>
          <p:nvGrpSpPr>
            <p:cNvPr id="473" name="Rounded Rectangle 6"/>
            <p:cNvGrpSpPr/>
            <p:nvPr/>
          </p:nvGrpSpPr>
          <p:grpSpPr>
            <a:xfrm>
              <a:off x="455732" y="3601955"/>
              <a:ext cx="1005841" cy="466346"/>
              <a:chOff x="0" y="0"/>
              <a:chExt cx="1005839" cy="466344"/>
            </a:xfrm>
          </p:grpSpPr>
          <p:sp>
            <p:nvSpPr>
              <p:cNvPr id="471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472" name="Organ failure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Organ failure</a:t>
                </a:r>
              </a:p>
            </p:txBody>
          </p:sp>
        </p:grpSp>
        <p:grpSp>
          <p:nvGrpSpPr>
            <p:cNvPr id="476" name="Rounded Rectangle 9"/>
            <p:cNvGrpSpPr/>
            <p:nvPr/>
          </p:nvGrpSpPr>
          <p:grpSpPr>
            <a:xfrm>
              <a:off x="273581" y="3081683"/>
              <a:ext cx="1005840" cy="466346"/>
              <a:chOff x="0" y="0"/>
              <a:chExt cx="1005839" cy="466344"/>
            </a:xfrm>
          </p:grpSpPr>
          <p:sp>
            <p:nvSpPr>
              <p:cNvPr id="474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475" name="Sudden death"/>
              <p:cNvSpPr txBox="1"/>
              <p:nvPr/>
            </p:nvSpPr>
            <p:spPr>
              <a:xfrm>
                <a:off x="22764" y="55372"/>
                <a:ext cx="960311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Sudden death</a:t>
                </a:r>
              </a:p>
            </p:txBody>
          </p:sp>
        </p:grpSp>
        <p:grpSp>
          <p:nvGrpSpPr>
            <p:cNvPr id="479" name="Rounded Rectangle 13"/>
            <p:cNvGrpSpPr/>
            <p:nvPr/>
          </p:nvGrpSpPr>
          <p:grpSpPr>
            <a:xfrm>
              <a:off x="-1" y="1945378"/>
              <a:ext cx="1005841" cy="657861"/>
              <a:chOff x="0" y="0"/>
              <a:chExt cx="1005839" cy="657859"/>
            </a:xfrm>
          </p:grpSpPr>
          <p:sp>
            <p:nvSpPr>
              <p:cNvPr id="477" name="Rounded Rectangle"/>
              <p:cNvSpPr/>
              <p:nvPr/>
            </p:nvSpPr>
            <p:spPr>
              <a:xfrm>
                <a:off x="0" y="95757"/>
                <a:ext cx="1005840" cy="46634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478" name="Hepato-splenic sequestration"/>
              <p:cNvSpPr txBox="1"/>
              <p:nvPr/>
            </p:nvSpPr>
            <p:spPr>
              <a:xfrm>
                <a:off x="22764" y="0"/>
                <a:ext cx="960311" cy="657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Hepato-splenic sequestration</a:t>
                </a:r>
              </a:p>
            </p:txBody>
          </p:sp>
        </p:grpSp>
        <p:grpSp>
          <p:nvGrpSpPr>
            <p:cNvPr id="482" name="Rounded Rectangle 14"/>
            <p:cNvGrpSpPr/>
            <p:nvPr/>
          </p:nvGrpSpPr>
          <p:grpSpPr>
            <a:xfrm>
              <a:off x="273579" y="984841"/>
              <a:ext cx="1005840" cy="497841"/>
              <a:chOff x="0" y="0"/>
              <a:chExt cx="1005839" cy="497840"/>
            </a:xfrm>
          </p:grpSpPr>
          <p:sp>
            <p:nvSpPr>
              <p:cNvPr id="480" name="Rounded Rectangle"/>
              <p:cNvSpPr/>
              <p:nvPr/>
            </p:nvSpPr>
            <p:spPr>
              <a:xfrm>
                <a:off x="0" y="15747"/>
                <a:ext cx="1005840" cy="466346"/>
              </a:xfrm>
              <a:prstGeom prst="roundRect">
                <a:avLst>
                  <a:gd name="adj" fmla="val 10451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481" name="Cerebral vasculopathy/ stroke"/>
              <p:cNvSpPr txBox="1"/>
              <p:nvPr/>
            </p:nvSpPr>
            <p:spPr>
              <a:xfrm>
                <a:off x="14275" y="0"/>
                <a:ext cx="977289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Cerebral vasculopathy/ stroke</a:t>
                </a:r>
              </a:p>
            </p:txBody>
          </p:sp>
        </p:grpSp>
        <p:grpSp>
          <p:nvGrpSpPr>
            <p:cNvPr id="485" name="Rounded Rectangle 18"/>
            <p:cNvGrpSpPr/>
            <p:nvPr/>
          </p:nvGrpSpPr>
          <p:grpSpPr>
            <a:xfrm>
              <a:off x="2031110" y="1520863"/>
              <a:ext cx="1005841" cy="466346"/>
              <a:chOff x="0" y="0"/>
              <a:chExt cx="1005839" cy="466344"/>
            </a:xfrm>
          </p:grpSpPr>
          <p:sp>
            <p:nvSpPr>
              <p:cNvPr id="483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484" name="Pulmonary hypertension"/>
              <p:cNvSpPr txBox="1"/>
              <p:nvPr/>
            </p:nvSpPr>
            <p:spPr>
              <a:xfrm>
                <a:off x="22764" y="64262"/>
                <a:ext cx="960311" cy="337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Pulmonary hypertension</a:t>
                </a:r>
              </a:p>
            </p:txBody>
          </p:sp>
        </p:grpSp>
        <p:grpSp>
          <p:nvGrpSpPr>
            <p:cNvPr id="488" name="Rounded Rectangle 19"/>
            <p:cNvGrpSpPr/>
            <p:nvPr/>
          </p:nvGrpSpPr>
          <p:grpSpPr>
            <a:xfrm>
              <a:off x="2031111" y="2561410"/>
              <a:ext cx="1005841" cy="466346"/>
              <a:chOff x="0" y="0"/>
              <a:chExt cx="1005839" cy="466344"/>
            </a:xfrm>
          </p:grpSpPr>
          <p:sp>
            <p:nvSpPr>
              <p:cNvPr id="486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487" name="Kidney disease"/>
              <p:cNvSpPr txBox="1"/>
              <p:nvPr/>
            </p:nvSpPr>
            <p:spPr>
              <a:xfrm>
                <a:off x="22764" y="55372"/>
                <a:ext cx="960311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Kidney disease</a:t>
                </a:r>
              </a:p>
            </p:txBody>
          </p:sp>
        </p:grpSp>
        <p:grpSp>
          <p:nvGrpSpPr>
            <p:cNvPr id="491" name="Rounded Rectangle 32"/>
            <p:cNvGrpSpPr/>
            <p:nvPr/>
          </p:nvGrpSpPr>
          <p:grpSpPr>
            <a:xfrm>
              <a:off x="1894107" y="3081683"/>
              <a:ext cx="1005841" cy="466346"/>
              <a:chOff x="0" y="0"/>
              <a:chExt cx="1005839" cy="466344"/>
            </a:xfrm>
          </p:grpSpPr>
          <p:sp>
            <p:nvSpPr>
              <p:cNvPr id="489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490" name="Leg ulcers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Leg ulcers</a:t>
                </a:r>
              </a:p>
            </p:txBody>
          </p:sp>
        </p:grpSp>
        <p:grpSp>
          <p:nvGrpSpPr>
            <p:cNvPr id="494" name="Rounded Rectangle 33"/>
            <p:cNvGrpSpPr/>
            <p:nvPr/>
          </p:nvGrpSpPr>
          <p:grpSpPr>
            <a:xfrm>
              <a:off x="1894105" y="1000589"/>
              <a:ext cx="1005841" cy="466346"/>
              <a:chOff x="0" y="0"/>
              <a:chExt cx="1005839" cy="466344"/>
            </a:xfrm>
          </p:grpSpPr>
          <p:sp>
            <p:nvSpPr>
              <p:cNvPr id="492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493" name="Retinopathy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Retinopathy</a:t>
                </a:r>
              </a:p>
            </p:txBody>
          </p:sp>
        </p:grpSp>
        <p:grpSp>
          <p:nvGrpSpPr>
            <p:cNvPr id="497" name="Rounded Rectangle 36"/>
            <p:cNvGrpSpPr/>
            <p:nvPr/>
          </p:nvGrpSpPr>
          <p:grpSpPr>
            <a:xfrm>
              <a:off x="2110576" y="1945378"/>
              <a:ext cx="1005840" cy="657861"/>
              <a:chOff x="0" y="0"/>
              <a:chExt cx="1005839" cy="657859"/>
            </a:xfrm>
          </p:grpSpPr>
          <p:sp>
            <p:nvSpPr>
              <p:cNvPr id="495" name="Rounded Rectangle"/>
              <p:cNvSpPr/>
              <p:nvPr/>
            </p:nvSpPr>
            <p:spPr>
              <a:xfrm>
                <a:off x="0" y="95757"/>
                <a:ext cx="1005840" cy="46634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</a:p>
            </p:txBody>
          </p:sp>
          <p:sp>
            <p:nvSpPr>
              <p:cNvPr id="496" name="Cardiovascular complications"/>
              <p:cNvSpPr txBox="1"/>
              <p:nvPr/>
            </p:nvSpPr>
            <p:spPr>
              <a:xfrm>
                <a:off x="22764" y="0"/>
                <a:ext cx="960311" cy="657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0000"/>
                  </a:lnSpc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Cardiovascular complications</a:t>
                </a:r>
              </a:p>
            </p:txBody>
          </p:sp>
        </p:grpSp>
        <p:grpSp>
          <p:nvGrpSpPr>
            <p:cNvPr id="500" name="Rounded Rectangle 66"/>
            <p:cNvGrpSpPr/>
            <p:nvPr/>
          </p:nvGrpSpPr>
          <p:grpSpPr>
            <a:xfrm>
              <a:off x="455732" y="446787"/>
              <a:ext cx="1005841" cy="533401"/>
              <a:chOff x="0" y="0"/>
              <a:chExt cx="1005839" cy="533400"/>
            </a:xfrm>
          </p:grpSpPr>
          <p:sp>
            <p:nvSpPr>
              <p:cNvPr id="498" name="Rounded Rectangle"/>
              <p:cNvSpPr/>
              <p:nvPr/>
            </p:nvSpPr>
            <p:spPr>
              <a:xfrm>
                <a:off x="0" y="33528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499" name="Vaso-occlusive pain"/>
              <p:cNvSpPr txBox="1"/>
              <p:nvPr/>
            </p:nvSpPr>
            <p:spPr>
              <a:xfrm>
                <a:off x="22764" y="-1"/>
                <a:ext cx="960311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Vaso-occlusive pain</a:t>
                </a:r>
              </a:p>
            </p:txBody>
          </p:sp>
        </p:grpSp>
        <p:sp>
          <p:nvSpPr>
            <p:cNvPr id="501" name="TextBox 72"/>
            <p:cNvSpPr txBox="1"/>
            <p:nvPr/>
          </p:nvSpPr>
          <p:spPr>
            <a:xfrm>
              <a:off x="455732" y="-1"/>
              <a:ext cx="2266458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b="1" sz="16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Complications</a:t>
              </a:r>
            </a:p>
          </p:txBody>
        </p:sp>
        <p:grpSp>
          <p:nvGrpSpPr>
            <p:cNvPr id="504" name="Rounded Rectangle 79"/>
            <p:cNvGrpSpPr/>
            <p:nvPr/>
          </p:nvGrpSpPr>
          <p:grpSpPr>
            <a:xfrm>
              <a:off x="1716351" y="480315"/>
              <a:ext cx="1005841" cy="466346"/>
              <a:chOff x="0" y="0"/>
              <a:chExt cx="1005839" cy="466344"/>
            </a:xfrm>
          </p:grpSpPr>
          <p:sp>
            <p:nvSpPr>
              <p:cNvPr id="502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503" name="Anemia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Anemia</a:t>
                </a:r>
              </a:p>
            </p:txBody>
          </p:sp>
        </p:grpSp>
        <p:grpSp>
          <p:nvGrpSpPr>
            <p:cNvPr id="507" name="Rounded Rectangle 82"/>
            <p:cNvGrpSpPr/>
            <p:nvPr/>
          </p:nvGrpSpPr>
          <p:grpSpPr>
            <a:xfrm>
              <a:off x="111247" y="2561410"/>
              <a:ext cx="1005841" cy="466346"/>
              <a:chOff x="0" y="0"/>
              <a:chExt cx="1005839" cy="466344"/>
            </a:xfrm>
          </p:grpSpPr>
          <p:sp>
            <p:nvSpPr>
              <p:cNvPr id="505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506" name="Priapism"/>
              <p:cNvSpPr txBox="1"/>
              <p:nvPr/>
            </p:nvSpPr>
            <p:spPr>
              <a:xfrm>
                <a:off x="22764" y="144272"/>
                <a:ext cx="96031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Priapism</a:t>
                </a:r>
              </a:p>
            </p:txBody>
          </p:sp>
        </p:grpSp>
        <p:grpSp>
          <p:nvGrpSpPr>
            <p:cNvPr id="510" name="Rounded Rectangle 86"/>
            <p:cNvGrpSpPr/>
            <p:nvPr/>
          </p:nvGrpSpPr>
          <p:grpSpPr>
            <a:xfrm>
              <a:off x="1716351" y="3601955"/>
              <a:ext cx="1005841" cy="466346"/>
              <a:chOff x="0" y="0"/>
              <a:chExt cx="1005839" cy="466344"/>
            </a:xfrm>
          </p:grpSpPr>
          <p:sp>
            <p:nvSpPr>
              <p:cNvPr id="508" name="Rounded Rectangle"/>
              <p:cNvSpPr/>
              <p:nvPr/>
            </p:nvSpPr>
            <p:spPr>
              <a:xfrm>
                <a:off x="0" y="0"/>
                <a:ext cx="1005840" cy="466345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/>
              </a:p>
            </p:txBody>
          </p:sp>
          <p:sp>
            <p:nvSpPr>
              <p:cNvPr id="509" name="Osteonecrosis"/>
              <p:cNvSpPr txBox="1"/>
              <p:nvPr/>
            </p:nvSpPr>
            <p:spPr>
              <a:xfrm>
                <a:off x="22764" y="55372"/>
                <a:ext cx="960311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156EA0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Osteonecrosis</a:t>
                </a:r>
              </a:p>
            </p:txBody>
          </p:sp>
        </p:grpSp>
      </p:grpSp>
      <p:grpSp>
        <p:nvGrpSpPr>
          <p:cNvPr id="514" name="Group 71"/>
          <p:cNvGrpSpPr/>
          <p:nvPr/>
        </p:nvGrpSpPr>
        <p:grpSpPr>
          <a:xfrm>
            <a:off x="156976" y="5157992"/>
            <a:ext cx="1508296" cy="1082211"/>
            <a:chOff x="0" y="0"/>
            <a:chExt cx="1508294" cy="1082209"/>
          </a:xfrm>
        </p:grpSpPr>
        <p:pic>
          <p:nvPicPr>
            <p:cNvPr id="512" name="Picture 8" descr="Picture 8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830" t="0" r="0" b="10252"/>
            <a:stretch>
              <a:fillRect/>
            </a:stretch>
          </p:blipFill>
          <p:spPr>
            <a:xfrm rot="5806690">
              <a:off x="306122" y="-152240"/>
              <a:ext cx="896051" cy="1412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3" name="Rectangle 20"/>
            <p:cNvSpPr/>
            <p:nvPr/>
          </p:nvSpPr>
          <p:spPr>
            <a:xfrm rot="5806690">
              <a:off x="480582" y="41219"/>
              <a:ext cx="425396" cy="38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0"/>
                  </a:moveTo>
                  <a:lnTo>
                    <a:pt x="13624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15" name="Rectangle 74"/>
          <p:cNvSpPr/>
          <p:nvPr/>
        </p:nvSpPr>
        <p:spPr>
          <a:xfrm rot="10800000">
            <a:off x="898937" y="4647884"/>
            <a:ext cx="72627" cy="82537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516" name="Straight Connector 94"/>
          <p:cNvSpPr/>
          <p:nvPr/>
        </p:nvSpPr>
        <p:spPr>
          <a:xfrm flipH="1" flipV="1">
            <a:off x="966058" y="4730420"/>
            <a:ext cx="765341" cy="549562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7" name="Straight Connector 92"/>
          <p:cNvSpPr/>
          <p:nvPr/>
        </p:nvSpPr>
        <p:spPr>
          <a:xfrm flipV="1">
            <a:off x="187136" y="4730438"/>
            <a:ext cx="711802" cy="549544"/>
          </a:xfrm>
          <a:prstGeom prst="line">
            <a:avLst/>
          </a:prstGeom>
          <a:ln w="6350"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8" name="TextBox 58"/>
          <p:cNvSpPr txBox="1"/>
          <p:nvPr/>
        </p:nvSpPr>
        <p:spPr>
          <a:xfrm>
            <a:off x="2855815" y="6316530"/>
            <a:ext cx="60579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Hb, hemoglobin; RBCs, red blood cells</a:t>
            </a:r>
          </a:p>
        </p:txBody>
      </p:sp>
      <p:pic>
        <p:nvPicPr>
          <p:cNvPr id="519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1531" y="2882427"/>
            <a:ext cx="1084453" cy="2091734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TextBox 102"/>
          <p:cNvSpPr txBox="1"/>
          <p:nvPr/>
        </p:nvSpPr>
        <p:spPr>
          <a:xfrm>
            <a:off x="29279" y="6308396"/>
            <a:ext cx="605790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1. Hassell K., Am J Prev Med, 2010 </a:t>
            </a:r>
          </a:p>
        </p:txBody>
      </p:sp>
      <p:sp>
        <p:nvSpPr>
          <p:cNvPr id="521" name="Rectangle 123"/>
          <p:cNvSpPr/>
          <p:nvPr/>
        </p:nvSpPr>
        <p:spPr>
          <a:xfrm flipV="1">
            <a:off x="199669" y="5268378"/>
            <a:ext cx="1522666" cy="1014281"/>
          </a:xfrm>
          <a:prstGeom prst="rect">
            <a:avLst/>
          </a:prstGeom>
          <a:ln w="6350">
            <a:solidFill>
              <a:srgbClr val="BFBFBF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2" name="TextBox 93"/>
          <p:cNvSpPr txBox="1"/>
          <p:nvPr/>
        </p:nvSpPr>
        <p:spPr>
          <a:xfrm rot="17983456">
            <a:off x="8695262" y="4724991"/>
            <a:ext cx="20816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5-9</a:t>
            </a:r>
          </a:p>
        </p:txBody>
      </p:sp>
      <p:sp>
        <p:nvSpPr>
          <p:cNvPr id="523" name="TextBox 122"/>
          <p:cNvSpPr txBox="1"/>
          <p:nvPr/>
        </p:nvSpPr>
        <p:spPr>
          <a:xfrm rot="17983456">
            <a:off x="8902942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10-14</a:t>
            </a:r>
          </a:p>
        </p:txBody>
      </p:sp>
      <p:sp>
        <p:nvSpPr>
          <p:cNvPr id="524" name="TextBox 124"/>
          <p:cNvSpPr txBox="1"/>
          <p:nvPr/>
        </p:nvSpPr>
        <p:spPr>
          <a:xfrm rot="17983456">
            <a:off x="9217395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15-19</a:t>
            </a:r>
          </a:p>
        </p:txBody>
      </p:sp>
      <p:sp>
        <p:nvSpPr>
          <p:cNvPr id="525" name="TextBox 125"/>
          <p:cNvSpPr txBox="1"/>
          <p:nvPr/>
        </p:nvSpPr>
        <p:spPr>
          <a:xfrm rot="17983456">
            <a:off x="9531848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20-24</a:t>
            </a:r>
          </a:p>
        </p:txBody>
      </p:sp>
      <p:sp>
        <p:nvSpPr>
          <p:cNvPr id="526" name="TextBox 128"/>
          <p:cNvSpPr txBox="1"/>
          <p:nvPr/>
        </p:nvSpPr>
        <p:spPr>
          <a:xfrm rot="17983456">
            <a:off x="9837886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25-34</a:t>
            </a:r>
          </a:p>
        </p:txBody>
      </p:sp>
      <p:sp>
        <p:nvSpPr>
          <p:cNvPr id="527" name="TextBox 129"/>
          <p:cNvSpPr txBox="1"/>
          <p:nvPr/>
        </p:nvSpPr>
        <p:spPr>
          <a:xfrm rot="17983456">
            <a:off x="10143925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35-44</a:t>
            </a:r>
          </a:p>
        </p:txBody>
      </p:sp>
      <p:sp>
        <p:nvSpPr>
          <p:cNvPr id="528" name="TextBox 130"/>
          <p:cNvSpPr txBox="1"/>
          <p:nvPr/>
        </p:nvSpPr>
        <p:spPr>
          <a:xfrm rot="17983456">
            <a:off x="10458378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45-54</a:t>
            </a:r>
          </a:p>
        </p:txBody>
      </p:sp>
      <p:sp>
        <p:nvSpPr>
          <p:cNvPr id="529" name="TextBox 131"/>
          <p:cNvSpPr txBox="1"/>
          <p:nvPr/>
        </p:nvSpPr>
        <p:spPr>
          <a:xfrm rot="17983456">
            <a:off x="10770025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55-64</a:t>
            </a:r>
          </a:p>
        </p:txBody>
      </p:sp>
      <p:sp>
        <p:nvSpPr>
          <p:cNvPr id="530" name="TextBox 132"/>
          <p:cNvSpPr txBox="1"/>
          <p:nvPr/>
        </p:nvSpPr>
        <p:spPr>
          <a:xfrm rot="17983456">
            <a:off x="11087283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65-74</a:t>
            </a:r>
          </a:p>
        </p:txBody>
      </p:sp>
      <p:sp>
        <p:nvSpPr>
          <p:cNvPr id="531" name="TextBox 133"/>
          <p:cNvSpPr txBox="1"/>
          <p:nvPr/>
        </p:nvSpPr>
        <p:spPr>
          <a:xfrm rot="17983456">
            <a:off x="11398931" y="4789613"/>
            <a:ext cx="35699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75-84</a:t>
            </a:r>
          </a:p>
        </p:txBody>
      </p:sp>
      <p:sp>
        <p:nvSpPr>
          <p:cNvPr id="532" name="TextBox 134"/>
          <p:cNvSpPr txBox="1"/>
          <p:nvPr/>
        </p:nvSpPr>
        <p:spPr>
          <a:xfrm rot="17983456">
            <a:off x="11805741" y="4737054"/>
            <a:ext cx="23594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85+</a:t>
            </a:r>
          </a:p>
        </p:txBody>
      </p:sp>
      <p:sp>
        <p:nvSpPr>
          <p:cNvPr id="533" name="Arrow: Right 11"/>
          <p:cNvSpPr/>
          <p:nvPr/>
        </p:nvSpPr>
        <p:spPr>
          <a:xfrm>
            <a:off x="3312223" y="4348188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4" name="Arrow: Right 97"/>
          <p:cNvSpPr/>
          <p:nvPr/>
        </p:nvSpPr>
        <p:spPr>
          <a:xfrm>
            <a:off x="3607975" y="2102168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5" name="Arrow: Right 98"/>
          <p:cNvSpPr/>
          <p:nvPr/>
        </p:nvSpPr>
        <p:spPr>
          <a:xfrm>
            <a:off x="3416853" y="2563272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6" name="Arrow: Right 99"/>
          <p:cNvSpPr/>
          <p:nvPr/>
        </p:nvSpPr>
        <p:spPr>
          <a:xfrm>
            <a:off x="3637065" y="5348899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7" name="Arrow: Right 100"/>
          <p:cNvSpPr/>
          <p:nvPr/>
        </p:nvSpPr>
        <p:spPr>
          <a:xfrm rot="10800000">
            <a:off x="6882044" y="4861719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8" name="Arrow: Right 101"/>
          <p:cNvSpPr/>
          <p:nvPr/>
        </p:nvSpPr>
        <p:spPr>
          <a:xfrm rot="10800000">
            <a:off x="6694902" y="2162624"/>
            <a:ext cx="509417" cy="2577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9" name="Arrow: Up 12"/>
          <p:cNvSpPr/>
          <p:nvPr/>
        </p:nvSpPr>
        <p:spPr>
          <a:xfrm>
            <a:off x="2588660" y="4246862"/>
            <a:ext cx="263398" cy="47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972"/>
                </a:moveTo>
                <a:lnTo>
                  <a:pt x="10800" y="0"/>
                </a:lnTo>
                <a:lnTo>
                  <a:pt x="21600" y="5972"/>
                </a:lnTo>
                <a:lnTo>
                  <a:pt x="16200" y="59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972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0" name="Arrow: Up 135"/>
          <p:cNvSpPr/>
          <p:nvPr/>
        </p:nvSpPr>
        <p:spPr>
          <a:xfrm rot="20318326">
            <a:off x="1826950" y="4399262"/>
            <a:ext cx="263398" cy="47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972"/>
                </a:moveTo>
                <a:lnTo>
                  <a:pt x="10800" y="0"/>
                </a:lnTo>
                <a:lnTo>
                  <a:pt x="21600" y="5972"/>
                </a:lnTo>
                <a:lnTo>
                  <a:pt x="16200" y="59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972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1" name="Arrow: Right 136"/>
          <p:cNvSpPr/>
          <p:nvPr/>
        </p:nvSpPr>
        <p:spPr>
          <a:xfrm rot="17671818">
            <a:off x="179033" y="4170957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88EB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2" name="Arrow: Right 137"/>
          <p:cNvSpPr/>
          <p:nvPr/>
        </p:nvSpPr>
        <p:spPr>
          <a:xfrm rot="9721638">
            <a:off x="1834545" y="2374933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3" name="Arrow: Right 138"/>
          <p:cNvSpPr/>
          <p:nvPr/>
        </p:nvSpPr>
        <p:spPr>
          <a:xfrm rot="10800000">
            <a:off x="2055387" y="1606366"/>
            <a:ext cx="509417" cy="257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4" grpId="1"/>
      <p:bldP build="whole" bldLvl="1" animBg="1" rev="0" advAuto="0" spid="533" grpId="3"/>
      <p:bldP build="whole" bldLvl="1" animBg="1" rev="0" advAuto="0" spid="538" grpId="5"/>
      <p:bldP build="whole" bldLvl="1" animBg="1" rev="0" advAuto="0" spid="541" grpId="7"/>
      <p:bldP build="whole" bldLvl="1" animBg="1" rev="0" advAuto="0" spid="540" grpId="8"/>
      <p:bldP build="whole" bldLvl="1" animBg="1" rev="0" advAuto="0" spid="536" grpId="4"/>
      <p:bldP build="whole" bldLvl="1" animBg="1" rev="0" advAuto="0" spid="535" grpId="2"/>
      <p:bldP build="whole" bldLvl="1" animBg="1" rev="0" advAuto="0" spid="539" grpId="9"/>
      <p:bldP build="whole" bldLvl="1" animBg="1" rev="0" advAuto="0" spid="543" grpId="10"/>
      <p:bldP build="whole" bldLvl="1" animBg="1" rev="0" advAuto="0" spid="542" grpId="11"/>
      <p:bldP build="whole" bldLvl="1" animBg="1" rev="0" advAuto="0" spid="537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Box 3"/>
          <p:cNvSpPr txBox="1"/>
          <p:nvPr>
            <p:ph type="sldNum" sz="quarter" idx="2"/>
          </p:nvPr>
        </p:nvSpPr>
        <p:spPr>
          <a:xfrm>
            <a:off x="11840537" y="661362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6324601"/>
            <a:ext cx="1566863" cy="36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69428" y="1246187"/>
            <a:ext cx="5691385" cy="4947724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Text Box 4"/>
          <p:cNvSpPr txBox="1"/>
          <p:nvPr/>
        </p:nvSpPr>
        <p:spPr>
          <a:xfrm>
            <a:off x="6202891" y="6193911"/>
            <a:ext cx="2136247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/>
            </a:lvl1pPr>
          </a:lstStyle>
          <a:p>
            <a:pPr/>
            <a:r>
              <a:t>Megan D. Hoban et al. Blood 2016;127:839-848</a:t>
            </a:r>
          </a:p>
        </p:txBody>
      </p:sp>
      <p:sp>
        <p:nvSpPr>
          <p:cNvPr id="551" name="Text Box 5"/>
          <p:cNvSpPr txBox="1"/>
          <p:nvPr/>
        </p:nvSpPr>
        <p:spPr>
          <a:xfrm>
            <a:off x="1622425" y="6613525"/>
            <a:ext cx="49307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900"/>
            </a:lvl1pPr>
          </a:lstStyle>
          <a:p>
            <a:pPr/>
            <a:r>
              <a:t>©2016 by American Society of Hematology</a:t>
            </a:r>
          </a:p>
        </p:txBody>
      </p:sp>
      <p:sp>
        <p:nvSpPr>
          <p:cNvPr id="552" name="Title 6"/>
          <p:cNvSpPr txBox="1"/>
          <p:nvPr>
            <p:ph type="title"/>
          </p:nvPr>
        </p:nvSpPr>
        <p:spPr>
          <a:xfrm>
            <a:off x="609600" y="173536"/>
            <a:ext cx="10851214" cy="875421"/>
          </a:xfrm>
          <a:prstGeom prst="rect">
            <a:avLst/>
          </a:prstGeom>
        </p:spPr>
        <p:txBody>
          <a:bodyPr/>
          <a:lstStyle/>
          <a:p>
            <a:pPr/>
            <a:r>
              <a:t>Root cause treatment:  Stem Cell Transplant and Gene Therapy</a:t>
            </a:r>
          </a:p>
        </p:txBody>
      </p:sp>
      <p:sp>
        <p:nvSpPr>
          <p:cNvPr id="553" name="Content Placeholder 2"/>
          <p:cNvSpPr txBox="1"/>
          <p:nvPr>
            <p:ph type="body" sz="half" idx="1"/>
          </p:nvPr>
        </p:nvSpPr>
        <p:spPr>
          <a:xfrm>
            <a:off x="6202891" y="1732448"/>
            <a:ext cx="5064666" cy="405875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4" name="Content Placeholder 9"/>
          <p:cNvSpPr/>
          <p:nvPr/>
        </p:nvSpPr>
        <p:spPr>
          <a:xfrm>
            <a:off x="500743" y="1731963"/>
            <a:ext cx="5059363" cy="4362678"/>
          </a:xfrm>
          <a:prstGeom prst="rect">
            <a:avLst/>
          </a:prstGeom>
          <a:solidFill>
            <a:srgbClr val="FFFFFF"/>
          </a:solidFill>
          <a:ln w="25400">
            <a:solidFill>
              <a:srgbClr val="488EB1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algn="ctr">
              <a:defRPr b="1"/>
            </a:pPr>
            <a:r>
              <a:t>Stem Cell Transplantation</a:t>
            </a:r>
            <a:endParaRPr sz="2000">
              <a:solidFill>
                <a:srgbClr val="FFFFFF"/>
              </a:solidFill>
            </a:endParaRPr>
          </a:p>
          <a:p>
            <a:pPr algn="ctr">
              <a:defRPr b="1" sz="1400"/>
            </a:pPr>
          </a:p>
          <a:p>
            <a:pPr algn="ctr">
              <a:defRPr b="1" sz="1600">
                <a:solidFill>
                  <a:srgbClr val="156EA0"/>
                </a:solidFill>
              </a:defRPr>
            </a:pPr>
            <a:r>
              <a:t>Procedure that clears replaces sickle stem cells with normal allogenic cells </a:t>
            </a:r>
            <a:endParaRPr sz="2000">
              <a:solidFill>
                <a:srgbClr val="FFFFFF"/>
              </a:solidFill>
            </a:endParaRPr>
          </a:p>
          <a:p>
            <a:pPr algn="ctr">
              <a:defRPr b="1" sz="1600">
                <a:solidFill>
                  <a:srgbClr val="156EA0"/>
                </a:solidFill>
              </a:defRPr>
            </a:pPr>
          </a:p>
          <a:p>
            <a:pPr marL="171450" indent="-171450">
              <a:buSzPct val="100000"/>
              <a:buChar char="▪"/>
              <a:defRPr sz="1600"/>
            </a:pPr>
            <a:r>
              <a:t>Allogeneic hematopoietic “Cure”</a:t>
            </a:r>
          </a:p>
          <a:p>
            <a:pPr marL="171450" indent="-171450">
              <a:buSzPct val="100000"/>
              <a:buChar char="▪"/>
              <a:defRPr sz="1600"/>
            </a:pPr>
            <a:r>
              <a:t>EFS with match sibling donor is &gt;90%</a:t>
            </a:r>
            <a:endParaRPr sz="2000">
              <a:solidFill>
                <a:srgbClr val="FFFFFF"/>
              </a:solidFill>
            </a:endParaRPr>
          </a:p>
          <a:p>
            <a:pPr marL="171450" indent="-171450">
              <a:buSzPct val="100000"/>
              <a:buChar char="▪"/>
              <a:defRPr sz="1600"/>
            </a:pPr>
            <a:r>
              <a:t>~1,200 transplants performed 1984-2014</a:t>
            </a:r>
            <a:r>
              <a:rPr baseline="30000"/>
              <a:t> </a:t>
            </a:r>
            <a:r>
              <a:t>:</a:t>
            </a:r>
            <a:endParaRPr baseline="30000"/>
          </a:p>
          <a:p>
            <a:pPr lvl="1" marL="558165" indent="-171450">
              <a:buSzPct val="100000"/>
              <a:buFont typeface="Courier New"/>
              <a:buChar char="o"/>
              <a:defRPr sz="1600"/>
            </a:pPr>
            <a:r>
              <a:t>Lack of match donor</a:t>
            </a:r>
            <a:endParaRPr>
              <a:solidFill>
                <a:srgbClr val="FFFFFF"/>
              </a:solidFill>
            </a:endParaRPr>
          </a:p>
          <a:p>
            <a:pPr lvl="1" marL="558165" indent="-171450">
              <a:buSzPct val="100000"/>
              <a:buFont typeface="Courier New"/>
              <a:buChar char="o"/>
              <a:defRPr sz="1600"/>
            </a:pPr>
            <a:r>
              <a:t>Patient health ang age</a:t>
            </a:r>
            <a:endParaRPr>
              <a:solidFill>
                <a:srgbClr val="FFFFFF"/>
              </a:solidFill>
            </a:endParaRPr>
          </a:p>
          <a:p>
            <a:pPr lvl="1" marL="558165" indent="-171450">
              <a:buSzPct val="100000"/>
              <a:buFont typeface="Courier New"/>
              <a:buChar char="o"/>
              <a:defRPr sz="1600"/>
            </a:pPr>
            <a:r>
              <a:t>Cost and availability of transplant</a:t>
            </a:r>
          </a:p>
        </p:txBody>
      </p:sp>
      <p:sp>
        <p:nvSpPr>
          <p:cNvPr id="555" name="Rectangle 3"/>
          <p:cNvSpPr txBox="1"/>
          <p:nvPr/>
        </p:nvSpPr>
        <p:spPr>
          <a:xfrm>
            <a:off x="500743" y="6094641"/>
            <a:ext cx="4960948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800">
                <a:solidFill>
                  <a:srgbClr val="404040"/>
                </a:solidFill>
              </a:defRPr>
            </a:pPr>
            <a:r>
              <a:t>Bender MA, Seibel GD. </a:t>
            </a:r>
            <a:r>
              <a:rPr i="1"/>
              <a:t>GeneReviews</a:t>
            </a:r>
            <a:r>
              <a:t>. 2014. Online available: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http://www.ncbi.nlm.nih.gov/books/NBK1377/</a:t>
            </a:r>
          </a:p>
        </p:txBody>
      </p:sp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rcRect l="20488" t="383" r="13215" b="58866"/>
          <a:stretch>
            <a:fillRect/>
          </a:stretch>
        </p:blipFill>
        <p:spPr>
          <a:xfrm>
            <a:off x="1389395" y="4679751"/>
            <a:ext cx="2972817" cy="1414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lide Number Placeholder 5"/>
          <p:cNvSpPr txBox="1"/>
          <p:nvPr>
            <p:ph type="sldNum" sz="quarter" idx="2"/>
          </p:nvPr>
        </p:nvSpPr>
        <p:spPr>
          <a:xfrm>
            <a:off x="11846395" y="6559001"/>
            <a:ext cx="191103" cy="2328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Gene Addition Therapy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lide Number Placeholder 5"/>
          <p:cNvSpPr txBox="1"/>
          <p:nvPr>
            <p:ph type="sldNum" sz="quarter" idx="2"/>
          </p:nvPr>
        </p:nvSpPr>
        <p:spPr>
          <a:xfrm>
            <a:off x="11846395" y="6559001"/>
            <a:ext cx="191103" cy="2328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4" name="Title 1"/>
          <p:cNvSpPr txBox="1"/>
          <p:nvPr>
            <p:ph type="title"/>
          </p:nvPr>
        </p:nvSpPr>
        <p:spPr>
          <a:xfrm>
            <a:off x="317394" y="11"/>
            <a:ext cx="11433780" cy="11334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BB305 vector and Investigational LentiGlobin Drug Product </a:t>
            </a:r>
          </a:p>
        </p:txBody>
      </p:sp>
      <p:sp>
        <p:nvSpPr>
          <p:cNvPr id="565" name="Rectangle 7"/>
          <p:cNvSpPr txBox="1"/>
          <p:nvPr/>
        </p:nvSpPr>
        <p:spPr>
          <a:xfrm>
            <a:off x="1529466" y="6218730"/>
            <a:ext cx="898184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HSC, hematopoietic stem cell; LVV, lentiviral vector.</a:t>
            </a:r>
          </a:p>
          <a:p>
            <a:pPr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1. Negre et al. </a:t>
            </a:r>
            <a:r>
              <a:rPr i="1"/>
              <a:t>Hum Gene Ther.</a:t>
            </a:r>
            <a:r>
              <a:t> 2016; 2. Negre et al. </a:t>
            </a:r>
            <a:r>
              <a:rPr i="1"/>
              <a:t>Curr Gene Ther.</a:t>
            </a:r>
            <a:r>
              <a:t> 2015; 3. Pawliuk et al. </a:t>
            </a:r>
            <a:r>
              <a:rPr i="1"/>
              <a:t>Science</a:t>
            </a:r>
            <a:r>
              <a:t> 2001.</a:t>
            </a:r>
          </a:p>
        </p:txBody>
      </p:sp>
      <p:grpSp>
        <p:nvGrpSpPr>
          <p:cNvPr id="568" name="Rectangle 65"/>
          <p:cNvGrpSpPr/>
          <p:nvPr/>
        </p:nvGrpSpPr>
        <p:grpSpPr>
          <a:xfrm>
            <a:off x="215000" y="4241741"/>
            <a:ext cx="8878569" cy="1950863"/>
            <a:chOff x="0" y="0"/>
            <a:chExt cx="8878568" cy="1950861"/>
          </a:xfrm>
        </p:grpSpPr>
        <p:sp>
          <p:nvSpPr>
            <p:cNvPr id="566" name="Rectangle"/>
            <p:cNvSpPr/>
            <p:nvPr/>
          </p:nvSpPr>
          <p:spPr>
            <a:xfrm>
              <a:off x="0" y="24009"/>
              <a:ext cx="8878569" cy="1902844"/>
            </a:xfrm>
            <a:prstGeom prst="rect">
              <a:avLst/>
            </a:prstGeom>
            <a:solidFill>
              <a:srgbClr val="E0F3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567" name="BB305 lentiviral vector"/>
            <p:cNvSpPr txBox="1"/>
            <p:nvPr/>
          </p:nvSpPr>
          <p:spPr>
            <a:xfrm>
              <a:off x="0" y="0"/>
              <a:ext cx="8878569" cy="1950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t>BB305 lentiviral vector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  <a:p>
              <a:pPr algn="ctr">
                <a:defRPr b="1"/>
              </a:pPr>
            </a:p>
          </p:txBody>
        </p:sp>
      </p:grpSp>
      <p:sp>
        <p:nvSpPr>
          <p:cNvPr id="569" name="TextBox 66"/>
          <p:cNvSpPr txBox="1"/>
          <p:nvPr/>
        </p:nvSpPr>
        <p:spPr>
          <a:xfrm>
            <a:off x="4917518" y="3188460"/>
            <a:ext cx="211626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1400">
                <a:latin typeface="+mj-lt"/>
                <a:ea typeface="+mj-ea"/>
                <a:cs typeface="+mj-cs"/>
                <a:sym typeface="Calibri"/>
              </a:defRPr>
            </a:pPr>
            <a:r>
              <a:t>BB305 LVV</a:t>
            </a:r>
          </a:p>
          <a:p>
            <a:pPr algn="ct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Self-inactivating</a:t>
            </a:r>
            <a:r>
              <a:rPr baseline="30000"/>
              <a:t>1,2</a:t>
            </a:r>
          </a:p>
          <a:p>
            <a:pPr algn="ct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Replication incompetent</a:t>
            </a:r>
            <a:r>
              <a:rPr baseline="30000"/>
              <a:t>1,2</a:t>
            </a:r>
          </a:p>
        </p:txBody>
      </p:sp>
      <p:pic>
        <p:nvPicPr>
          <p:cNvPr id="570" name="Grafik 8" descr="Grafik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1122" y="2464675"/>
            <a:ext cx="564308" cy="556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Grafik 3" descr="Grafik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44020" y="2339582"/>
            <a:ext cx="1106391" cy="110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7" name="Group 95"/>
          <p:cNvGrpSpPr/>
          <p:nvPr/>
        </p:nvGrpSpPr>
        <p:grpSpPr>
          <a:xfrm>
            <a:off x="376103" y="2628900"/>
            <a:ext cx="2101165" cy="946220"/>
            <a:chOff x="0" y="0"/>
            <a:chExt cx="2101163" cy="946218"/>
          </a:xfrm>
        </p:grpSpPr>
        <p:pic>
          <p:nvPicPr>
            <p:cNvPr id="572" name="Grafik 10" descr="Grafik 1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408760">
              <a:off x="937203" y="82150"/>
              <a:ext cx="540769" cy="550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" name="Grafik 11" descr="Grafik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21675" cy="533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" name="Grafik 16" descr="Grafik 1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8377" y="403842"/>
              <a:ext cx="508142" cy="542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" name="Grafik 21" descr="Grafik 2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85640" y="141423"/>
              <a:ext cx="515524" cy="533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6" name="Rechteck 33"/>
            <p:cNvSpPr txBox="1"/>
            <p:nvPr/>
          </p:nvSpPr>
          <p:spPr>
            <a:xfrm>
              <a:off x="961531" y="266700"/>
              <a:ext cx="49965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defRPr sz="1400">
                  <a:latin typeface="+mj-lt"/>
                  <a:ea typeface="+mj-ea"/>
                  <a:cs typeface="+mj-cs"/>
                  <a:sym typeface="Calibri"/>
                </a:defRPr>
              </a:pPr>
              <a:r>
                <a:t>β</a:t>
              </a:r>
              <a:r>
                <a:rPr baseline="30000"/>
                <a:t>A-T87Q</a:t>
              </a:r>
            </a:p>
          </p:txBody>
        </p:sp>
      </p:grpSp>
      <p:sp>
        <p:nvSpPr>
          <p:cNvPr id="578" name="Rechteck 29"/>
          <p:cNvSpPr txBox="1"/>
          <p:nvPr/>
        </p:nvSpPr>
        <p:spPr>
          <a:xfrm>
            <a:off x="4088083" y="3041884"/>
            <a:ext cx="83342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Packaging cell</a:t>
            </a:r>
          </a:p>
        </p:txBody>
      </p:sp>
      <p:sp>
        <p:nvSpPr>
          <p:cNvPr id="579" name="TextBox 131"/>
          <p:cNvSpPr txBox="1"/>
          <p:nvPr/>
        </p:nvSpPr>
        <p:spPr>
          <a:xfrm>
            <a:off x="1527671" y="3274512"/>
            <a:ext cx="99053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Plasmids</a:t>
            </a:r>
          </a:p>
        </p:txBody>
      </p:sp>
      <p:sp>
        <p:nvSpPr>
          <p:cNvPr id="580" name="Straight Arrow Connector 132"/>
          <p:cNvSpPr/>
          <p:nvPr/>
        </p:nvSpPr>
        <p:spPr>
          <a:xfrm>
            <a:off x="4761984" y="2816843"/>
            <a:ext cx="581087" cy="1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83" name="Group 133"/>
          <p:cNvGrpSpPr/>
          <p:nvPr/>
        </p:nvGrpSpPr>
        <p:grpSpPr>
          <a:xfrm>
            <a:off x="62439" y="1978074"/>
            <a:ext cx="3044518" cy="461727"/>
            <a:chOff x="0" y="0"/>
            <a:chExt cx="3044517" cy="461725"/>
          </a:xfrm>
        </p:grpSpPr>
        <p:sp>
          <p:nvSpPr>
            <p:cNvPr id="581" name="Rechteck 24"/>
            <p:cNvSpPr txBox="1"/>
            <p:nvPr/>
          </p:nvSpPr>
          <p:spPr>
            <a:xfrm>
              <a:off x="-1" y="-1"/>
              <a:ext cx="3044518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914400">
                <a:defRPr b="1" sz="1600">
                  <a:latin typeface="+mj-lt"/>
                  <a:ea typeface="+mj-ea"/>
                  <a:cs typeface="+mj-cs"/>
                  <a:sym typeface="Calibri"/>
                </a:defRPr>
              </a:pPr>
              <a:r>
                <a:t>β</a:t>
              </a:r>
              <a:r>
                <a:rPr baseline="30000"/>
                <a:t>A-T87Q</a:t>
              </a:r>
              <a:r>
                <a:t> expression cassette</a:t>
              </a:r>
            </a:p>
          </p:txBody>
        </p:sp>
        <p:pic>
          <p:nvPicPr>
            <p:cNvPr id="582" name="Grafik 9" descr="Grafik 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4449" y="259735"/>
              <a:ext cx="2431769" cy="201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4" name="Straight Connector 136"/>
          <p:cNvSpPr/>
          <p:nvPr/>
        </p:nvSpPr>
        <p:spPr>
          <a:xfrm flipH="1" flipV="1">
            <a:off x="434596" y="2429859"/>
            <a:ext cx="992091" cy="378414"/>
          </a:xfrm>
          <a:prstGeom prst="line">
            <a:avLst/>
          </a:prstGeom>
          <a:ln w="6350">
            <a:solidFill>
              <a:schemeClr val="accent5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85" name="Straight Connector 137"/>
          <p:cNvSpPr/>
          <p:nvPr/>
        </p:nvSpPr>
        <p:spPr>
          <a:xfrm flipV="1">
            <a:off x="1766271" y="2470507"/>
            <a:ext cx="910642" cy="337767"/>
          </a:xfrm>
          <a:prstGeom prst="line">
            <a:avLst/>
          </a:prstGeom>
          <a:ln w="6350">
            <a:solidFill>
              <a:schemeClr val="accent5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Straight Connector 138"/>
          <p:cNvSpPr/>
          <p:nvPr/>
        </p:nvSpPr>
        <p:spPr>
          <a:xfrm>
            <a:off x="422100" y="5022591"/>
            <a:ext cx="8275991" cy="1"/>
          </a:xfrm>
          <a:prstGeom prst="line">
            <a:avLst/>
          </a:prstGeom>
          <a:ln w="19050">
            <a:solidFill>
              <a:srgbClr val="002643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587" name="Table 139"/>
          <p:cNvGraphicFramePr/>
          <p:nvPr/>
        </p:nvGraphicFramePr>
        <p:xfrm>
          <a:off x="422100" y="4908291"/>
          <a:ext cx="8397267" cy="228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85165"/>
                <a:gridCol w="182299"/>
                <a:gridCol w="309909"/>
                <a:gridCol w="595226"/>
                <a:gridCol w="464517"/>
                <a:gridCol w="282221"/>
                <a:gridCol w="526125"/>
                <a:gridCol w="101600"/>
                <a:gridCol w="409676"/>
                <a:gridCol w="185670"/>
                <a:gridCol w="101600"/>
                <a:gridCol w="204716"/>
                <a:gridCol w="1263922"/>
                <a:gridCol w="210060"/>
                <a:gridCol w="1518371"/>
                <a:gridCol w="569269"/>
                <a:gridCol w="481897"/>
                <a:gridCol w="200617"/>
                <a:gridCol w="304406"/>
              </a:tblGrid>
              <a:tr h="2286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∆U3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U5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i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gag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cPPT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RRE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aseline="30000" i="1" sz="12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t>β</a:t>
                      </a:r>
                      <a:r>
                        <a:t>-globin LCR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∆U3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rgbClr val="156EA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U5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2639"/>
                      </a:solidFill>
                    </a:lnL>
                    <a:lnR w="12700">
                      <a:solidFill>
                        <a:srgbClr val="002639"/>
                      </a:solidFill>
                    </a:lnR>
                    <a:lnT w="12700">
                      <a:solidFill>
                        <a:srgbClr val="002639"/>
                      </a:solidFill>
                    </a:lnT>
                    <a:lnB w="12700">
                      <a:solidFill>
                        <a:srgbClr val="002639"/>
                      </a:solidFill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88" name="Rectangle 140"/>
          <p:cNvSpPr txBox="1"/>
          <p:nvPr/>
        </p:nvSpPr>
        <p:spPr>
          <a:xfrm>
            <a:off x="1602392" y="4806822"/>
            <a:ext cx="2139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264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ψ</a:t>
            </a:r>
          </a:p>
        </p:txBody>
      </p:sp>
      <p:sp>
        <p:nvSpPr>
          <p:cNvPr id="589" name="TextBox 141"/>
          <p:cNvSpPr txBox="1"/>
          <p:nvPr/>
        </p:nvSpPr>
        <p:spPr>
          <a:xfrm>
            <a:off x="3151254" y="5798718"/>
            <a:ext cx="8149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For nuclear export</a:t>
            </a:r>
          </a:p>
        </p:txBody>
      </p:sp>
      <p:sp>
        <p:nvSpPr>
          <p:cNvPr id="590" name="TextBox 142"/>
          <p:cNvSpPr txBox="1"/>
          <p:nvPr/>
        </p:nvSpPr>
        <p:spPr>
          <a:xfrm>
            <a:off x="2344867" y="5325703"/>
            <a:ext cx="13412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Facilitates efficient reverse transcription </a:t>
            </a:r>
          </a:p>
        </p:txBody>
      </p:sp>
      <p:sp>
        <p:nvSpPr>
          <p:cNvPr id="591" name="Left Bracket 143"/>
          <p:cNvSpPr/>
          <p:nvPr/>
        </p:nvSpPr>
        <p:spPr>
          <a:xfrm rot="16200000">
            <a:off x="816374" y="4851701"/>
            <a:ext cx="130872" cy="878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480"/>
                  <a:pt x="0" y="21332"/>
                </a:cubicBezTo>
                <a:lnTo>
                  <a:pt x="0" y="268"/>
                </a:lnTo>
                <a:cubicBezTo>
                  <a:pt x="0" y="120"/>
                  <a:pt x="9671" y="0"/>
                  <a:pt x="21600" y="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grpSp>
        <p:nvGrpSpPr>
          <p:cNvPr id="594" name="Group 144"/>
          <p:cNvGrpSpPr/>
          <p:nvPr/>
        </p:nvGrpSpPr>
        <p:grpSpPr>
          <a:xfrm>
            <a:off x="1418964" y="5214810"/>
            <a:ext cx="1063513" cy="374490"/>
            <a:chOff x="0" y="0"/>
            <a:chExt cx="1063512" cy="374488"/>
          </a:xfrm>
        </p:grpSpPr>
        <p:sp>
          <p:nvSpPr>
            <p:cNvPr id="592" name="TextBox 145"/>
            <p:cNvSpPr txBox="1"/>
            <p:nvPr/>
          </p:nvSpPr>
          <p:spPr>
            <a:xfrm>
              <a:off x="90170" y="143348"/>
              <a:ext cx="89082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For packaging</a:t>
              </a:r>
            </a:p>
          </p:txBody>
        </p:sp>
        <p:sp>
          <p:nvSpPr>
            <p:cNvPr id="593" name="Left Bracket 146"/>
            <p:cNvSpPr/>
            <p:nvPr/>
          </p:nvSpPr>
          <p:spPr>
            <a:xfrm rot="16200000">
              <a:off x="460930" y="-460931"/>
              <a:ext cx="141653" cy="106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493"/>
                    <a:pt x="0" y="21360"/>
                  </a:cubicBezTo>
                  <a:lnTo>
                    <a:pt x="0" y="240"/>
                  </a:lnTo>
                  <a:cubicBezTo>
                    <a:pt x="0" y="107"/>
                    <a:pt x="9671" y="0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595" name="Left Bracket 147"/>
          <p:cNvSpPr/>
          <p:nvPr/>
        </p:nvSpPr>
        <p:spPr>
          <a:xfrm rot="16200000">
            <a:off x="2907507" y="4993483"/>
            <a:ext cx="145925" cy="545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385"/>
                  <a:pt x="0" y="21119"/>
                </a:cubicBezTo>
                <a:lnTo>
                  <a:pt x="0" y="481"/>
                </a:lnTo>
                <a:cubicBezTo>
                  <a:pt x="0" y="215"/>
                  <a:pt x="9671" y="0"/>
                  <a:pt x="21600" y="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96" name="Left Bracket 148"/>
          <p:cNvSpPr/>
          <p:nvPr/>
        </p:nvSpPr>
        <p:spPr>
          <a:xfrm rot="16200000">
            <a:off x="8142623" y="4781622"/>
            <a:ext cx="145496" cy="1003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483"/>
                  <a:pt x="0" y="21339"/>
                </a:cubicBezTo>
                <a:lnTo>
                  <a:pt x="0" y="261"/>
                </a:lnTo>
                <a:cubicBezTo>
                  <a:pt x="0" y="117"/>
                  <a:pt x="9671" y="0"/>
                  <a:pt x="21600" y="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97" name="Left Bracket 149"/>
          <p:cNvSpPr/>
          <p:nvPr/>
        </p:nvSpPr>
        <p:spPr>
          <a:xfrm rot="16200000">
            <a:off x="4710103" y="4800415"/>
            <a:ext cx="145925" cy="1231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04"/>
                  <a:pt x="0" y="21387"/>
                </a:cubicBezTo>
                <a:lnTo>
                  <a:pt x="0" y="213"/>
                </a:lnTo>
                <a:cubicBezTo>
                  <a:pt x="0" y="96"/>
                  <a:pt x="9671" y="0"/>
                  <a:pt x="21600" y="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98" name="Left Bracket 150"/>
          <p:cNvSpPr/>
          <p:nvPr/>
        </p:nvSpPr>
        <p:spPr>
          <a:xfrm rot="16200000">
            <a:off x="3499306" y="5518248"/>
            <a:ext cx="118846" cy="489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404"/>
                  <a:pt x="0" y="21163"/>
                </a:cubicBezTo>
                <a:lnTo>
                  <a:pt x="0" y="437"/>
                </a:lnTo>
                <a:cubicBezTo>
                  <a:pt x="0" y="196"/>
                  <a:pt x="9671" y="0"/>
                  <a:pt x="21600" y="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99" name="TextBox 151"/>
          <p:cNvSpPr txBox="1"/>
          <p:nvPr/>
        </p:nvSpPr>
        <p:spPr>
          <a:xfrm>
            <a:off x="4038906" y="5449482"/>
            <a:ext cx="154644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Human </a:t>
            </a:r>
            <a:r>
              <a:t>β</a:t>
            </a:r>
            <a:r>
              <a:t>-globin gene</a:t>
            </a:r>
          </a:p>
        </p:txBody>
      </p:sp>
      <p:sp>
        <p:nvSpPr>
          <p:cNvPr id="600" name="TextBox 152"/>
          <p:cNvSpPr txBox="1"/>
          <p:nvPr/>
        </p:nvSpPr>
        <p:spPr>
          <a:xfrm>
            <a:off x="5571347" y="5342764"/>
            <a:ext cx="164815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Modified </a:t>
            </a:r>
            <a:r>
              <a:t>β</a:t>
            </a:r>
            <a:r>
              <a:t>-globin locus control region </a:t>
            </a:r>
          </a:p>
        </p:txBody>
      </p:sp>
      <p:sp>
        <p:nvSpPr>
          <p:cNvPr id="601" name="Left Bracket 153"/>
          <p:cNvSpPr/>
          <p:nvPr/>
        </p:nvSpPr>
        <p:spPr>
          <a:xfrm rot="16200000">
            <a:off x="6330164" y="4525678"/>
            <a:ext cx="130524" cy="152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31"/>
                  <a:pt x="0" y="21446"/>
                </a:cubicBezTo>
                <a:lnTo>
                  <a:pt x="0" y="154"/>
                </a:lnTo>
                <a:cubicBezTo>
                  <a:pt x="0" y="69"/>
                  <a:pt x="9671" y="0"/>
                  <a:pt x="21600" y="0"/>
                </a:cubicBezTo>
              </a:path>
            </a:pathLst>
          </a:custGeom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02" name="Oval 154"/>
          <p:cNvSpPr/>
          <p:nvPr/>
        </p:nvSpPr>
        <p:spPr>
          <a:xfrm>
            <a:off x="3932499" y="4884092"/>
            <a:ext cx="141281" cy="277001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03" name="TextBox 155"/>
          <p:cNvSpPr txBox="1"/>
          <p:nvPr/>
        </p:nvSpPr>
        <p:spPr>
          <a:xfrm>
            <a:off x="3310723" y="5124799"/>
            <a:ext cx="1341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3’ enhancer</a:t>
            </a:r>
          </a:p>
        </p:txBody>
      </p:sp>
      <p:sp>
        <p:nvSpPr>
          <p:cNvPr id="604" name="Arrow: Left 156"/>
          <p:cNvSpPr/>
          <p:nvPr/>
        </p:nvSpPr>
        <p:spPr>
          <a:xfrm>
            <a:off x="4612516" y="4890916"/>
            <a:ext cx="286836" cy="2661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05" name="Arrow: Left 157"/>
          <p:cNvSpPr/>
          <p:nvPr/>
        </p:nvSpPr>
        <p:spPr>
          <a:xfrm>
            <a:off x="4214143" y="4889525"/>
            <a:ext cx="271657" cy="2661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06" name="Arrow: Left 158"/>
          <p:cNvSpPr/>
          <p:nvPr/>
        </p:nvSpPr>
        <p:spPr>
          <a:xfrm>
            <a:off x="5014269" y="4892738"/>
            <a:ext cx="286836" cy="2661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07" name="TextBox 159"/>
          <p:cNvSpPr txBox="1"/>
          <p:nvPr/>
        </p:nvSpPr>
        <p:spPr>
          <a:xfrm>
            <a:off x="178961" y="5324762"/>
            <a:ext cx="134371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Integration and reverse transcription</a:t>
            </a:r>
          </a:p>
        </p:txBody>
      </p:sp>
      <p:sp>
        <p:nvSpPr>
          <p:cNvPr id="608" name="TextBox 160"/>
          <p:cNvSpPr txBox="1"/>
          <p:nvPr/>
        </p:nvSpPr>
        <p:spPr>
          <a:xfrm>
            <a:off x="7454773" y="5356142"/>
            <a:ext cx="14830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Integration and reverse transcription</a:t>
            </a:r>
          </a:p>
        </p:txBody>
      </p:sp>
      <p:sp>
        <p:nvSpPr>
          <p:cNvPr id="609" name="Straight Arrow Connector 161"/>
          <p:cNvSpPr/>
          <p:nvPr/>
        </p:nvSpPr>
        <p:spPr>
          <a:xfrm>
            <a:off x="4806270" y="4751644"/>
            <a:ext cx="1" cy="156648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10" name="TextBox 162"/>
          <p:cNvSpPr txBox="1"/>
          <p:nvPr/>
        </p:nvSpPr>
        <p:spPr>
          <a:xfrm>
            <a:off x="4485799" y="4585453"/>
            <a:ext cx="60359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r>
              <a:t>β</a:t>
            </a:r>
            <a:r>
              <a:rPr baseline="30000" i="1">
                <a:latin typeface="+mj-lt"/>
                <a:ea typeface="+mj-ea"/>
                <a:cs typeface="+mj-cs"/>
                <a:sym typeface="Calibri"/>
              </a:rPr>
              <a:t>A-T87Q</a:t>
            </a:r>
          </a:p>
        </p:txBody>
      </p:sp>
      <p:sp>
        <p:nvSpPr>
          <p:cNvPr id="611" name="Content Placeholder 30"/>
          <p:cNvSpPr txBox="1"/>
          <p:nvPr/>
        </p:nvSpPr>
        <p:spPr>
          <a:xfrm>
            <a:off x="6719506" y="5938613"/>
            <a:ext cx="245805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685800">
              <a:spcBef>
                <a:spcPts val="1200"/>
              </a:spcBef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Viral genetic elements are shown in blue</a:t>
            </a:r>
          </a:p>
        </p:txBody>
      </p:sp>
      <p:pic>
        <p:nvPicPr>
          <p:cNvPr id="612" name="Grafik 42" descr="Grafik 4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74662" y="2147391"/>
            <a:ext cx="846803" cy="870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Grafik 8" descr="Grafik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7591" y="2266478"/>
            <a:ext cx="552349" cy="544402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TextBox 166"/>
          <p:cNvSpPr txBox="1"/>
          <p:nvPr/>
        </p:nvSpPr>
        <p:spPr>
          <a:xfrm>
            <a:off x="8686813" y="3078041"/>
            <a:ext cx="105388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Autologous CD34+ HSC</a:t>
            </a:r>
          </a:p>
        </p:txBody>
      </p:sp>
      <p:sp>
        <p:nvSpPr>
          <p:cNvPr id="615" name="Plus Sign 167"/>
          <p:cNvSpPr/>
          <p:nvPr/>
        </p:nvSpPr>
        <p:spPr>
          <a:xfrm>
            <a:off x="8476596" y="2426073"/>
            <a:ext cx="211820" cy="204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7471" y="7344"/>
                </a:lnTo>
                <a:lnTo>
                  <a:pt x="7471" y="0"/>
                </a:lnTo>
                <a:lnTo>
                  <a:pt x="14129" y="0"/>
                </a:lnTo>
                <a:lnTo>
                  <a:pt x="14129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29" y="14256"/>
                </a:lnTo>
                <a:lnTo>
                  <a:pt x="14129" y="21600"/>
                </a:lnTo>
                <a:lnTo>
                  <a:pt x="7471" y="21600"/>
                </a:lnTo>
                <a:lnTo>
                  <a:pt x="7471" y="14256"/>
                </a:lnTo>
                <a:lnTo>
                  <a:pt x="0" y="1425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16" name="TextBox 168"/>
          <p:cNvSpPr txBox="1"/>
          <p:nvPr/>
        </p:nvSpPr>
        <p:spPr>
          <a:xfrm>
            <a:off x="7425515" y="2784718"/>
            <a:ext cx="989196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BB305 LVV</a:t>
            </a:r>
          </a:p>
        </p:txBody>
      </p:sp>
      <p:sp>
        <p:nvSpPr>
          <p:cNvPr id="617" name="Straight Arrow Connector 169"/>
          <p:cNvSpPr/>
          <p:nvPr/>
        </p:nvSpPr>
        <p:spPr>
          <a:xfrm>
            <a:off x="9920871" y="2603563"/>
            <a:ext cx="590439" cy="1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20" name="Group 170"/>
          <p:cNvGrpSpPr/>
          <p:nvPr/>
        </p:nvGrpSpPr>
        <p:grpSpPr>
          <a:xfrm>
            <a:off x="10694300" y="2123194"/>
            <a:ext cx="852666" cy="863165"/>
            <a:chOff x="0" y="0"/>
            <a:chExt cx="852665" cy="863163"/>
          </a:xfrm>
        </p:grpSpPr>
        <p:pic>
          <p:nvPicPr>
            <p:cNvPr id="618" name="Grafik 42" descr="Grafik 4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852666" cy="863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9" name="Grafik 16" descr="Grafik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7991" y="364218"/>
              <a:ext cx="315725" cy="232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1" name="Plus Sign 173"/>
          <p:cNvSpPr/>
          <p:nvPr/>
        </p:nvSpPr>
        <p:spPr>
          <a:xfrm>
            <a:off x="2856932" y="2714829"/>
            <a:ext cx="211820" cy="204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7471" y="7344"/>
                </a:lnTo>
                <a:lnTo>
                  <a:pt x="7471" y="0"/>
                </a:lnTo>
                <a:lnTo>
                  <a:pt x="14129" y="0"/>
                </a:lnTo>
                <a:lnTo>
                  <a:pt x="14129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29" y="14256"/>
                </a:lnTo>
                <a:lnTo>
                  <a:pt x="14129" y="21600"/>
                </a:lnTo>
                <a:lnTo>
                  <a:pt x="7471" y="21600"/>
                </a:lnTo>
                <a:lnTo>
                  <a:pt x="7471" y="14256"/>
                </a:lnTo>
                <a:lnTo>
                  <a:pt x="0" y="1425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22" name="Straight Connector 174"/>
          <p:cNvSpPr/>
          <p:nvPr/>
        </p:nvSpPr>
        <p:spPr>
          <a:xfrm flipH="1">
            <a:off x="7025182" y="1659707"/>
            <a:ext cx="21703" cy="1907876"/>
          </a:xfrm>
          <a:prstGeom prst="line">
            <a:avLst/>
          </a:prstGeom>
          <a:ln w="28575">
            <a:solidFill>
              <a:srgbClr val="80808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3" name="TextBox 175"/>
          <p:cNvSpPr txBox="1"/>
          <p:nvPr/>
        </p:nvSpPr>
        <p:spPr>
          <a:xfrm>
            <a:off x="7507872" y="1225603"/>
            <a:ext cx="4469977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Transduction of autologous CD34+ HSCs with the BB305 LVV</a:t>
            </a:r>
          </a:p>
        </p:txBody>
      </p:sp>
      <p:sp>
        <p:nvSpPr>
          <p:cNvPr id="624" name="TextBox 176"/>
          <p:cNvSpPr txBox="1"/>
          <p:nvPr/>
        </p:nvSpPr>
        <p:spPr>
          <a:xfrm>
            <a:off x="1229318" y="1225603"/>
            <a:ext cx="42892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BB305 lentiviral vector production</a:t>
            </a:r>
          </a:p>
        </p:txBody>
      </p:sp>
      <p:sp>
        <p:nvSpPr>
          <p:cNvPr id="625" name="TextBox 177"/>
          <p:cNvSpPr txBox="1"/>
          <p:nvPr/>
        </p:nvSpPr>
        <p:spPr>
          <a:xfrm>
            <a:off x="10210703" y="3131550"/>
            <a:ext cx="176714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1400">
                <a:latin typeface="+mj-lt"/>
                <a:ea typeface="+mj-ea"/>
                <a:cs typeface="+mj-cs"/>
                <a:sym typeface="Calibri"/>
              </a:defRPr>
            </a:pPr>
            <a:r>
              <a:t>LentiGlobin</a:t>
            </a:r>
          </a:p>
          <a:p>
            <a:pPr algn="ct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autologous CD34+ cells transduced </a:t>
            </a:r>
            <a:r>
              <a:rPr i="1"/>
              <a:t>ex vivo</a:t>
            </a:r>
            <a:r>
              <a:t> with the BB305 LVV</a:t>
            </a:r>
          </a:p>
        </p:txBody>
      </p:sp>
      <p:sp>
        <p:nvSpPr>
          <p:cNvPr id="626" name="AutoShape 125"/>
          <p:cNvSpPr/>
          <p:nvPr/>
        </p:nvSpPr>
        <p:spPr>
          <a:xfrm>
            <a:off x="10225502" y="4984331"/>
            <a:ext cx="345341" cy="277194"/>
          </a:xfrm>
          <a:prstGeom prst="rightArrow">
            <a:avLst>
              <a:gd name="adj1" fmla="val 68734"/>
              <a:gd name="adj2" fmla="val 47969"/>
            </a:avLst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1371600">
              <a:defRPr sz="27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27" name="Text Box 126"/>
          <p:cNvSpPr txBox="1"/>
          <p:nvPr/>
        </p:nvSpPr>
        <p:spPr>
          <a:xfrm>
            <a:off x="9069714" y="5698753"/>
            <a:ext cx="129465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1371600">
              <a:defRPr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polymerization</a:t>
            </a:r>
          </a:p>
        </p:txBody>
      </p:sp>
      <p:sp>
        <p:nvSpPr>
          <p:cNvPr id="628" name="Text Box 127"/>
          <p:cNvSpPr txBox="1"/>
          <p:nvPr/>
        </p:nvSpPr>
        <p:spPr>
          <a:xfrm>
            <a:off x="10655514" y="5725628"/>
            <a:ext cx="127585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1371600">
              <a:defRPr sz="1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destabilization</a:t>
            </a:r>
          </a:p>
        </p:txBody>
      </p:sp>
      <p:sp>
        <p:nvSpPr>
          <p:cNvPr id="629" name="AutoShape 105"/>
          <p:cNvSpPr/>
          <p:nvPr/>
        </p:nvSpPr>
        <p:spPr>
          <a:xfrm rot="16200000">
            <a:off x="9631371" y="4784909"/>
            <a:ext cx="345407" cy="245660"/>
          </a:xfrm>
          <a:prstGeom prst="triangle">
            <a:avLst/>
          </a:prstGeom>
          <a:solidFill>
            <a:srgbClr val="006086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1371600">
              <a:defRPr b="1"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30" name="AutoShape 106"/>
          <p:cNvSpPr/>
          <p:nvPr/>
        </p:nvSpPr>
        <p:spPr>
          <a:xfrm rot="16200000">
            <a:off x="9631371" y="5268479"/>
            <a:ext cx="345407" cy="245660"/>
          </a:xfrm>
          <a:prstGeom prst="triangle">
            <a:avLst/>
          </a:prstGeom>
          <a:solidFill>
            <a:srgbClr val="006086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1371600">
              <a:defRPr b="1"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31" name="Rectangle 107"/>
          <p:cNvSpPr/>
          <p:nvPr/>
        </p:nvSpPr>
        <p:spPr>
          <a:xfrm>
            <a:off x="9926903" y="4596874"/>
            <a:ext cx="274321" cy="1105301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1371600">
              <a:defRPr b="1"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grpSp>
        <p:nvGrpSpPr>
          <p:cNvPr id="634" name="Group 108"/>
          <p:cNvGrpSpPr/>
          <p:nvPr/>
        </p:nvGrpSpPr>
        <p:grpSpPr>
          <a:xfrm>
            <a:off x="9215501" y="4596874"/>
            <a:ext cx="527145" cy="1105301"/>
            <a:chOff x="0" y="0"/>
            <a:chExt cx="527143" cy="1105299"/>
          </a:xfrm>
        </p:grpSpPr>
        <p:sp>
          <p:nvSpPr>
            <p:cNvPr id="632" name="AutoShape 109"/>
            <p:cNvSpPr/>
            <p:nvPr/>
          </p:nvSpPr>
          <p:spPr>
            <a:xfrm rot="5400000">
              <a:off x="231610" y="395279"/>
              <a:ext cx="345407" cy="245660"/>
            </a:xfrm>
            <a:prstGeom prst="triangle">
              <a:avLst/>
            </a:prstGeom>
            <a:solidFill>
              <a:srgbClr val="105378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371600"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33" name="Rectangle 110"/>
            <p:cNvSpPr/>
            <p:nvPr/>
          </p:nvSpPr>
          <p:spPr>
            <a:xfrm>
              <a:off x="0" y="0"/>
              <a:ext cx="273808" cy="11053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371600"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635" name="Text Box 117"/>
          <p:cNvSpPr txBox="1"/>
          <p:nvPr/>
        </p:nvSpPr>
        <p:spPr>
          <a:xfrm>
            <a:off x="9408386" y="4981338"/>
            <a:ext cx="28411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</a:t>
            </a:r>
            <a:r>
              <a:rPr baseline="30000"/>
              <a:t>6</a:t>
            </a:r>
          </a:p>
        </p:txBody>
      </p:sp>
      <p:sp>
        <p:nvSpPr>
          <p:cNvPr id="636" name="Text Box 118"/>
          <p:cNvSpPr txBox="1"/>
          <p:nvPr/>
        </p:nvSpPr>
        <p:spPr>
          <a:xfrm>
            <a:off x="9708385" y="4734059"/>
            <a:ext cx="207887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371600"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637" name="Text Box 119"/>
          <p:cNvSpPr txBox="1"/>
          <p:nvPr/>
        </p:nvSpPr>
        <p:spPr>
          <a:xfrm>
            <a:off x="9700515" y="5236004"/>
            <a:ext cx="202417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371600"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638" name="Text Box 120"/>
          <p:cNvSpPr txBox="1"/>
          <p:nvPr/>
        </p:nvSpPr>
        <p:spPr>
          <a:xfrm>
            <a:off x="9867428" y="4952081"/>
            <a:ext cx="35182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T</a:t>
            </a:r>
            <a:r>
              <a:rPr baseline="30000"/>
              <a:t>87</a:t>
            </a:r>
          </a:p>
        </p:txBody>
      </p:sp>
      <p:sp>
        <p:nvSpPr>
          <p:cNvPr id="639" name="TextBox 78"/>
          <p:cNvSpPr txBox="1"/>
          <p:nvPr/>
        </p:nvSpPr>
        <p:spPr>
          <a:xfrm>
            <a:off x="9200656" y="4328455"/>
            <a:ext cx="26142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β</a:t>
            </a:r>
            <a:r>
              <a:rPr baseline="30000"/>
              <a:t>S</a:t>
            </a:r>
          </a:p>
        </p:txBody>
      </p:sp>
      <p:sp>
        <p:nvSpPr>
          <p:cNvPr id="640" name="TextBox 79"/>
          <p:cNvSpPr txBox="1"/>
          <p:nvPr/>
        </p:nvSpPr>
        <p:spPr>
          <a:xfrm>
            <a:off x="9901586" y="4328455"/>
            <a:ext cx="26142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β</a:t>
            </a:r>
            <a:r>
              <a:rPr baseline="30000"/>
              <a:t>S</a:t>
            </a:r>
          </a:p>
        </p:txBody>
      </p:sp>
      <p:sp>
        <p:nvSpPr>
          <p:cNvPr id="641" name="Rectangle 80"/>
          <p:cNvSpPr/>
          <p:nvPr/>
        </p:nvSpPr>
        <p:spPr>
          <a:xfrm>
            <a:off x="11440045" y="5072760"/>
            <a:ext cx="267009" cy="120192"/>
          </a:xfrm>
          <a:prstGeom prst="rect">
            <a:avLst/>
          </a:prstGeom>
          <a:solidFill>
            <a:srgbClr val="0080B2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1371600">
              <a:defRPr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grpSp>
        <p:nvGrpSpPr>
          <p:cNvPr id="644" name="Group 111"/>
          <p:cNvGrpSpPr/>
          <p:nvPr/>
        </p:nvGrpSpPr>
        <p:grpSpPr>
          <a:xfrm>
            <a:off x="10592530" y="4589190"/>
            <a:ext cx="527144" cy="1105302"/>
            <a:chOff x="0" y="0"/>
            <a:chExt cx="527142" cy="1105301"/>
          </a:xfrm>
        </p:grpSpPr>
        <p:sp>
          <p:nvSpPr>
            <p:cNvPr id="642" name="AutoShape 112"/>
            <p:cNvSpPr/>
            <p:nvPr/>
          </p:nvSpPr>
          <p:spPr>
            <a:xfrm rot="5400000">
              <a:off x="231609" y="395280"/>
              <a:ext cx="345408" cy="245660"/>
            </a:xfrm>
            <a:prstGeom prst="triangle">
              <a:avLst/>
            </a:prstGeom>
            <a:solidFill>
              <a:srgbClr val="006086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371600"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43" name="Rectangle 113"/>
            <p:cNvSpPr/>
            <p:nvPr/>
          </p:nvSpPr>
          <p:spPr>
            <a:xfrm>
              <a:off x="-1" y="-1"/>
              <a:ext cx="273808" cy="1105303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371600"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645" name="AutoShape 114"/>
          <p:cNvSpPr/>
          <p:nvPr/>
        </p:nvSpPr>
        <p:spPr>
          <a:xfrm rot="16200000">
            <a:off x="11390172" y="4777226"/>
            <a:ext cx="345409" cy="245660"/>
          </a:xfrm>
          <a:prstGeom prst="triangle">
            <a:avLst/>
          </a:prstGeom>
          <a:solidFill>
            <a:srgbClr val="006086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1371600">
              <a:defRPr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46" name="AutoShape 115"/>
          <p:cNvSpPr/>
          <p:nvPr/>
        </p:nvSpPr>
        <p:spPr>
          <a:xfrm rot="16200000">
            <a:off x="11390172" y="5249282"/>
            <a:ext cx="345409" cy="245660"/>
          </a:xfrm>
          <a:prstGeom prst="triangle">
            <a:avLst/>
          </a:prstGeom>
          <a:solidFill>
            <a:srgbClr val="006086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1371600">
              <a:defRPr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47" name="Rectangle 116"/>
          <p:cNvSpPr/>
          <p:nvPr/>
        </p:nvSpPr>
        <p:spPr>
          <a:xfrm>
            <a:off x="11685705" y="4589190"/>
            <a:ext cx="274321" cy="110530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1371600">
              <a:defRPr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48" name="Text Box 121"/>
          <p:cNvSpPr txBox="1"/>
          <p:nvPr/>
        </p:nvSpPr>
        <p:spPr>
          <a:xfrm>
            <a:off x="10775242" y="4981338"/>
            <a:ext cx="28411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</a:t>
            </a:r>
            <a:r>
              <a:rPr baseline="30000"/>
              <a:t>6</a:t>
            </a:r>
          </a:p>
        </p:txBody>
      </p:sp>
      <p:sp>
        <p:nvSpPr>
          <p:cNvPr id="649" name="Text Box 122"/>
          <p:cNvSpPr txBox="1"/>
          <p:nvPr/>
        </p:nvSpPr>
        <p:spPr>
          <a:xfrm>
            <a:off x="11465452" y="4734059"/>
            <a:ext cx="207886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371600"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650" name="Text Box 123"/>
          <p:cNvSpPr txBox="1"/>
          <p:nvPr/>
        </p:nvSpPr>
        <p:spPr>
          <a:xfrm>
            <a:off x="11463745" y="5236004"/>
            <a:ext cx="202417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371600"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651" name="Text Box 124"/>
          <p:cNvSpPr txBox="1"/>
          <p:nvPr/>
        </p:nvSpPr>
        <p:spPr>
          <a:xfrm>
            <a:off x="11615298" y="4945927"/>
            <a:ext cx="369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b="1" sz="1400">
                <a:latin typeface="+mj-lt"/>
                <a:ea typeface="+mj-ea"/>
                <a:cs typeface="+mj-cs"/>
                <a:sym typeface="Calibri"/>
              </a:defRPr>
            </a:pPr>
            <a:r>
              <a:t>Q</a:t>
            </a:r>
            <a:r>
              <a:rPr baseline="30000"/>
              <a:t>87</a:t>
            </a:r>
          </a:p>
        </p:txBody>
      </p:sp>
      <p:sp>
        <p:nvSpPr>
          <p:cNvPr id="652" name="TextBox 91"/>
          <p:cNvSpPr txBox="1"/>
          <p:nvPr/>
        </p:nvSpPr>
        <p:spPr>
          <a:xfrm>
            <a:off x="10577765" y="4328455"/>
            <a:ext cx="26142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β</a:t>
            </a:r>
            <a:r>
              <a:rPr baseline="30000"/>
              <a:t>S</a:t>
            </a:r>
          </a:p>
        </p:txBody>
      </p:sp>
      <p:sp>
        <p:nvSpPr>
          <p:cNvPr id="653" name="TextBox 92"/>
          <p:cNvSpPr txBox="1"/>
          <p:nvPr/>
        </p:nvSpPr>
        <p:spPr>
          <a:xfrm>
            <a:off x="11417061" y="4328455"/>
            <a:ext cx="5910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371600"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β</a:t>
            </a:r>
            <a:r>
              <a:rPr baseline="30000"/>
              <a:t>A-T87Q</a:t>
            </a:r>
          </a:p>
        </p:txBody>
      </p:sp>
      <p:sp>
        <p:nvSpPr>
          <p:cNvPr id="654" name="Multiply 16"/>
          <p:cNvSpPr/>
          <p:nvPr/>
        </p:nvSpPr>
        <p:spPr>
          <a:xfrm>
            <a:off x="11120742" y="4942110"/>
            <a:ext cx="273402" cy="27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 defTabSz="1371600">
              <a:defRPr sz="1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55" name="Rectangle 96"/>
          <p:cNvSpPr txBox="1"/>
          <p:nvPr/>
        </p:nvSpPr>
        <p:spPr>
          <a:xfrm>
            <a:off x="9071378" y="5975370"/>
            <a:ext cx="281380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Kanter. ASH 2015. Abstract 3233</a:t>
            </a:r>
          </a:p>
        </p:txBody>
      </p:sp>
      <p:sp>
        <p:nvSpPr>
          <p:cNvPr id="656" name="Rectangle 2"/>
          <p:cNvSpPr/>
          <p:nvPr/>
        </p:nvSpPr>
        <p:spPr>
          <a:xfrm>
            <a:off x="162182" y="4186106"/>
            <a:ext cx="11879090" cy="2055425"/>
          </a:xfrm>
          <a:prstGeom prst="rect">
            <a:avLst/>
          </a:prstGeom>
          <a:ln w="3175">
            <a:solidFill>
              <a:srgbClr val="59595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C3F2"/>
      </a:accent1>
      <a:accent2>
        <a:srgbClr val="006CA2"/>
      </a:accent2>
      <a:accent3>
        <a:srgbClr val="C7014F"/>
      </a:accent3>
      <a:accent4>
        <a:srgbClr val="4B1F67"/>
      </a:accent4>
      <a:accent5>
        <a:srgbClr val="79BC31"/>
      </a:accent5>
      <a:accent6>
        <a:srgbClr val="FC6607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C3F2"/>
      </a:accent1>
      <a:accent2>
        <a:srgbClr val="006CA2"/>
      </a:accent2>
      <a:accent3>
        <a:srgbClr val="C7014F"/>
      </a:accent3>
      <a:accent4>
        <a:srgbClr val="4B1F67"/>
      </a:accent4>
      <a:accent5>
        <a:srgbClr val="79BC31"/>
      </a:accent5>
      <a:accent6>
        <a:srgbClr val="FC6607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