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359" r:id="rId2"/>
    <p:sldId id="432" r:id="rId3"/>
    <p:sldId id="439" r:id="rId4"/>
    <p:sldId id="447" r:id="rId5"/>
    <p:sldId id="394" r:id="rId6"/>
    <p:sldId id="396" r:id="rId7"/>
    <p:sldId id="397" r:id="rId8"/>
    <p:sldId id="395" r:id="rId9"/>
    <p:sldId id="374" r:id="rId10"/>
    <p:sldId id="398" r:id="rId11"/>
    <p:sldId id="399" r:id="rId12"/>
    <p:sldId id="401" r:id="rId13"/>
    <p:sldId id="400" r:id="rId14"/>
    <p:sldId id="441" r:id="rId15"/>
    <p:sldId id="406" r:id="rId16"/>
    <p:sldId id="442" r:id="rId17"/>
    <p:sldId id="411" r:id="rId18"/>
    <p:sldId id="445" r:id="rId19"/>
    <p:sldId id="453" r:id="rId20"/>
    <p:sldId id="454" r:id="rId21"/>
    <p:sldId id="438" r:id="rId22"/>
    <p:sldId id="444" r:id="rId23"/>
    <p:sldId id="448" r:id="rId24"/>
    <p:sldId id="449" r:id="rId25"/>
    <p:sldId id="459" r:id="rId26"/>
    <p:sldId id="462" r:id="rId27"/>
    <p:sldId id="461" r:id="rId28"/>
    <p:sldId id="470" r:id="rId29"/>
    <p:sldId id="455" r:id="rId30"/>
    <p:sldId id="456" r:id="rId31"/>
    <p:sldId id="457" r:id="rId32"/>
    <p:sldId id="458" r:id="rId33"/>
    <p:sldId id="463" r:id="rId34"/>
    <p:sldId id="464" r:id="rId35"/>
    <p:sldId id="465" r:id="rId36"/>
    <p:sldId id="468" r:id="rId37"/>
    <p:sldId id="467" r:id="rId38"/>
    <p:sldId id="469" r:id="rId39"/>
    <p:sldId id="471" r:id="rId40"/>
    <p:sldId id="450" r:id="rId41"/>
    <p:sldId id="451" r:id="rId42"/>
    <p:sldId id="452" r:id="rId43"/>
    <p:sldId id="478" r:id="rId44"/>
    <p:sldId id="479" r:id="rId45"/>
    <p:sldId id="480" r:id="rId46"/>
    <p:sldId id="477" r:id="rId47"/>
    <p:sldId id="474" r:id="rId48"/>
    <p:sldId id="473" r:id="rId49"/>
    <p:sldId id="475" r:id="rId50"/>
    <p:sldId id="472" r:id="rId51"/>
    <p:sldId id="393" r:id="rId52"/>
    <p:sldId id="481" r:id="rId53"/>
    <p:sldId id="377" r:id="rId54"/>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00"/>
    <a:srgbClr val="0066FF"/>
    <a:srgbClr val="660066"/>
    <a:srgbClr val="FF33CC"/>
    <a:srgbClr val="663300"/>
    <a:srgbClr val="996633"/>
    <a:srgbClr val="000000"/>
    <a:srgbClr val="6600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82491" autoAdjust="0"/>
  </p:normalViewPr>
  <p:slideViewPr>
    <p:cSldViewPr>
      <p:cViewPr varScale="1">
        <p:scale>
          <a:sx n="79" d="100"/>
          <a:sy n="79" d="100"/>
        </p:scale>
        <p:origin x="-300" y="-12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2544" y="-102"/>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3641" cy="348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57951" y="0"/>
            <a:ext cx="4023641" cy="348772"/>
          </a:xfrm>
          <a:prstGeom prst="rect">
            <a:avLst/>
          </a:prstGeom>
        </p:spPr>
        <p:txBody>
          <a:bodyPr vert="horz" lIns="91440" tIns="45720" rIns="91440" bIns="45720" rtlCol="0"/>
          <a:lstStyle>
            <a:lvl1pPr algn="r">
              <a:defRPr sz="1200"/>
            </a:lvl1pPr>
          </a:lstStyle>
          <a:p>
            <a:r>
              <a:rPr lang="en-US" smtClean="0"/>
              <a:t>1/19/2011</a:t>
            </a:r>
            <a:endParaRPr lang="en-US"/>
          </a:p>
        </p:txBody>
      </p:sp>
      <p:sp>
        <p:nvSpPr>
          <p:cNvPr id="4" name="Footer Placeholder 3"/>
          <p:cNvSpPr>
            <a:spLocks noGrp="1"/>
          </p:cNvSpPr>
          <p:nvPr>
            <p:ph type="ftr" sz="quarter" idx="2"/>
          </p:nvPr>
        </p:nvSpPr>
        <p:spPr>
          <a:xfrm>
            <a:off x="0" y="6635034"/>
            <a:ext cx="4023641" cy="348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57951" y="6635034"/>
            <a:ext cx="4023641" cy="348772"/>
          </a:xfrm>
          <a:prstGeom prst="rect">
            <a:avLst/>
          </a:prstGeom>
        </p:spPr>
        <p:txBody>
          <a:bodyPr vert="horz" lIns="91440" tIns="45720" rIns="91440" bIns="45720" rtlCol="0" anchor="b"/>
          <a:lstStyle>
            <a:lvl1pPr algn="r">
              <a:defRPr sz="1200"/>
            </a:lvl1pPr>
          </a:lstStyle>
          <a:p>
            <a:fld id="{6221A479-DF85-4D6D-8BC4-1676330A2FD1}" type="slidenum">
              <a:rPr lang="en-US" smtClean="0"/>
              <a:t>‹#›</a:t>
            </a:fld>
            <a:endParaRPr lang="en-US"/>
          </a:p>
        </p:txBody>
      </p:sp>
    </p:spTree>
    <p:extLst>
      <p:ext uri="{BB962C8B-B14F-4D97-AF65-F5344CB8AC3E}">
        <p14:creationId xmlns:p14="http://schemas.microsoft.com/office/powerpoint/2010/main" val="71100560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0"/>
            <a:ext cx="4022936" cy="349250"/>
          </a:xfrm>
          <a:prstGeom prst="rect">
            <a:avLst/>
          </a:prstGeom>
        </p:spPr>
        <p:txBody>
          <a:bodyPr vert="horz" lIns="92958" tIns="46479" rIns="92958" bIns="46479" rtlCol="0"/>
          <a:lstStyle>
            <a:lvl1pPr algn="r">
              <a:defRPr sz="1200"/>
            </a:lvl1pPr>
          </a:lstStyle>
          <a:p>
            <a:r>
              <a:rPr lang="en-US" smtClean="0"/>
              <a:t>1/19/2011</a:t>
            </a:r>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17876"/>
            <a:ext cx="7426960" cy="3143250"/>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34538"/>
            <a:ext cx="4022936" cy="3492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6" cy="349250"/>
          </a:xfrm>
          <a:prstGeom prst="rect">
            <a:avLst/>
          </a:prstGeom>
        </p:spPr>
        <p:txBody>
          <a:bodyPr vert="horz" lIns="92958" tIns="46479" rIns="92958" bIns="46479" rtlCol="0" anchor="b"/>
          <a:lstStyle>
            <a:lvl1pPr algn="r">
              <a:defRPr sz="1200"/>
            </a:lvl1pPr>
          </a:lstStyle>
          <a:p>
            <a:fld id="{70708F11-9C5B-47EA-9FAC-219BA45C73AC}" type="slidenum">
              <a:rPr lang="en-US" smtClean="0"/>
              <a:t>‹#›</a:t>
            </a:fld>
            <a:endParaRPr lang="en-US"/>
          </a:p>
        </p:txBody>
      </p:sp>
    </p:spTree>
    <p:extLst>
      <p:ext uri="{BB962C8B-B14F-4D97-AF65-F5344CB8AC3E}">
        <p14:creationId xmlns:p14="http://schemas.microsoft.com/office/powerpoint/2010/main" val="31367486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bloodjournal.org/content/132/16/1714.long?sso-checked=true#ref-31" TargetMode="External"/><Relationship Id="rId13" Type="http://schemas.openxmlformats.org/officeDocument/2006/relationships/hyperlink" Target="http://www.bloodjournal.org/content/132/16/1714.long?sso-checked=true#ref-18" TargetMode="External"/><Relationship Id="rId3" Type="http://schemas.openxmlformats.org/officeDocument/2006/relationships/hyperlink" Target="http://www.bloodjournal.org/content/132/16/1714.long?sso-checked=true#ref-4" TargetMode="External"/><Relationship Id="rId7" Type="http://schemas.openxmlformats.org/officeDocument/2006/relationships/hyperlink" Target="http://www.bloodjournal.org/content/132/16/1714.long?sso-checked=true#ref-8" TargetMode="External"/><Relationship Id="rId12" Type="http://schemas.openxmlformats.org/officeDocument/2006/relationships/hyperlink" Target="http://www.bloodjournal.org/content/132/16/1714.long?sso-checked=true#F5"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bloodjournal.org/content/132/16/1714.long?sso-checked=true#ref-7" TargetMode="External"/><Relationship Id="rId11" Type="http://schemas.openxmlformats.org/officeDocument/2006/relationships/hyperlink" Target="http://www.bloodjournal.org/content/132/16/1714.long?sso-checked=true#T2" TargetMode="External"/><Relationship Id="rId5" Type="http://schemas.openxmlformats.org/officeDocument/2006/relationships/hyperlink" Target="http://www.bloodjournal.org/content/132/16/1714.long?sso-checked=true#ref-6" TargetMode="External"/><Relationship Id="rId10" Type="http://schemas.openxmlformats.org/officeDocument/2006/relationships/hyperlink" Target="http://www.bloodjournal.org/content/132/16/1714.long?sso-checked=true#F3" TargetMode="External"/><Relationship Id="rId4" Type="http://schemas.openxmlformats.org/officeDocument/2006/relationships/hyperlink" Target="http://www.bloodjournal.org/content/132/16/1714.long?sso-checked=true#ref-5" TargetMode="External"/><Relationship Id="rId9" Type="http://schemas.openxmlformats.org/officeDocument/2006/relationships/hyperlink" Target="http://www.bloodjournal.org/content/132/16/1714.long?sso-checked=true#ref-32" TargetMode="External"/><Relationship Id="rId14" Type="http://schemas.openxmlformats.org/officeDocument/2006/relationships/hyperlink" Target="http://www.bloodjournal.org/content/132/16/1714.long?sso-checked=true#ref-33"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ncbi.nlm.nih.gov/pmc/articles/PMC3729265/#R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1</a:t>
            </a:fld>
            <a:endParaRPr lang="en-US"/>
          </a:p>
        </p:txBody>
      </p:sp>
    </p:spTree>
    <p:extLst>
      <p:ext uri="{BB962C8B-B14F-4D97-AF65-F5344CB8AC3E}">
        <p14:creationId xmlns:p14="http://schemas.microsoft.com/office/powerpoint/2010/main" val="3295399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10</a:t>
            </a:fld>
            <a:endParaRPr lang="en-GB"/>
          </a:p>
        </p:txBody>
      </p:sp>
      <p:sp>
        <p:nvSpPr>
          <p:cNvPr id="4099" name="Rectangle 1"/>
          <p:cNvSpPr txBox="1">
            <a:spLocks noGrp="1" noRot="1" noChangeAspect="1" noChangeArrowheads="1" noTextEdit="1"/>
          </p:cNvSpPr>
          <p:nvPr>
            <p:ph type="sldImg"/>
          </p:nvPr>
        </p:nvSpPr>
        <p:spPr>
          <a:xfrm>
            <a:off x="2895600" y="531813"/>
            <a:ext cx="3490913" cy="2617787"/>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927980" y="3317745"/>
            <a:ext cx="7427740" cy="314350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dirty="0"/>
              <a:t>Effect of age, presence of SCI, and head of household education on predicted FSIQ. Model predictions with household per capita income and hemoglobin oxygen saturation fixed at mean value.</a:t>
            </a:r>
          </a:p>
          <a:p>
            <a:endParaRPr dirty="0"/>
          </a:p>
          <a:p>
            <a:r>
              <a:rPr lang="en-GB" dirty="0"/>
              <a:t>© 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 LINK ACCOMPANYING THIS ARTICLE. WILEY OR AUTHOR OWNED IMAGES MAY BE USED FOR NON-COMMERCIAL PURPOSES, SUBJECT TO PROPER CITATION OF THE ARTICLE, AUTHOR, AND PUBLISHER.</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Cambria" pitchFamily="18" charset="0"/>
              </a:rPr>
              <a:t>Children ages 3 – 10 years old</a:t>
            </a:r>
          </a:p>
          <a:p>
            <a:pPr eaLnBrk="1" hangingPunct="1"/>
            <a:endParaRPr lang="en-US" dirty="0" smtClean="0">
              <a:latin typeface="Cambria" pitchFamily="18" charset="0"/>
            </a:endParaRPr>
          </a:p>
          <a:p>
            <a:pPr eaLnBrk="1" hangingPunct="1"/>
            <a:r>
              <a:rPr lang="en-US" dirty="0" smtClean="0">
                <a:latin typeface="Cambria" pitchFamily="18" charset="0"/>
              </a:rPr>
              <a:t>Measures of intellectual disability,  cerebral palsy, hearing and vision impairment</a:t>
            </a:r>
          </a:p>
          <a:p>
            <a:pPr eaLnBrk="1" hangingPunct="1"/>
            <a:endParaRPr lang="en-US" dirty="0" smtClean="0">
              <a:latin typeface="Cambria" pitchFamily="18" charset="0"/>
            </a:endParaRPr>
          </a:p>
          <a:p>
            <a:pPr eaLnBrk="1" hangingPunct="1"/>
            <a:r>
              <a:rPr lang="en-US" dirty="0" smtClean="0">
                <a:latin typeface="Cambria" pitchFamily="18" charset="0"/>
              </a:rPr>
              <a:t>Restricted to black children with stroke</a:t>
            </a:r>
          </a:p>
          <a:p>
            <a:pPr eaLnBrk="1" hangingPunct="1"/>
            <a:endParaRPr lang="en-US" dirty="0" smtClean="0">
              <a:latin typeface="Cambria" pitchFamily="18" charset="0"/>
            </a:endParaRPr>
          </a:p>
          <a:p>
            <a:pPr eaLnBrk="1" hangingPunct="1"/>
            <a:r>
              <a:rPr lang="en-US" dirty="0" smtClean="0">
                <a:latin typeface="Cambria" pitchFamily="18" charset="0"/>
              </a:rPr>
              <a:t>Calculated expected rates of non SCD population</a:t>
            </a:r>
          </a:p>
          <a:p>
            <a:pPr eaLnBrk="1" hangingPunct="1"/>
            <a:endParaRPr lang="en-US" dirty="0" smtClean="0">
              <a:latin typeface="Cambria" pitchFamily="18" charset="0"/>
            </a:endParaRPr>
          </a:p>
          <a:p>
            <a:r>
              <a:rPr lang="en-US" b="1" dirty="0" smtClean="0"/>
              <a:t>RESULTS: </a:t>
            </a:r>
          </a:p>
          <a:p>
            <a:r>
              <a:rPr lang="en-US" dirty="0" smtClean="0"/>
              <a:t>Children with SCD had increased risk for DD (O/E = 3.2, P &lt; 0.0001), particularly mental retardation (O/E = 2.7, P = 0.0005) and cerebral palsy (O/E = 10.8, P &lt; 0.0001). This risk was confined to DD associated with stroke (O/E = 130, P &lt; 0.0001; for DD without stroke: O/E = 1.3, P = 0.23).</a:t>
            </a:r>
          </a:p>
          <a:p>
            <a:r>
              <a:rPr lang="en-US" b="1" dirty="0" smtClean="0"/>
              <a:t>CONCLUSIONS: </a:t>
            </a:r>
          </a:p>
          <a:p>
            <a:r>
              <a:rPr lang="en-US" dirty="0" smtClean="0"/>
              <a:t>Children with SCD have increased risk for DD associated with stroke; thus, aggressive interventions are needed to prevent stroke in these children.</a:t>
            </a:r>
          </a:p>
          <a:p>
            <a:pPr eaLnBrk="1" hangingPunct="1"/>
            <a:endParaRPr lang="en-US" dirty="0" smtClean="0">
              <a:latin typeface="Cambria" pitchFamily="18" charset="0"/>
            </a:endParaRP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EAF2FACD-5950-4A86-BC2B-16D4AC8F2B3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1895423" y="698500"/>
            <a:ext cx="5490708" cy="2395031"/>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49155" name="Text Box 2"/>
          <p:cNvSpPr>
            <a:spLocks noGrp="1" noChangeArrowheads="1"/>
          </p:cNvSpPr>
          <p:nvPr>
            <p:ph type="body"/>
          </p:nvPr>
        </p:nvSpPr>
        <p:spPr bwMode="auto">
          <a:xfrm>
            <a:off x="1416196" y="3325152"/>
            <a:ext cx="6457758" cy="2656968"/>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dirty="0" smtClean="0">
                <a:latin typeface="Arial" charset="0"/>
                <a:ea typeface="msgothic"/>
                <a:cs typeface="msgothic"/>
              </a:rPr>
              <a:t>Table 3. Proportion of Patients With Sickle Cell </a:t>
            </a:r>
            <a:r>
              <a:rPr lang="en-GB" dirty="0" err="1" smtClean="0">
                <a:latin typeface="Arial" charset="0"/>
                <a:ea typeface="msgothic"/>
                <a:cs typeface="msgothic"/>
              </a:rPr>
              <a:t>Anemia</a:t>
            </a:r>
            <a:r>
              <a:rPr lang="en-GB" dirty="0" smtClean="0">
                <a:latin typeface="Arial" charset="0"/>
                <a:ea typeface="msgothic"/>
                <a:cs typeface="msgothic"/>
              </a:rPr>
              <a:t> (n = 146) and Healthy Controls (n = 47) in Wechsler Adult Intelligence Scale III Categories</a:t>
            </a:r>
          </a:p>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endParaRPr lang="en-GB" dirty="0" smtClean="0">
              <a:latin typeface="Arial" charset="0"/>
              <a:ea typeface="msgothic"/>
              <a:cs typeface="msgothic"/>
            </a:endParaRPr>
          </a:p>
          <a:p>
            <a:pPr eaLnBrk="1" hangingPunct="1"/>
            <a:r>
              <a:rPr lang="en-US" dirty="0" smtClean="0">
                <a:latin typeface="Cambria" pitchFamily="18" charset="0"/>
              </a:rPr>
              <a:t>Adulthood</a:t>
            </a:r>
          </a:p>
          <a:p>
            <a:pPr lvl="1" eaLnBrk="1" hangingPunct="1"/>
            <a:endParaRPr lang="en-US" dirty="0" smtClean="0">
              <a:latin typeface="Cambria" pitchFamily="18" charset="0"/>
            </a:endParaRPr>
          </a:p>
          <a:p>
            <a:pPr lvl="1" eaLnBrk="1" hangingPunct="1"/>
            <a:r>
              <a:rPr lang="en-US" dirty="0" err="1" smtClean="0">
                <a:latin typeface="Cambria" pitchFamily="18" charset="0"/>
              </a:rPr>
              <a:t>HbSS</a:t>
            </a:r>
            <a:r>
              <a:rPr lang="en-US" dirty="0" smtClean="0">
                <a:latin typeface="Cambria" pitchFamily="18" charset="0"/>
              </a:rPr>
              <a:t> and HB S beta-</a:t>
            </a:r>
            <a:r>
              <a:rPr lang="en-US" dirty="0" err="1" smtClean="0">
                <a:latin typeface="Cambria" pitchFamily="18" charset="0"/>
              </a:rPr>
              <a:t>thal</a:t>
            </a:r>
            <a:r>
              <a:rPr lang="en-US" dirty="0" smtClean="0">
                <a:latin typeface="Cambria" pitchFamily="18" charset="0"/>
              </a:rPr>
              <a:t> adults age 19 – 55 years</a:t>
            </a:r>
          </a:p>
          <a:p>
            <a:pPr lvl="1" eaLnBrk="1" hangingPunct="1"/>
            <a:endParaRPr lang="en-US" dirty="0" smtClean="0">
              <a:latin typeface="Cambria" pitchFamily="18" charset="0"/>
            </a:endParaRPr>
          </a:p>
          <a:p>
            <a:pPr lvl="1" eaLnBrk="1" hangingPunct="1"/>
            <a:r>
              <a:rPr lang="en-US" dirty="0" smtClean="0">
                <a:latin typeface="Cambria" pitchFamily="18" charset="0"/>
              </a:rPr>
              <a:t>Excluded those with any history of neurologic injury, stroke, abnormal </a:t>
            </a:r>
            <a:r>
              <a:rPr lang="en-US" dirty="0" err="1" smtClean="0">
                <a:latin typeface="Cambria" pitchFamily="18" charset="0"/>
              </a:rPr>
              <a:t>neuro</a:t>
            </a:r>
            <a:r>
              <a:rPr lang="en-US" dirty="0" smtClean="0">
                <a:latin typeface="Cambria" pitchFamily="18" charset="0"/>
              </a:rPr>
              <a:t> exam or imaging, cognitive impairment, depression, other chronic disorders, recent acute illness, medication that might affect cognition, recent transfusions</a:t>
            </a:r>
          </a:p>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endParaRPr lang="en-GB" dirty="0" smtClean="0">
              <a:latin typeface="Arial" charset="0"/>
              <a:ea typeface="msgothic"/>
              <a:cs typeface="msgothic"/>
            </a:endParaRPr>
          </a:p>
          <a:p>
            <a:r>
              <a:rPr lang="en-US" sz="1200" b="0" i="0" u="none" strike="noStrike" kern="1200" baseline="0" dirty="0" smtClean="0">
                <a:solidFill>
                  <a:schemeClr val="tx1"/>
                </a:solidFill>
                <a:latin typeface="+mn-lt"/>
                <a:ea typeface="+mn-ea"/>
                <a:cs typeface="+mn-cs"/>
              </a:rPr>
              <a:t>10 mg/</a:t>
            </a:r>
            <a:r>
              <a:rPr lang="en-US" sz="1200" b="0" i="0" u="none" strike="noStrike" kern="1200" baseline="0" dirty="0" err="1" smtClean="0">
                <a:solidFill>
                  <a:schemeClr val="tx1"/>
                </a:solidFill>
                <a:latin typeface="+mn-lt"/>
                <a:ea typeface="+mn-ea"/>
                <a:cs typeface="+mn-cs"/>
              </a:rPr>
              <a:t>dL</a:t>
            </a:r>
            <a:r>
              <a:rPr lang="en-US" sz="1200" b="0" i="0" u="none" strike="noStrike" kern="1200" baseline="0" dirty="0" smtClean="0">
                <a:solidFill>
                  <a:schemeClr val="tx1"/>
                </a:solidFill>
                <a:latin typeface="+mn-lt"/>
                <a:ea typeface="+mn-ea"/>
                <a:cs typeface="+mn-cs"/>
              </a:rPr>
              <a:t>) aged 19 to 55 years and of African descent (n=149) or community controls (</a:t>
            </a:r>
            <a:r>
              <a:rPr lang="en-US" sz="1200" b="0" i="0" u="none" strike="noStrike" kern="1200" baseline="0" dirty="0" err="1" smtClean="0">
                <a:solidFill>
                  <a:schemeClr val="tx1"/>
                </a:solidFill>
                <a:latin typeface="+mn-lt"/>
                <a:ea typeface="+mn-ea"/>
                <a:cs typeface="+mn-cs"/>
              </a:rPr>
              <a:t>Hb</a:t>
            </a:r>
            <a:r>
              <a:rPr lang="en-US" sz="1200" b="0" i="0" u="none" strike="noStrike" kern="1200" baseline="0" dirty="0" smtClean="0">
                <a:solidFill>
                  <a:schemeClr val="tx1"/>
                </a:solidFill>
                <a:latin typeface="+mn-lt"/>
                <a:ea typeface="+mn-ea"/>
                <a:cs typeface="+mn-cs"/>
              </a:rPr>
              <a:t> AA and normal hemoglobin level) (n=47). Participants were stratified on age, sex, and education.</a:t>
            </a:r>
            <a:endParaRPr lang="en-GB" dirty="0" smtClean="0">
              <a:latin typeface="Arial" charset="0"/>
              <a:ea typeface="msgothic"/>
              <a:cs typeface="ms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Cambria" pitchFamily="18" charset="0"/>
              </a:rPr>
              <a:t>Data from 1997 – 2005 National Health Interview Survey Child Sample Core</a:t>
            </a:r>
          </a:p>
          <a:p>
            <a:pPr eaLnBrk="1" hangingPunct="1"/>
            <a:endParaRPr lang="en-US" dirty="0" smtClean="0">
              <a:latin typeface="Cambria" pitchFamily="18" charset="0"/>
            </a:endParaRPr>
          </a:p>
          <a:p>
            <a:pPr eaLnBrk="1" hangingPunct="1"/>
            <a:r>
              <a:rPr lang="en-US" dirty="0" smtClean="0">
                <a:latin typeface="Cambria" pitchFamily="18" charset="0"/>
              </a:rPr>
              <a:t>192 children age 0 – 17 with SCD</a:t>
            </a:r>
          </a:p>
          <a:p>
            <a:pPr eaLnBrk="1" hangingPunct="1"/>
            <a:endParaRPr lang="en-US" dirty="0" smtClean="0">
              <a:latin typeface="Cambria" pitchFamily="18" charset="0"/>
            </a:endParaRPr>
          </a:p>
          <a:p>
            <a:pPr eaLnBrk="1" hangingPunct="1"/>
            <a:r>
              <a:rPr lang="en-US" dirty="0" smtClean="0">
                <a:latin typeface="Cambria" pitchFamily="18" charset="0"/>
              </a:rPr>
              <a:t>Matched comparison group in age and ethnicity from same data sample</a:t>
            </a:r>
          </a:p>
          <a:p>
            <a:pPr eaLnBrk="1" hangingPunct="1"/>
            <a:endParaRPr lang="en-US" dirty="0" smtClean="0">
              <a:latin typeface="Cambria" pitchFamily="18" charset="0"/>
            </a:endParaRPr>
          </a:p>
          <a:p>
            <a:pPr eaLnBrk="1" hangingPunct="1"/>
            <a:r>
              <a:rPr lang="en-US" dirty="0" smtClean="0">
                <a:latin typeface="Cambria" pitchFamily="18" charset="0"/>
              </a:rPr>
              <a:t>Looked at medical and developmental conditions and healthcare status</a:t>
            </a:r>
          </a:p>
          <a:p>
            <a:pPr eaLnBrk="1" hangingPunct="1"/>
            <a:endParaRPr lang="en-US" dirty="0" smtClean="0"/>
          </a:p>
          <a:p>
            <a:r>
              <a:rPr lang="en-US" sz="1200" kern="1200" baseline="0" dirty="0" err="1" smtClean="0">
                <a:solidFill>
                  <a:schemeClr val="tx1"/>
                </a:solidFill>
                <a:latin typeface="+mn-lt"/>
                <a:ea typeface="+mn-ea"/>
                <a:cs typeface="+mn-cs"/>
              </a:rPr>
              <a:t>aMaternal</a:t>
            </a:r>
            <a:r>
              <a:rPr lang="en-US" sz="1200" kern="1200" baseline="0" dirty="0" smtClean="0">
                <a:solidFill>
                  <a:schemeClr val="tx1"/>
                </a:solidFill>
                <a:latin typeface="+mn-lt"/>
                <a:ea typeface="+mn-ea"/>
                <a:cs typeface="+mn-cs"/>
              </a:rPr>
              <a:t> education information missing for 17 children with SCD and 2373 children without SCD.</a:t>
            </a:r>
          </a:p>
          <a:p>
            <a:r>
              <a:rPr lang="en-US" sz="1200" kern="1200" baseline="0" dirty="0" err="1" smtClean="0">
                <a:solidFill>
                  <a:schemeClr val="tx1"/>
                </a:solidFill>
                <a:latin typeface="+mn-lt"/>
                <a:ea typeface="+mn-ea"/>
                <a:cs typeface="+mn-cs"/>
              </a:rPr>
              <a:t>bInsurance</a:t>
            </a:r>
            <a:r>
              <a:rPr lang="en-US" sz="1200" kern="1200" baseline="0" dirty="0" smtClean="0">
                <a:solidFill>
                  <a:schemeClr val="tx1"/>
                </a:solidFill>
                <a:latin typeface="+mn-lt"/>
                <a:ea typeface="+mn-ea"/>
                <a:cs typeface="+mn-cs"/>
              </a:rPr>
              <a:t> information missing for eight children with SCD and 604 children without SCD.</a:t>
            </a:r>
          </a:p>
          <a:p>
            <a:r>
              <a:rPr lang="en-US" sz="1200" kern="1200" baseline="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p0.05 for chi-square test of distribution of variable in children with SCD compared with children without SCD.</a:t>
            </a:r>
          </a:p>
          <a:p>
            <a:r>
              <a:rPr lang="en-US" sz="1200" kern="1200" baseline="0" dirty="0" smtClean="0">
                <a:solidFill>
                  <a:schemeClr val="tx1"/>
                </a:solidFill>
                <a:latin typeface="+mn-lt"/>
                <a:ea typeface="+mn-ea"/>
                <a:cs typeface="+mn-cs"/>
              </a:rPr>
              <a:t>SCD, sickle cell disease; SCHIP, State Children’s Health Insurance Program</a:t>
            </a:r>
            <a:endParaRPr lang="en-US" dirty="0" smtClean="0"/>
          </a:p>
        </p:txBody>
      </p:sp>
      <p:sp>
        <p:nvSpPr>
          <p:cNvPr id="4" name="Slide Number Placeholder 3"/>
          <p:cNvSpPr>
            <a:spLocks noGrp="1"/>
          </p:cNvSpPr>
          <p:nvPr>
            <p:ph type="sldNum" sz="quarter" idx="5"/>
          </p:nvPr>
        </p:nvSpPr>
        <p:spPr/>
        <p:txBody>
          <a:bodyPr/>
          <a:lstStyle/>
          <a:p>
            <a:pPr>
              <a:defRPr/>
            </a:pPr>
            <a:fld id="{C429F3DD-49B5-4E00-88FD-2551FF471D5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Neurodevelopmental Diagnoses of Subjects (n = 59</a:t>
            </a:r>
            <a:r>
              <a:rPr lang="en-US" dirty="0" smtClean="0"/>
              <a:t>)</a:t>
            </a:r>
          </a:p>
          <a:p>
            <a:pPr eaLnBrk="1" hangingPunct="1"/>
            <a:r>
              <a:rPr lang="en-US" dirty="0" smtClean="0"/>
              <a:t>22% had history of</a:t>
            </a:r>
            <a:r>
              <a:rPr lang="en-US" baseline="0" dirty="0" smtClean="0"/>
              <a:t> stroke</a:t>
            </a:r>
          </a:p>
          <a:p>
            <a:pPr eaLnBrk="1" hangingPunct="1"/>
            <a:r>
              <a:rPr lang="en-US" baseline="0" dirty="0" smtClean="0"/>
              <a:t>Under-representation of autism</a:t>
            </a:r>
            <a:endParaRPr lang="en-US" dirty="0" smtClean="0"/>
          </a:p>
          <a:p>
            <a:pPr eaLnBrk="1" hangingPunct="1"/>
            <a:r>
              <a:rPr lang="en-US" dirty="0" smtClean="0"/>
              <a:t>Children with S-B </a:t>
            </a:r>
            <a:r>
              <a:rPr lang="en-US" dirty="0" err="1" smtClean="0"/>
              <a:t>thal</a:t>
            </a:r>
            <a:r>
              <a:rPr lang="en-US" dirty="0" smtClean="0"/>
              <a:t> – higher chance</a:t>
            </a:r>
            <a:r>
              <a:rPr lang="en-US" baseline="0" dirty="0" smtClean="0"/>
              <a:t> of attention issues than SS</a:t>
            </a:r>
          </a:p>
          <a:p>
            <a:pPr eaLnBrk="1" hangingPunct="1"/>
            <a:r>
              <a:rPr lang="en-US" baseline="0" dirty="0" smtClean="0"/>
              <a:t>Higher odds of behavior issues in patients with h/o asthma</a:t>
            </a:r>
          </a:p>
          <a:p>
            <a:pPr eaLnBrk="1" hangingPunct="1"/>
            <a:endParaRPr lang="en-US" baseline="0" dirty="0" smtClean="0"/>
          </a:p>
          <a:p>
            <a:pPr eaLnBrk="1" hangingPunct="1"/>
            <a:r>
              <a:rPr lang="en-US" baseline="0" dirty="0" smtClean="0"/>
              <a:t>May be easier to uncover in routine care of patients with milder disease</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429F3DD-49B5-4E00-88FD-2551FF471D5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Total</a:t>
            </a:r>
            <a:r>
              <a:rPr lang="en-US" baseline="0" dirty="0" smtClean="0"/>
              <a:t> n approximately 284</a:t>
            </a:r>
            <a:endParaRPr lang="en-US" dirty="0" smtClean="0"/>
          </a:p>
        </p:txBody>
      </p:sp>
      <p:sp>
        <p:nvSpPr>
          <p:cNvPr id="4" name="Slide Number Placeholder 3"/>
          <p:cNvSpPr>
            <a:spLocks noGrp="1"/>
          </p:cNvSpPr>
          <p:nvPr>
            <p:ph type="sldNum" sz="quarter" idx="5"/>
          </p:nvPr>
        </p:nvSpPr>
        <p:spPr/>
        <p:txBody>
          <a:bodyPr/>
          <a:lstStyle/>
          <a:p>
            <a:pPr>
              <a:defRPr/>
            </a:pPr>
            <a:fld id="{C429F3DD-49B5-4E00-88FD-2551FF471D5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Neurodevelopmental Diagnoses of Subjects (n = 59)</a:t>
            </a:r>
          </a:p>
        </p:txBody>
      </p:sp>
      <p:sp>
        <p:nvSpPr>
          <p:cNvPr id="4" name="Slide Number Placeholder 3"/>
          <p:cNvSpPr>
            <a:spLocks noGrp="1"/>
          </p:cNvSpPr>
          <p:nvPr>
            <p:ph type="sldNum" sz="quarter" idx="5"/>
          </p:nvPr>
        </p:nvSpPr>
        <p:spPr/>
        <p:txBody>
          <a:bodyPr/>
          <a:lstStyle/>
          <a:p>
            <a:pPr>
              <a:defRPr/>
            </a:pPr>
            <a:fld id="{C429F3DD-49B5-4E00-88FD-2551FF471D5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4C8F1702-D519-4B7C-8538-129F7CC7AE57}" type="slidenum">
              <a:rPr lang="en-US" smtClean="0"/>
              <a:t>17</a:t>
            </a:fld>
            <a:endParaRPr lang="en-US"/>
          </a:p>
        </p:txBody>
      </p:sp>
    </p:spTree>
    <p:extLst>
      <p:ext uri="{BB962C8B-B14F-4D97-AF65-F5344CB8AC3E}">
        <p14:creationId xmlns:p14="http://schemas.microsoft.com/office/powerpoint/2010/main" val="378555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18</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19</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2</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20</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21</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22</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23</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4C8F1702-D519-4B7C-8538-129F7CC7AE57}" type="slidenum">
              <a:rPr lang="en-US" smtClean="0"/>
              <a:t>24</a:t>
            </a:fld>
            <a:endParaRPr lang="en-US"/>
          </a:p>
        </p:txBody>
      </p:sp>
    </p:spTree>
    <p:extLst>
      <p:ext uri="{BB962C8B-B14F-4D97-AF65-F5344CB8AC3E}">
        <p14:creationId xmlns:p14="http://schemas.microsoft.com/office/powerpoint/2010/main" val="3785554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pPr lvl="1"/>
            <a:r>
              <a:rPr lang="en-US" dirty="0" smtClean="0"/>
              <a:t>There was considerable scatter in the location of lesions observed in baseline MRI studies (Table 4). Among children with silent infarcts, the majority had lesions involving the frontal lobe (81%), followed by the parietal lobe (45%), the basal ganglia or thalamus (16%), and the temporal lobe (9%). Very few lesions were located in the occipital lobe or cerebellum.</a:t>
            </a:r>
          </a:p>
        </p:txBody>
      </p:sp>
      <p:sp>
        <p:nvSpPr>
          <p:cNvPr id="4" name="Slide Number Placeholder 3"/>
          <p:cNvSpPr>
            <a:spLocks noGrp="1"/>
          </p:cNvSpPr>
          <p:nvPr>
            <p:ph type="sldNum" sz="quarter" idx="10"/>
          </p:nvPr>
        </p:nvSpPr>
        <p:spPr/>
        <p:txBody>
          <a:bodyPr/>
          <a:lstStyle/>
          <a:p>
            <a:fld id="{4C8F1702-D519-4B7C-8538-129F7CC7AE57}" type="slidenum">
              <a:rPr lang="en-US" smtClean="0"/>
              <a:t>25</a:t>
            </a:fld>
            <a:endParaRPr lang="en-US"/>
          </a:p>
        </p:txBody>
      </p:sp>
    </p:spTree>
    <p:extLst>
      <p:ext uri="{BB962C8B-B14F-4D97-AF65-F5344CB8AC3E}">
        <p14:creationId xmlns:p14="http://schemas.microsoft.com/office/powerpoint/2010/main" val="3785554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Tissue-type and lobar characteristics for silent cerebral infarcts in the SIT Cohort (n = 286)</a:t>
            </a:r>
          </a:p>
          <a:p>
            <a:pPr lvl="1"/>
            <a:r>
              <a:rPr lang="en-US" dirty="0" err="1" smtClean="0"/>
              <a:t>ilent</a:t>
            </a:r>
            <a:r>
              <a:rPr lang="en-US" dirty="0" smtClean="0"/>
              <a:t> cerebral infarcts in children with SCA are common, progressive, and associated with cognitive morbidity.</a:t>
            </a:r>
            <a:r>
              <a:rPr lang="en-US" baseline="30000" dirty="0" smtClean="0">
                <a:hlinkClick r:id="rId3"/>
              </a:rPr>
              <a:t>4</a:t>
            </a:r>
            <a:r>
              <a:rPr lang="en-US" baseline="30000" dirty="0" smtClean="0">
                <a:hlinkClick r:id="rId4"/>
              </a:rPr>
              <a:t>⇓</a:t>
            </a:r>
            <a:r>
              <a:rPr lang="en-US" baseline="30000" dirty="0" smtClean="0">
                <a:hlinkClick r:id="rId5"/>
              </a:rPr>
              <a:t>⇓</a:t>
            </a:r>
            <a:r>
              <a:rPr lang="en-US" baseline="30000" dirty="0" smtClean="0">
                <a:hlinkClick r:id="rId6"/>
              </a:rPr>
              <a:t>⇓</a:t>
            </a:r>
            <a:r>
              <a:rPr lang="en-US" baseline="30000" dirty="0" smtClean="0"/>
              <a:t>-</a:t>
            </a:r>
            <a:r>
              <a:rPr lang="en-US" baseline="30000" dirty="0" smtClean="0">
                <a:hlinkClick r:id="rId7"/>
              </a:rPr>
              <a:t>8</a:t>
            </a:r>
            <a:r>
              <a:rPr lang="en-US" baseline="30000" dirty="0" smtClean="0"/>
              <a:t>,</a:t>
            </a:r>
            <a:r>
              <a:rPr lang="en-US" baseline="30000" dirty="0" smtClean="0">
                <a:hlinkClick r:id="rId8"/>
              </a:rPr>
              <a:t>31</a:t>
            </a:r>
            <a:r>
              <a:rPr lang="en-US" baseline="30000" dirty="0" smtClean="0"/>
              <a:t>,</a:t>
            </a:r>
            <a:r>
              <a:rPr lang="en-US" baseline="30000" dirty="0" smtClean="0">
                <a:hlinkClick r:id="rId9"/>
              </a:rPr>
              <a:t>32</a:t>
            </a:r>
            <a:r>
              <a:rPr lang="en-US" dirty="0" smtClean="0"/>
              <a:t> We tested the hypothesis that the majority of SCIs would occur in the border zone region and the highest density of SCIs would occur in the region of lowest cerebral blood flow. In a large cohort of children with SCA and SCIs, we identified that the majority of SCIs were located within a common region in the deep white matter (</a:t>
            </a:r>
            <a:r>
              <a:rPr lang="en-US" dirty="0" smtClean="0">
                <a:hlinkClick r:id="rId10"/>
              </a:rPr>
              <a:t>Figure 2</a:t>
            </a:r>
            <a:r>
              <a:rPr lang="en-US" dirty="0" smtClean="0"/>
              <a:t>; </a:t>
            </a:r>
            <a:r>
              <a:rPr lang="en-US" dirty="0" smtClean="0">
                <a:hlinkClick r:id="rId11"/>
              </a:rPr>
              <a:t>Table 2</a:t>
            </a:r>
            <a:r>
              <a:rPr lang="en-US" dirty="0" smtClean="0"/>
              <a:t>). Further, by overlaying cerebral blood flow maps from an independent cohort of children with SCA, we demonstrated cerebral blood flow decreased as infarct density increased (</a:t>
            </a:r>
            <a:r>
              <a:rPr lang="en-US" dirty="0" smtClean="0">
                <a:hlinkClick r:id="rId12"/>
              </a:rPr>
              <a:t>Figure 4</a:t>
            </a:r>
            <a:r>
              <a:rPr lang="en-US" dirty="0" smtClean="0"/>
              <a:t>). These results are consistent with previous findings of stroke location in SCA showing that both SCIs fall within the white matter of the frontal and parietal lobes, and specifically within the border zone vascular distribution.</a:t>
            </a:r>
            <a:r>
              <a:rPr lang="en-US" baseline="30000" dirty="0" smtClean="0">
                <a:hlinkClick r:id="rId3"/>
              </a:rPr>
              <a:t>4</a:t>
            </a:r>
            <a:r>
              <a:rPr lang="en-US" baseline="30000" dirty="0" smtClean="0"/>
              <a:t>,</a:t>
            </a:r>
            <a:r>
              <a:rPr lang="en-US" baseline="30000" dirty="0" smtClean="0">
                <a:hlinkClick r:id="rId13"/>
              </a:rPr>
              <a:t>18</a:t>
            </a:r>
            <a:r>
              <a:rPr lang="en-US" baseline="30000" dirty="0" smtClean="0"/>
              <a:t>,</a:t>
            </a:r>
            <a:r>
              <a:rPr lang="en-US" baseline="30000" dirty="0" smtClean="0">
                <a:hlinkClick r:id="rId14"/>
              </a:rPr>
              <a:t>33</a:t>
            </a:r>
            <a:r>
              <a:rPr lang="en-US" dirty="0" smtClean="0"/>
              <a:t> Our findings are unique, in that we show 90% of children have SCIs within a relatively small border zone region, measuring 5.6% of total brain volume, and they occur in the region of low blood flow.</a:t>
            </a:r>
            <a:endParaRPr lang="en-US" dirty="0" smtClean="0"/>
          </a:p>
        </p:txBody>
      </p:sp>
      <p:sp>
        <p:nvSpPr>
          <p:cNvPr id="4" name="Slide Number Placeholder 3"/>
          <p:cNvSpPr>
            <a:spLocks noGrp="1"/>
          </p:cNvSpPr>
          <p:nvPr>
            <p:ph type="sldNum" sz="quarter" idx="10"/>
          </p:nvPr>
        </p:nvSpPr>
        <p:spPr/>
        <p:txBody>
          <a:bodyPr/>
          <a:lstStyle/>
          <a:p>
            <a:fld id="{4C8F1702-D519-4B7C-8538-129F7CC7AE57}" type="slidenum">
              <a:rPr lang="en-US" smtClean="0"/>
              <a:t>26</a:t>
            </a:fld>
            <a:endParaRPr lang="en-US"/>
          </a:p>
        </p:txBody>
      </p:sp>
    </p:spTree>
    <p:extLst>
      <p:ext uri="{BB962C8B-B14F-4D97-AF65-F5344CB8AC3E}">
        <p14:creationId xmlns:p14="http://schemas.microsoft.com/office/powerpoint/2010/main" val="3785554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pPr lvl="1"/>
            <a:r>
              <a:rPr lang="en-US" dirty="0" smtClean="0"/>
              <a:t>Evidence from past studies indicates that children with traumatic brain injury experience difficulties with inhibitory control. Less is known about inhibitory control in children with frontal brain injury related to cerebral infarction. We compared the inhibitory performance of children with frontal infarcts related to sickle cell disease with that of a control group of children with sickle cell disease but no history of cerebral infarction. On a stimulus-response reversal task, children with frontal infarcts made significantly more accuracy errors in the inhibitory condition than controls. Findings from this study and from previous research suggest that impairments in inhibitory control are common following frontal injury in a range of pediatric populations.</a:t>
            </a:r>
            <a:endParaRPr lang="en-US" dirty="0" smtClean="0"/>
          </a:p>
        </p:txBody>
      </p:sp>
      <p:sp>
        <p:nvSpPr>
          <p:cNvPr id="4" name="Slide Number Placeholder 3"/>
          <p:cNvSpPr>
            <a:spLocks noGrp="1"/>
          </p:cNvSpPr>
          <p:nvPr>
            <p:ph type="sldNum" sz="quarter" idx="10"/>
          </p:nvPr>
        </p:nvSpPr>
        <p:spPr/>
        <p:txBody>
          <a:bodyPr/>
          <a:lstStyle/>
          <a:p>
            <a:fld id="{4C8F1702-D519-4B7C-8538-129F7CC7AE57}" type="slidenum">
              <a:rPr lang="en-US" smtClean="0"/>
              <a:t>27</a:t>
            </a:fld>
            <a:endParaRPr lang="en-US"/>
          </a:p>
        </p:txBody>
      </p:sp>
    </p:spTree>
    <p:extLst>
      <p:ext uri="{BB962C8B-B14F-4D97-AF65-F5344CB8AC3E}">
        <p14:creationId xmlns:p14="http://schemas.microsoft.com/office/powerpoint/2010/main" val="3785554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pPr lvl="1"/>
            <a:r>
              <a:rPr lang="en-US" dirty="0" smtClean="0"/>
              <a:t>Evidence from past studies indicates that children with traumatic brain injury experience difficulties with inhibitory control. Less is known about inhibitory control in children with frontal brain injury related to cerebral infarction. We compared the inhibitory performance of children with frontal infarcts related to sickle cell disease with that of a control group of children with sickle cell disease but no history of cerebral infarction. On a stimulus-response reversal task, children with frontal infarcts made significantly more accuracy errors in the inhibitory condition than controls. Findings from this study and from previous research suggest that impairments in inhibitory control are common following frontal injury in a range of pediatric populations.</a:t>
            </a:r>
            <a:endParaRPr lang="en-US" dirty="0" smtClean="0"/>
          </a:p>
        </p:txBody>
      </p:sp>
      <p:sp>
        <p:nvSpPr>
          <p:cNvPr id="4" name="Slide Number Placeholder 3"/>
          <p:cNvSpPr>
            <a:spLocks noGrp="1"/>
          </p:cNvSpPr>
          <p:nvPr>
            <p:ph type="sldNum" sz="quarter" idx="10"/>
          </p:nvPr>
        </p:nvSpPr>
        <p:spPr/>
        <p:txBody>
          <a:bodyPr/>
          <a:lstStyle/>
          <a:p>
            <a:fld id="{4C8F1702-D519-4B7C-8538-129F7CC7AE57}" type="slidenum">
              <a:rPr lang="en-US" smtClean="0"/>
              <a:t>28</a:t>
            </a:fld>
            <a:endParaRPr lang="en-US"/>
          </a:p>
        </p:txBody>
      </p:sp>
    </p:spTree>
    <p:extLst>
      <p:ext uri="{BB962C8B-B14F-4D97-AF65-F5344CB8AC3E}">
        <p14:creationId xmlns:p14="http://schemas.microsoft.com/office/powerpoint/2010/main" val="3785554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Executive dysfunction occurs in sickle cell anemia, but there are few early data. Infants with sickle cell anemia (n = 14) and controls (n = 14) performed the “A-not-B” and Object Retrieval search tasks, measuring precursors of executive function at 9 and 12 months. Significant group differences were not found. However, for the A-not-B task, 7 of 11 sickle cell anemia infants scored in the lower 2 performance categories at 9 months, but only 1 at 12 months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.024); controls obtained scores at 12 months that were statistically comparable to the scores they had already obtained at 9 months. On the Object Retrieval task, 9- and 12-month controls showed comparable scores, whereas infants with sickle cell anemia continued to improve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.027); at 9 months, those with lower hemoglobin oxygen saturation passed fewer trials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a:t>
            </a:r>
            <a:r>
              <a:rPr lang="en-US" sz="1200" b="0" i="0" kern="1200" baseline="-250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0.670,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.024) and took longer to obtain the toy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a:t>
            </a:r>
            <a:r>
              <a:rPr lang="en-US" sz="1200" b="0" i="0" kern="1200" baseline="-250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–0.664,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.013). Subtle delays in acquiring developmental skills may underlie abnormal executive function in childhood.</a:t>
            </a:r>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29</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3</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Executive dysfunction occurs in sickle cell anemia, but there are few early data. Infants with sickle cell anemia (n = 14) and controls (n = 14) performed the “A-not-B” and Object Retrieval search tasks, measuring precursors of executive function at 9 and 12 months. Significant group differences were not found. However, for the A-not-B task, 7 of 11 sickle cell anemia infants scored in the lower 2 performance categories at 9 months, but only 1 at 12 months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.024); controls obtained scores at 12 months that were statistically comparable to the scores they had already obtained at 9 months. On the Object Retrieval task, 9- and 12-month controls showed comparable scores, whereas infants with sickle cell anemia continued to improve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.027); at 9 months, those with lower hemoglobin oxygen saturation passed fewer trials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a:t>
            </a:r>
            <a:r>
              <a:rPr lang="en-US" sz="1200" b="0" i="0" kern="1200" baseline="-250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0.670,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.024) and took longer to obtain the toy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a:t>
            </a:r>
            <a:r>
              <a:rPr lang="en-US" sz="1200" b="0" i="0" kern="1200" baseline="-250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–0.664,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.013). Subtle delays in acquiring developmental skills may underlie abnormal executive function in childhood.</a:t>
            </a:r>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30</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Executive deficits are commonly reported in children with sickle cell anemia. Earlier identification of executive deficits would give more scope for intervention, but this cognitive domain has not been routinely investigated due to a lack of age-appropriate tasks normed for preschool children. In particular, information relating to patient performance on an executive task that reflects an everyday activity in the classroom could provide important insight and practical recommendations for the classroom teacher at this key developmental juncture as they enter the academic domain. The performance of 22 children with sickle cell anemia was compared to 24 matched control children on the Preschool Executive Task Assessment. Findings reveal that children with sickle cell anemia are performing poorer than their matched peers on this multi-step assessment. In particular, children with sickle cell anemia required more structured support to shift focus after a completed step, as reflected by poorer scores in the quantitative Sequencing and Completion domains. They also required more support to stay on task, as seen by poorer ratings in the qualitative Distractibility domain. </a:t>
            </a:r>
            <a:r>
              <a:rPr lang="en-US" sz="1200" b="1" i="0" kern="1200" dirty="0" err="1" smtClean="0">
                <a:solidFill>
                  <a:schemeClr val="tx1"/>
                </a:solidFill>
                <a:effectLst/>
                <a:latin typeface="+mn-lt"/>
                <a:ea typeface="+mn-ea"/>
                <a:cs typeface="+mn-cs"/>
              </a:rPr>
              <a:t>Abbreviations</a:t>
            </a:r>
            <a:r>
              <a:rPr lang="en-US" sz="1200" b="0" i="0" kern="1200" dirty="0" err="1" smtClean="0">
                <a:solidFill>
                  <a:schemeClr val="tx1"/>
                </a:solidFill>
                <a:effectLst/>
                <a:latin typeface="+mn-lt"/>
                <a:ea typeface="+mn-ea"/>
                <a:cs typeface="+mn-cs"/>
              </a:rPr>
              <a:t>:PETA</a:t>
            </a:r>
            <a:r>
              <a:rPr lang="en-US" sz="1200" b="0" i="0" kern="1200" dirty="0" smtClean="0">
                <a:solidFill>
                  <a:schemeClr val="tx1"/>
                </a:solidFill>
                <a:effectLst/>
                <a:latin typeface="+mn-lt"/>
                <a:ea typeface="+mn-ea"/>
                <a:cs typeface="+mn-cs"/>
              </a:rPr>
              <a:t>: Preschool Executive Task Assessment; SCA: Sickle Cell Anemia; EF: Executive Functioning.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Children with sickle cell anemia (SCA) are commonly reported to experience executive dysfunction. However, the development of executive function (EF) in preschool-age children without stroke in this patient population has not been investigated so it is unclear when and how these deficits emerge.</a:t>
            </a:r>
          </a:p>
          <a:p>
            <a:r>
              <a:rPr lang="en-US" sz="1200" b="1" i="0" kern="1200" cap="all" dirty="0" smtClean="0">
                <a:solidFill>
                  <a:schemeClr val="tx1"/>
                </a:solidFill>
                <a:effectLst/>
                <a:latin typeface="+mn-lt"/>
                <a:ea typeface="+mn-ea"/>
                <a:cs typeface="+mn-cs"/>
              </a:rPr>
              <a:t>METHODS:</a:t>
            </a:r>
          </a:p>
          <a:p>
            <a:r>
              <a:rPr lang="en-US" sz="1200" b="0" i="0" kern="1200" dirty="0" smtClean="0">
                <a:solidFill>
                  <a:schemeClr val="tx1"/>
                </a:solidFill>
                <a:effectLst/>
                <a:latin typeface="+mn-lt"/>
                <a:ea typeface="+mn-ea"/>
                <a:cs typeface="+mn-cs"/>
              </a:rPr>
              <a:t>This case-control study examines the feasibility of assessing the early development of executive functioning in 22 preschool children years with SCA in the domains of processing speed, working memory, attention, inhibitory control, and cognitive flexibility, as well as everyday function, in comparison to matched control children.</a:t>
            </a:r>
          </a:p>
          <a:p>
            <a:r>
              <a:rPr lang="en-US" sz="1200" b="1" i="0" kern="1200" cap="all" dirty="0" smtClean="0">
                <a:solidFill>
                  <a:schemeClr val="tx1"/>
                </a:solidFill>
                <a:effectLst/>
                <a:latin typeface="+mn-lt"/>
                <a:ea typeface="+mn-ea"/>
                <a:cs typeface="+mn-cs"/>
              </a:rPr>
              <a:t>RESULTS:</a:t>
            </a:r>
          </a:p>
          <a:p>
            <a:r>
              <a:rPr lang="en-US" sz="1200" b="0" i="0" kern="1200" dirty="0" smtClean="0">
                <a:solidFill>
                  <a:schemeClr val="tx1"/>
                </a:solidFill>
                <a:effectLst/>
                <a:latin typeface="+mn-lt"/>
                <a:ea typeface="+mn-ea"/>
                <a:cs typeface="+mn-cs"/>
              </a:rPr>
              <a:t>A pattern of potential deficits in early emerging executive skills was observed in the domains of inhibitory control and cognitive flexibility. Parents reported no differences for everyday EF and no significant differences were observed for working memory and processing speed.</a:t>
            </a:r>
          </a:p>
          <a:p>
            <a:r>
              <a:rPr lang="en-US" sz="1200" b="1" i="0" kern="1200" cap="all" dirty="0" smtClean="0">
                <a:solidFill>
                  <a:schemeClr val="tx1"/>
                </a:solidFill>
                <a:effectLst/>
                <a:latin typeface="+mn-lt"/>
                <a:ea typeface="+mn-ea"/>
                <a:cs typeface="+mn-cs"/>
              </a:rPr>
              <a:t>CONCLUSIONS:</a:t>
            </a:r>
          </a:p>
          <a:p>
            <a:r>
              <a:rPr lang="en-US" sz="1200" b="0" i="0" kern="1200" dirty="0" smtClean="0">
                <a:solidFill>
                  <a:schemeClr val="tx1"/>
                </a:solidFill>
                <a:effectLst/>
                <a:latin typeface="+mn-lt"/>
                <a:ea typeface="+mn-ea"/>
                <a:cs typeface="+mn-cs"/>
              </a:rPr>
              <a:t>Results suggest that deficits in everyday executive difficulties, working memory, and processing speed, as commonly reported for older children with SCA, may not yet have emerged at this early developmental stage, despite specific deficits in cognitive flexibility and inhibitory control on behavioral measures. The feasibility of using available executive measures with preschool age children to characterize the development of early EF skills is discussed. (JINS, 2018, 24, 949-954).</a:t>
            </a:r>
          </a:p>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31</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OBJECTIVE: </a:t>
            </a:r>
          </a:p>
          <a:p>
            <a:r>
              <a:rPr lang="en-US" dirty="0" smtClean="0"/>
              <a:t>The aim of this study was to compare executive function abilities of 8- to 12-year-old children with sickle cell disease (SCD) with a matched control sample. The measures included the parent and teacher Behavior Rating Inventory of Executive Function (BRIEF); the Delis-Kaplan Executive Function System (D-KEFS), Free Sorting Test and Color Word Interference Test; and the Children's Kitchen Task Assessment (CKTA), a new performance measure.</a:t>
            </a:r>
          </a:p>
          <a:p>
            <a:r>
              <a:rPr lang="en-US" b="1" dirty="0" smtClean="0"/>
              <a:t>METHODS: </a:t>
            </a:r>
          </a:p>
          <a:p>
            <a:r>
              <a:rPr lang="en-US" dirty="0" smtClean="0"/>
              <a:t>Twenty-two children with SCD were recruited from one hematology clinic and 22 community children, matched on characteristics of age, gender, and race, were selected from a larger sample of controls for comparison. Parents and teachers completed rating scales.</a:t>
            </a:r>
          </a:p>
          <a:p>
            <a:r>
              <a:rPr lang="en-US" b="1" dirty="0" smtClean="0"/>
              <a:t>RESULTS: </a:t>
            </a:r>
          </a:p>
          <a:p>
            <a:r>
              <a:rPr lang="en-US" dirty="0" smtClean="0"/>
              <a:t>As hypothesized, children with SCD scored significantly lower than matched controls on Digit Span Forward; on 5 of the 9 D-KFES Color Word Interference and Sorting tasks; on CKTA organization, initiation, and task completion; and on the BRIEF's parent and teacher Metacognitive Index (MI) and Global Executive Composite (GEC) scores.</a:t>
            </a:r>
          </a:p>
          <a:p>
            <a:r>
              <a:rPr lang="en-US" b="1" dirty="0" smtClean="0"/>
              <a:t>CONCLUSION: </a:t>
            </a:r>
          </a:p>
          <a:p>
            <a:r>
              <a:rPr lang="en-US" dirty="0" smtClean="0"/>
              <a:t>Cognitive and performance evaluations indicate lower executive function among children with SCD. Results substantiate the need for evaluative triangulation for children with SCD: Neurocognitive testing supported by performance testing, and adult reflection of a child's daily performance compared to other children. These elements will provide rich data to create educational support for children with SCD who have frequent hospitalizations, school absences, and the potential presence of cerebral vascular accident symptomology.</a:t>
            </a:r>
          </a:p>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32</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with sickle cell disease (SCD) are at risk for working memory deficits due to multiple disease processes. We assessed working memory abilities and related functions in 32 school-age children with SCD and 85 matched comparison children using </a:t>
            </a:r>
            <a:r>
              <a:rPr lang="en-US" dirty="0" err="1" smtClean="0"/>
              <a:t>Baddeley's</a:t>
            </a:r>
            <a:r>
              <a:rPr lang="en-US" dirty="0" smtClean="0"/>
              <a:t> working memory model as a framework. Children with SCD performed worse than controls for working memory, central executive function, and processing/rehearsal speed. Central executive function was found to mediate the relationship between SCD status and working memory, but processing speed did not. Cognitive remediation strategies that focus on central executive processes may be important for remediating working memory deficits in SCD.</a:t>
            </a:r>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33</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 deficits in multilingual children with sickle cell disease (SCD) are poorly understood. We tested the hypothesis that selective language deficits in this population could relate to an impaired frontal lobe functioning often associated with high-risk homozygous </a:t>
            </a:r>
            <a:r>
              <a:rPr lang="en-US" dirty="0" err="1" smtClean="0"/>
              <a:t>HbS</a:t>
            </a:r>
            <a:r>
              <a:rPr lang="en-US" dirty="0" smtClean="0"/>
              <a:t> disease (</a:t>
            </a:r>
            <a:r>
              <a:rPr lang="en-US" dirty="0" err="1" smtClean="0"/>
              <a:t>HbSS</a:t>
            </a:r>
            <a:r>
              <a:rPr lang="en-US" dirty="0" smtClean="0"/>
              <a:t>). In all, 32 children from immigrant communities with </a:t>
            </a:r>
            <a:r>
              <a:rPr lang="en-US" dirty="0" err="1" smtClean="0"/>
              <a:t>HbSS</a:t>
            </a:r>
            <a:r>
              <a:rPr lang="en-US" dirty="0" smtClean="0"/>
              <a:t> SCD aged 6 to 12 years (mean age = 9.03, n = 9 with silent infarcts) and 35 demographically matched healthy controls (mean age = 9.14) were tested on their naming skills, phonological and semantic fluency, attention, and selected executive functions (response inhibition and planning skills). Analyses of variance showed significant differences between patients and controls in inhibition and planning (p = .001 and .001), and phonological fluency (p = .004). The poorer performance in phonological fluency of the children with SCD was not associated with any visible brain damage to language areas. Hierarchical regression analyses showed that, whereas the control children's vocabulary knowledge explained their performance in the phonological fluency tasks, only inhibition skills accounted for variance in the performance of the children with SCD. These results suggest a selective impairment of verbal and nonverbal executive functioning (i.e., planning, inhibition, and phonological fluency) in children with SCD, with deficits possibly owing to frontal area hypoxia.</a:t>
            </a:r>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34</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Executive functions (EFs) make possible mentally playing with ideas; taking the time to think before acting; meeting novel, unanticipated challenges; resisting temptations; and staying focused. Core EFs are inhibition [response inhibition (self-control--resisting temptations and resisting acting impulsively) and interference control (selective attention and cognitive inhibition)], working memory, and cognitive flexibility (including creatively thinking "outside the box," seeing anything from different perspectives, and quickly and flexibly adapting to changed circumstances). The developmental progression and representative measures of each are discussed. Controversies are addressed (e.g., the relation between EFs and fluid intelligence, self-regulation, executive attention, and effortful control, and the relation between working memory and inhibition and attention). The importance of social, emotional, and physical health for cognitive health is discussed because stress, lack of sleep, loneliness, or lack of exercise each impair EFs. That EFs are trainable and can be improved with practice is addressed, including diverse methods tried thus far.</a:t>
            </a:r>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35</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Delis-Kaplan Executive Function Systems (D-KEFS)</a:t>
            </a:r>
          </a:p>
          <a:p>
            <a:r>
              <a:rPr lang="en-US" sz="1200" b="0" i="0" kern="1200" dirty="0" smtClean="0">
                <a:solidFill>
                  <a:schemeClr val="tx1"/>
                </a:solidFill>
                <a:effectLst/>
                <a:latin typeface="+mn-lt"/>
                <a:ea typeface="+mn-ea"/>
                <a:cs typeface="+mn-cs"/>
              </a:rPr>
              <a:t>Executive functioning was assessed using two subtests from the D-KEFS assessment battery (</a:t>
            </a:r>
            <a:r>
              <a:rPr lang="en-US" sz="1200" b="0" i="0" kern="1200" dirty="0" smtClean="0">
                <a:solidFill>
                  <a:schemeClr val="tx1"/>
                </a:solidFill>
                <a:effectLst/>
                <a:latin typeface="+mn-lt"/>
                <a:ea typeface="+mn-ea"/>
                <a:cs typeface="+mn-cs"/>
                <a:hlinkClick r:id="rId3"/>
              </a:rPr>
              <a:t>Delis, Kaplan, &amp; Kramer, 2001</a:t>
            </a:r>
            <a:r>
              <a:rPr lang="en-US" sz="1200" b="0" i="0" kern="1200" dirty="0" smtClean="0">
                <a:solidFill>
                  <a:schemeClr val="tx1"/>
                </a:solidFill>
                <a:effectLst/>
                <a:latin typeface="+mn-lt"/>
                <a:ea typeface="+mn-ea"/>
                <a:cs typeface="+mn-cs"/>
              </a:rPr>
              <a:t>). The D-KEFS Tower test measures spatial planning, rule learning, and inhibition of impulsive responding. The overall achievement score is based upon the number of correct towers and how many moves taken to complete the tower. The D-KEFS Sorting test measures problem solving, concept formation and conceptual reasoning. Scores for the D-KEFS sorting test are given for the accuracy of sorts and description of sorts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dirty="0" smtClean="0"/>
              <a:t>Previous research has identified cognitive impairment in children with sickle cell anemia (SCA, Hemoglobin SS) compared with controls, partly accounted for by overt neuropathology after clinical stroke, "covert" ("silent") infarction, and severity of anemia. However, cognitive deficits have also been identified in children with SCA with no history of stroke and a normal T2-weighted magnetic resonance imaging (MRI) scan. Our aim was to investigate whether nocturnal hemoglobin oxygen desaturation and sleep fragmentation could be associated with cognitive impairment in children with SCA. We assessed 10 children with SCA (9 with normal MRI) using neuropsychological measures of executive function. Cognitive assessment was immediately followed by overnight </a:t>
            </a:r>
            <a:r>
              <a:rPr lang="en-US" dirty="0" err="1" smtClean="0"/>
              <a:t>polysomnography</a:t>
            </a:r>
            <a:r>
              <a:rPr lang="en-US" dirty="0" smtClean="0"/>
              <a:t> to record nocturnal hemoglobin oxygen saturation and sleep arousals. Decreases in hemoglobin oxygen saturation and/or increased sleep arousals were associated with reduced performance on cognitive assessment. Nocturnal hemoglobin oxygen desaturation and sleep fragmentation may be a contributing factor to executive dysfunction in SCA.</a:t>
            </a:r>
            <a:endParaRPr lang="en-US" sz="1200" b="0" i="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36</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OBJECTIVES: </a:t>
            </a:r>
          </a:p>
          <a:p>
            <a:r>
              <a:rPr lang="en-US" dirty="0" smtClean="0"/>
              <a:t>To explore the relationship between executive function (EF) and social skills in youth with sickle cell disease (SCD). </a:t>
            </a:r>
          </a:p>
          <a:p>
            <a:r>
              <a:rPr lang="en-US" b="1" dirty="0" smtClean="0"/>
              <a:t>METHODS: </a:t>
            </a:r>
          </a:p>
          <a:p>
            <a:r>
              <a:rPr lang="en-US" dirty="0" smtClean="0"/>
              <a:t> 20 youth with SCD completed objective tests of EF (Tasks of Executive Control; Animal Sorting subtest from the Developmental Neuropsychological Assessment-Second Edition), an IQ screener, and paper-and-pencil measures of social skills (Social Skills Improvement System [SSIS]). Primary caregivers completed paper-and-pencil measures of EF (Behavior Rating Inventory of Executive Function) and social skills (SSIS). </a:t>
            </a:r>
          </a:p>
          <a:p>
            <a:r>
              <a:rPr lang="en-US" b="1" dirty="0" smtClean="0"/>
              <a:t>RESULTS: </a:t>
            </a:r>
          </a:p>
          <a:p>
            <a:r>
              <a:rPr lang="en-US" dirty="0" smtClean="0"/>
              <a:t> EF scores from the Behavior Rating Inventory of Executive Function related to parent- and child-reported social skills such that EF deficits correlated with poorer overall and domain-specific social skills. Similarly, EF scores from the Animal Sorting test related to child-reported social skills. Worse parent-reported EF predicted worse parent-reported social skills above the variance accounted for by IQ. </a:t>
            </a:r>
          </a:p>
          <a:p>
            <a:r>
              <a:rPr lang="en-US" b="1" dirty="0" smtClean="0"/>
              <a:t>CONCLUSIONS: </a:t>
            </a:r>
          </a:p>
          <a:p>
            <a:r>
              <a:rPr lang="en-US" dirty="0" smtClean="0"/>
              <a:t> EF is related to social skills and may be necessary for successful social interaction among youth with SCD. These results provide rationale and guidance for future larger-scale investigations of EF and social skills among children with SCD.</a:t>
            </a:r>
          </a:p>
          <a:p>
            <a:endParaRPr lang="en-US" sz="1200" b="0" i="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37</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Pain Coping Questionnaire (PCQ) is a 39-item child-report questionnaire that assesses use of various pain coping strategies in children and adolescents between the ages of 8 and 18 (Reid, Gilbert, &amp; McGrath, 1998). For each item, children rate how often they engage in a specific coping behavior on a 5-point scale (0 = </a:t>
            </a:r>
            <a:r>
              <a:rPr lang="en-US" i="1" dirty="0" smtClean="0"/>
              <a:t>never</a:t>
            </a:r>
            <a:r>
              <a:rPr lang="en-US" dirty="0" smtClean="0"/>
              <a:t> to 4 = </a:t>
            </a:r>
            <a:r>
              <a:rPr lang="en-US" i="1" dirty="0" smtClean="0"/>
              <a:t>very often</a:t>
            </a:r>
            <a:r>
              <a:rPr lang="en-US" dirty="0" smtClean="0"/>
              <a:t>). The PCQ comprises eight subscales and three higher-order scales: approach (i.e., information-seeking, problem-solving, seeking social support, and positive self-statements), problem-focused avoidance (i.e., behavioral distraction and cognitive distraction), and emotion-focused avoidance (i.e., externalizing and internalizing/</a:t>
            </a:r>
            <a:r>
              <a:rPr lang="en-US" dirty="0" err="1" smtClean="0"/>
              <a:t>catastrophizing</a:t>
            </a:r>
            <a:r>
              <a:rPr lang="en-US" dirty="0" smtClean="0"/>
              <a:t>). </a:t>
            </a:r>
          </a:p>
          <a:p>
            <a:endParaRPr lang="en-US" dirty="0" smtClean="0"/>
          </a:p>
          <a:p>
            <a:r>
              <a:rPr lang="en-US" dirty="0" smtClean="0"/>
              <a:t>Sickle cell disease (SCD) is a lifelong condition characterized by pain, which is associated with reduced health-related quality of life (HRQL). Data suggest that patients with SCD vary in how they cope and their neurocognitive abilities. This study aimed to characterize executive functioning and pain coping styles in children with SCD experiencing a range of pain frequency (i.e., chronic, episodic, and asymptomatic) and to examine whether executive functioning mediates the relationship between pain coping and HRQL.</a:t>
            </a:r>
          </a:p>
          <a:p>
            <a:r>
              <a:rPr lang="en-US" b="1" dirty="0" smtClean="0"/>
              <a:t>Method: </a:t>
            </a:r>
          </a:p>
          <a:p>
            <a:r>
              <a:rPr lang="en-US" dirty="0" smtClean="0"/>
              <a:t>Participants included 100 children and adolescents with SCD between the ages of 8 and 18 years (M = 13.53, SD = 2.8) and their parents who were recruited during outpatient SCD clinic visits in a children's hospital. Children completed questionnaires related to pain experience and pain coping. Parents completed questionnaires about demographic information, their child's executive functioning, and HRQL.</a:t>
            </a:r>
          </a:p>
          <a:p>
            <a:r>
              <a:rPr lang="en-US" b="1" dirty="0" smtClean="0"/>
              <a:t>Results: </a:t>
            </a:r>
          </a:p>
          <a:p>
            <a:r>
              <a:rPr lang="en-US" dirty="0" smtClean="0"/>
              <a:t>Pain intensity, executive dysfunction, and engagement in emotion-focused coping (i.e., internalizing/</a:t>
            </a:r>
            <a:r>
              <a:rPr lang="en-US" dirty="0" err="1" smtClean="0"/>
              <a:t>catastrophizing</a:t>
            </a:r>
            <a:r>
              <a:rPr lang="en-US" dirty="0" smtClean="0"/>
              <a:t> and externalizing) predicted poor HRQL. In addition, engagement in emotion-focused coping predicted executive dysfunction. Multivariate analysis of covariance revealed executive functioning did not differ based on pain frequency; however, executive functioning was a significant mediator that helped explain the relationships between distraction and emotion-focused coping techniques on HRQL.</a:t>
            </a:r>
          </a:p>
          <a:p>
            <a:r>
              <a:rPr lang="en-US" b="1" dirty="0" smtClean="0"/>
              <a:t>Conclusion: </a:t>
            </a:r>
          </a:p>
          <a:p>
            <a:r>
              <a:rPr lang="en-US" dirty="0" smtClean="0"/>
              <a:t>Findings support that executive functioning is an important factor in understanding the relationship between pain coping and HRQL in youth with SCD. Future research is warranted to examine the potential impact of executive functioning on the utility of interventions targeting adaptive pain coping in youth with SCD.</a:t>
            </a:r>
          </a:p>
          <a:p>
            <a:endParaRPr lang="en-US" sz="1200" b="0" i="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38</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a:t>
            </a:r>
          </a:p>
          <a:p>
            <a:r>
              <a:rPr lang="en-US" dirty="0" smtClean="0"/>
              <a:t>To provide a comprehensive quantitative review of neurocognitive function in sickle cell disease (SCD) across multiple domains, cerebral infarct status, and the lifespan.</a:t>
            </a:r>
          </a:p>
          <a:p>
            <a:r>
              <a:rPr lang="en-US" dirty="0" smtClean="0"/>
              <a:t>Methods</a:t>
            </a:r>
          </a:p>
          <a:p>
            <a:r>
              <a:rPr lang="en-US" dirty="0" smtClean="0"/>
              <a:t>One hundred and ten studies were identified in PubMed, </a:t>
            </a:r>
            <a:r>
              <a:rPr lang="en-US" dirty="0" err="1" smtClean="0"/>
              <a:t>MedLine</a:t>
            </a:r>
            <a:r>
              <a:rPr lang="en-US" dirty="0" smtClean="0"/>
              <a:t>, and </a:t>
            </a:r>
            <a:r>
              <a:rPr lang="en-US" dirty="0" err="1" smtClean="0"/>
              <a:t>PsycINFO</a:t>
            </a:r>
            <a:r>
              <a:rPr lang="en-US" dirty="0" smtClean="0"/>
              <a:t> involving 110 studies of 3,600 participants with SCD and 1,127 sibling or health controls.</a:t>
            </a:r>
          </a:p>
          <a:p>
            <a:r>
              <a:rPr lang="en-US" dirty="0" smtClean="0"/>
              <a:t>Results</a:t>
            </a:r>
          </a:p>
          <a:p>
            <a:r>
              <a:rPr lang="en-US" dirty="0" smtClean="0"/>
              <a:t>Meta-analytic findings indicate significant deficits across all neurocognitive domains, age groups, and infarct status. Significant deficits relative to the normative mean ranged from Hedges’ </a:t>
            </a:r>
            <a:r>
              <a:rPr lang="en-US" i="1" dirty="0" smtClean="0"/>
              <a:t>g</a:t>
            </a:r>
            <a:r>
              <a:rPr lang="en-US" dirty="0" smtClean="0"/>
              <a:t> = −.39 to </a:t>
            </a:r>
            <a:r>
              <a:rPr lang="en-US" i="1" dirty="0" smtClean="0"/>
              <a:t>g</a:t>
            </a:r>
            <a:r>
              <a:rPr lang="en-US" dirty="0" smtClean="0"/>
              <a:t> = −.63 in preschool children, </a:t>
            </a:r>
            <a:r>
              <a:rPr lang="en-US" i="1" dirty="0" smtClean="0"/>
              <a:t>g</a:t>
            </a:r>
            <a:r>
              <a:rPr lang="en-US" dirty="0" smtClean="0"/>
              <a:t> = −.83 to </a:t>
            </a:r>
            <a:r>
              <a:rPr lang="en-US" i="1" dirty="0" smtClean="0"/>
              <a:t>g</a:t>
            </a:r>
            <a:r>
              <a:rPr lang="en-US" dirty="0" smtClean="0"/>
              <a:t> = −1.18 in school-aged children and adolescents, and </a:t>
            </a:r>
            <a:r>
              <a:rPr lang="en-US" i="1" dirty="0" smtClean="0"/>
              <a:t>g</a:t>
            </a:r>
            <a:r>
              <a:rPr lang="en-US" dirty="0" smtClean="0"/>
              <a:t> = −.46 to </a:t>
            </a:r>
            <a:r>
              <a:rPr lang="en-US" i="1" dirty="0" smtClean="0"/>
              <a:t>g</a:t>
            </a:r>
            <a:r>
              <a:rPr lang="en-US" dirty="0" smtClean="0"/>
              <a:t> = −.86 in adults. Deficits in full scale IQ (FSIQ), verbal reasoning, perceptual reasoning, and executive function increased from preschool to school-aged samples. However, findings also showed that deficits were smaller in adult samples relative to school-aged samples, likely due to sampling bias in adult studies. Findings across infarct status in sickle cell anemia showed that deficits ranged from </a:t>
            </a:r>
            <a:r>
              <a:rPr lang="en-US" i="1" dirty="0" smtClean="0"/>
              <a:t>g</a:t>
            </a:r>
            <a:r>
              <a:rPr lang="en-US" dirty="0" smtClean="0"/>
              <a:t> = −.54 to </a:t>
            </a:r>
            <a:r>
              <a:rPr lang="en-US" i="1" dirty="0" smtClean="0"/>
              <a:t>g</a:t>
            </a:r>
            <a:r>
              <a:rPr lang="en-US" dirty="0" smtClean="0"/>
              <a:t> = −.65 in samples without infarcts, </a:t>
            </a:r>
            <a:r>
              <a:rPr lang="en-US" i="1" dirty="0" smtClean="0"/>
              <a:t>g</a:t>
            </a:r>
            <a:r>
              <a:rPr lang="en-US" dirty="0" smtClean="0"/>
              <a:t> = −.52 to </a:t>
            </a:r>
            <a:r>
              <a:rPr lang="en-US" i="1" dirty="0" smtClean="0"/>
              <a:t>g</a:t>
            </a:r>
            <a:r>
              <a:rPr lang="en-US" dirty="0" smtClean="0"/>
              <a:t> = −1.03 in samples with silent cerebral infarct, and </a:t>
            </a:r>
            <a:r>
              <a:rPr lang="en-US" i="1" dirty="0" smtClean="0"/>
              <a:t>g</a:t>
            </a:r>
            <a:r>
              <a:rPr lang="en-US" dirty="0" smtClean="0"/>
              <a:t> = −1.35 to </a:t>
            </a:r>
            <a:r>
              <a:rPr lang="en-US" i="1" dirty="0" smtClean="0"/>
              <a:t>g</a:t>
            </a:r>
            <a:r>
              <a:rPr lang="en-US" dirty="0" smtClean="0"/>
              <a:t> = −1.82 in samples with stroke. Deficits in each domain increased in magnitude from no infarct or stroke, to silent cerebral infarct, to overt stroke.</a:t>
            </a:r>
          </a:p>
          <a:p>
            <a:r>
              <a:rPr lang="en-US" dirty="0" smtClean="0"/>
              <a:t>Conclusion</a:t>
            </a:r>
          </a:p>
          <a:p>
            <a:r>
              <a:rPr lang="en-US" dirty="0" smtClean="0"/>
              <a:t>Individuals with SCD are at risk for cognitive deficits across domains, infarct status, and the lifespan. More research is necessary to determine unbiased effects for cognitive function in adults with SCD.</a:t>
            </a:r>
          </a:p>
          <a:p>
            <a:endParaRPr lang="en-US" sz="1200" b="0" i="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39</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4C8F1702-D519-4B7C-8538-129F7CC7AE57}" type="slidenum">
              <a:rPr lang="en-US" smtClean="0"/>
              <a:t>4</a:t>
            </a:fld>
            <a:endParaRPr lang="en-US"/>
          </a:p>
        </p:txBody>
      </p:sp>
    </p:spTree>
    <p:extLst>
      <p:ext uri="{BB962C8B-B14F-4D97-AF65-F5344CB8AC3E}">
        <p14:creationId xmlns:p14="http://schemas.microsoft.com/office/powerpoint/2010/main" val="37855547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pPr lvl="1"/>
            <a:r>
              <a:rPr lang="en-US" dirty="0" smtClean="0"/>
              <a:t/>
            </a:r>
            <a:br>
              <a:rPr lang="en-US" dirty="0" smtClean="0"/>
            </a:br>
            <a:r>
              <a:rPr lang="en-US" dirty="0" smtClean="0"/>
              <a:t>https://www.ncbi.nlm.nih.gov/pubmed/28192225 – yoga and pain – yoga as EF</a:t>
            </a:r>
            <a:r>
              <a:rPr lang="en-US" baseline="0" dirty="0" smtClean="0"/>
              <a:t> strategy</a:t>
            </a:r>
            <a:endParaRPr lang="en-US" dirty="0" smtClean="0"/>
          </a:p>
        </p:txBody>
      </p:sp>
      <p:sp>
        <p:nvSpPr>
          <p:cNvPr id="4" name="Slide Number Placeholder 3"/>
          <p:cNvSpPr>
            <a:spLocks noGrp="1"/>
          </p:cNvSpPr>
          <p:nvPr>
            <p:ph type="sldNum" sz="quarter" idx="10"/>
          </p:nvPr>
        </p:nvSpPr>
        <p:spPr/>
        <p:txBody>
          <a:bodyPr/>
          <a:lstStyle/>
          <a:p>
            <a:fld id="{4C8F1702-D519-4B7C-8538-129F7CC7AE57}" type="slidenum">
              <a:rPr lang="en-US" smtClean="0"/>
              <a:t>40</a:t>
            </a:fld>
            <a:endParaRPr lang="en-US"/>
          </a:p>
        </p:txBody>
      </p:sp>
    </p:spTree>
    <p:extLst>
      <p:ext uri="{BB962C8B-B14F-4D97-AF65-F5344CB8AC3E}">
        <p14:creationId xmlns:p14="http://schemas.microsoft.com/office/powerpoint/2010/main" val="3785554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Purpose/Objective: </a:t>
            </a:r>
            <a:r>
              <a:rPr lang="en-US" sz="1200" b="0" i="0" u="none" strike="noStrike" kern="1200" baseline="0" dirty="0" smtClean="0">
                <a:solidFill>
                  <a:schemeClr val="tx1"/>
                </a:solidFill>
                <a:latin typeface="+mn-lt"/>
                <a:ea typeface="+mn-ea"/>
                <a:cs typeface="+mn-cs"/>
              </a:rPr>
              <a:t>Youth with sickle cell disease (SCD) are at an increased risk for executive dysfunction</a:t>
            </a:r>
          </a:p>
          <a:p>
            <a:r>
              <a:rPr lang="en-US" sz="1200" b="0" i="0" u="none" strike="noStrike" kern="1200" baseline="0" dirty="0" smtClean="0">
                <a:solidFill>
                  <a:schemeClr val="tx1"/>
                </a:solidFill>
                <a:latin typeface="+mn-lt"/>
                <a:ea typeface="+mn-ea"/>
                <a:cs typeface="+mn-cs"/>
              </a:rPr>
              <a:t>and simultaneously have increased self-management needs compared to typical adolescents. This</a:t>
            </a:r>
          </a:p>
          <a:p>
            <a:r>
              <a:rPr lang="en-US" sz="1200" b="0" i="0" u="none" strike="noStrike" kern="1200" baseline="0" dirty="0" smtClean="0">
                <a:solidFill>
                  <a:schemeClr val="tx1"/>
                </a:solidFill>
                <a:latin typeface="+mn-lt"/>
                <a:ea typeface="+mn-ea"/>
                <a:cs typeface="+mn-cs"/>
              </a:rPr>
              <a:t>unique combination may contribute, in part, to difficulties during transition to young adulthood. Current</a:t>
            </a:r>
          </a:p>
          <a:p>
            <a:r>
              <a:rPr lang="en-US" sz="1200" b="0" i="0" u="none" strike="noStrike" kern="1200" baseline="0" dirty="0" smtClean="0">
                <a:solidFill>
                  <a:schemeClr val="tx1"/>
                </a:solidFill>
                <a:latin typeface="+mn-lt"/>
                <a:ea typeface="+mn-ea"/>
                <a:cs typeface="+mn-cs"/>
              </a:rPr>
              <a:t>measures assessing adaptive skills do not assess the executive components (e.g., initiation, prospective</a:t>
            </a:r>
          </a:p>
          <a:p>
            <a:r>
              <a:rPr lang="en-US" sz="1200" b="0" i="0" u="none" strike="noStrike" kern="1200" baseline="0" dirty="0" smtClean="0">
                <a:solidFill>
                  <a:schemeClr val="tx1"/>
                </a:solidFill>
                <a:latin typeface="+mn-lt"/>
                <a:ea typeface="+mn-ea"/>
                <a:cs typeface="+mn-cs"/>
              </a:rPr>
              <a:t>memory) of SCD-related self-care tasks. Modeled on the KKIS-</a:t>
            </a:r>
            <a:r>
              <a:rPr lang="en-US" sz="1200" b="0" i="0" u="none" strike="noStrike" kern="1200" baseline="0" dirty="0" err="1" smtClean="0">
                <a:solidFill>
                  <a:schemeClr val="tx1"/>
                </a:solidFill>
                <a:latin typeface="+mn-lt"/>
                <a:ea typeface="+mn-ea"/>
                <a:cs typeface="+mn-cs"/>
              </a:rPr>
              <a:t>Spina</a:t>
            </a:r>
            <a:r>
              <a:rPr lang="en-US" sz="1200" b="0" i="0" u="none" strike="noStrike" kern="1200" baseline="0" dirty="0" smtClean="0">
                <a:solidFill>
                  <a:schemeClr val="tx1"/>
                </a:solidFill>
                <a:latin typeface="+mn-lt"/>
                <a:ea typeface="+mn-ea"/>
                <a:cs typeface="+mn-cs"/>
              </a:rPr>
              <a:t> Bifida (Jacobson et al., 2013), the</a:t>
            </a:r>
          </a:p>
          <a:p>
            <a:r>
              <a:rPr lang="en-US" sz="1200" b="0" i="0" u="none" strike="noStrike" kern="1200" baseline="0" dirty="0" smtClean="0">
                <a:solidFill>
                  <a:schemeClr val="tx1"/>
                </a:solidFill>
                <a:latin typeface="+mn-lt"/>
                <a:ea typeface="+mn-ea"/>
                <a:cs typeface="+mn-cs"/>
              </a:rPr>
              <a:t>Kennedy Krieger Independence Scales-Sickle Cell Disease (KKIS-SCD) is a new caregiver-report</a:t>
            </a:r>
          </a:p>
          <a:p>
            <a:r>
              <a:rPr lang="en-US" sz="1200" b="0" i="0" u="none" strike="noStrike" kern="1200" baseline="0" dirty="0" smtClean="0">
                <a:solidFill>
                  <a:schemeClr val="tx1"/>
                </a:solidFill>
                <a:latin typeface="+mn-lt"/>
                <a:ea typeface="+mn-ea"/>
                <a:cs typeface="+mn-cs"/>
              </a:rPr>
              <a:t>measure that assesses independence with self-management of SCD-specific demands as well as routine</a:t>
            </a:r>
          </a:p>
          <a:p>
            <a:r>
              <a:rPr lang="en-US" sz="1200" b="0" i="0" u="none" strike="noStrike" kern="1200" baseline="0" dirty="0" smtClean="0">
                <a:solidFill>
                  <a:schemeClr val="tx1"/>
                </a:solidFill>
                <a:latin typeface="+mn-lt"/>
                <a:ea typeface="+mn-ea"/>
                <a:cs typeface="+mn-cs"/>
              </a:rPr>
              <a:t>daily activities in adolescents with SCD. </a:t>
            </a:r>
            <a:r>
              <a:rPr lang="en-US" sz="1200" b="1" i="1" u="none" strike="noStrike" kern="1200" baseline="0" dirty="0" smtClean="0">
                <a:solidFill>
                  <a:schemeClr val="tx1"/>
                </a:solidFill>
                <a:latin typeface="+mn-lt"/>
                <a:ea typeface="+mn-ea"/>
                <a:cs typeface="+mn-cs"/>
              </a:rPr>
              <a:t>Research Method/Design: </a:t>
            </a:r>
            <a:r>
              <a:rPr lang="en-US" sz="1200" b="0" i="0" u="none" strike="noStrike" kern="1200" baseline="0" dirty="0" smtClean="0">
                <a:solidFill>
                  <a:schemeClr val="tx1"/>
                </a:solidFill>
                <a:latin typeface="+mn-lt"/>
                <a:ea typeface="+mn-ea"/>
                <a:cs typeface="+mn-cs"/>
              </a:rPr>
              <a:t>Thirty-three youth with SCD and</a:t>
            </a:r>
          </a:p>
          <a:p>
            <a:r>
              <a:rPr lang="en-US" sz="1200" b="0" i="0" u="none" strike="noStrike" kern="1200" baseline="0" dirty="0" smtClean="0">
                <a:solidFill>
                  <a:schemeClr val="tx1"/>
                </a:solidFill>
                <a:latin typeface="+mn-lt"/>
                <a:ea typeface="+mn-ea"/>
                <a:cs typeface="+mn-cs"/>
              </a:rPr>
              <a:t>their caregivers participated in this preliminary validation study examining the construct validity of the</a:t>
            </a:r>
          </a:p>
          <a:p>
            <a:r>
              <a:rPr lang="en-US" sz="1200" b="0" i="0" u="none" strike="noStrike" kern="1200" baseline="0" dirty="0" smtClean="0">
                <a:solidFill>
                  <a:schemeClr val="tx1"/>
                </a:solidFill>
                <a:latin typeface="+mn-lt"/>
                <a:ea typeface="+mn-ea"/>
                <a:cs typeface="+mn-cs"/>
              </a:rPr>
              <a:t>KKIS-SCD total and composite scores (Initiation of Routines, Prospective Memory) and exploring</a:t>
            </a:r>
          </a:p>
          <a:p>
            <a:r>
              <a:rPr lang="en-US" sz="1200" b="0" i="0" u="none" strike="noStrike" kern="1200" baseline="0" dirty="0" smtClean="0">
                <a:solidFill>
                  <a:schemeClr val="tx1"/>
                </a:solidFill>
                <a:latin typeface="+mn-lt"/>
                <a:ea typeface="+mn-ea"/>
                <a:cs typeface="+mn-cs"/>
              </a:rPr>
              <a:t>relationships of this measure with intellectual functioning, demographic factors, illness severity, and age.</a:t>
            </a:r>
          </a:p>
          <a:p>
            <a:r>
              <a:rPr lang="en-US" sz="1200" b="1" i="1" u="none" strike="noStrike" kern="1200" baseline="0" dirty="0" smtClean="0">
                <a:solidFill>
                  <a:schemeClr val="tx1"/>
                </a:solidFill>
                <a:latin typeface="+mn-lt"/>
                <a:ea typeface="+mn-ea"/>
                <a:cs typeface="+mn-cs"/>
              </a:rPr>
              <a:t>Results: </a:t>
            </a:r>
            <a:r>
              <a:rPr lang="en-US" sz="1200" b="0" i="0" u="none" strike="noStrike" kern="1200" baseline="0" dirty="0" smtClean="0">
                <a:solidFill>
                  <a:schemeClr val="tx1"/>
                </a:solidFill>
                <a:latin typeface="+mn-lt"/>
                <a:ea typeface="+mn-ea"/>
                <a:cs typeface="+mn-cs"/>
              </a:rPr>
              <a:t>The KKIS-SCD exhibited generally good internal consistency (</a:t>
            </a:r>
            <a:r>
              <a:rPr lang="en-US" sz="1200" b="0" i="0" u="none" strike="noStrike" kern="1200" baseline="0" dirty="0" err="1" smtClean="0">
                <a:solidFill>
                  <a:schemeClr val="tx1"/>
                </a:solidFill>
                <a:latin typeface="+mn-lt"/>
                <a:ea typeface="+mn-ea"/>
                <a:cs typeface="+mn-cs"/>
              </a:rPr>
              <a:t>Cronbach’s</a:t>
            </a:r>
            <a:r>
              <a:rPr lang="en-US" sz="1200" b="0" i="0" u="none" strike="noStrike" kern="1200" baseline="0" dirty="0" smtClean="0">
                <a:solidFill>
                  <a:schemeClr val="tx1"/>
                </a:solidFill>
                <a:latin typeface="+mn-lt"/>
                <a:ea typeface="+mn-ea"/>
                <a:cs typeface="+mn-cs"/>
              </a:rPr>
              <a:t> alpha  .733 to</a:t>
            </a:r>
          </a:p>
          <a:p>
            <a:r>
              <a:rPr lang="en-US" sz="1200" b="0" i="0" u="none" strike="noStrike" kern="1200" baseline="0" dirty="0" smtClean="0">
                <a:solidFill>
                  <a:schemeClr val="tx1"/>
                </a:solidFill>
                <a:latin typeface="+mn-lt"/>
                <a:ea typeface="+mn-ea"/>
                <a:cs typeface="+mn-cs"/>
              </a:rPr>
              <a:t>.803), and demonstrated evidence for construct and discriminant validity when compared to an existing</a:t>
            </a:r>
          </a:p>
          <a:p>
            <a:r>
              <a:rPr lang="en-US" sz="1200" b="0" i="0" u="none" strike="noStrike" kern="1200" baseline="0" dirty="0" smtClean="0">
                <a:solidFill>
                  <a:schemeClr val="tx1"/>
                </a:solidFill>
                <a:latin typeface="+mn-lt"/>
                <a:ea typeface="+mn-ea"/>
                <a:cs typeface="+mn-cs"/>
              </a:rPr>
              <a:t>measure of adaptive function. The KKIS-SCD was significantly associated with caregiver-report of</a:t>
            </a:r>
          </a:p>
          <a:p>
            <a:r>
              <a:rPr lang="en-US" sz="1200" b="0" i="0" u="none" strike="noStrike" kern="1200" baseline="0" dirty="0" smtClean="0">
                <a:solidFill>
                  <a:schemeClr val="tx1"/>
                </a:solidFill>
                <a:latin typeface="+mn-lt"/>
                <a:ea typeface="+mn-ea"/>
                <a:cs typeface="+mn-cs"/>
              </a:rPr>
              <a:t>executive behaviors but not with intellectual functioning, demographic factors, illness severity, or age.</a:t>
            </a:r>
          </a:p>
          <a:p>
            <a:r>
              <a:rPr lang="en-US" sz="1200" b="1" i="1" u="none" strike="noStrike" kern="1200" baseline="0" dirty="0" smtClean="0">
                <a:solidFill>
                  <a:schemeClr val="tx1"/>
                </a:solidFill>
                <a:latin typeface="+mn-lt"/>
                <a:ea typeface="+mn-ea"/>
                <a:cs typeface="+mn-cs"/>
              </a:rPr>
              <a:t>Conclusions/Implications: </a:t>
            </a:r>
            <a:r>
              <a:rPr lang="en-US" sz="1200" b="0" i="0" u="none" strike="noStrike" kern="1200" baseline="0" dirty="0" smtClean="0">
                <a:solidFill>
                  <a:schemeClr val="tx1"/>
                </a:solidFill>
                <a:latin typeface="+mn-lt"/>
                <a:ea typeface="+mn-ea"/>
                <a:cs typeface="+mn-cs"/>
              </a:rPr>
              <a:t>Results provide preliminary support for the KKIS-SCD as a reliable and valid</a:t>
            </a:r>
          </a:p>
          <a:p>
            <a:r>
              <a:rPr lang="en-US" sz="1200" b="0" i="0" u="none" strike="noStrike" kern="1200" baseline="0" dirty="0" smtClean="0">
                <a:solidFill>
                  <a:schemeClr val="tx1"/>
                </a:solidFill>
                <a:latin typeface="+mn-lt"/>
                <a:ea typeface="+mn-ea"/>
                <a:cs typeface="+mn-cs"/>
              </a:rPr>
              <a:t>tool for the assessment of executive components of self-care management skills for youth with SCD.</a:t>
            </a:r>
          </a:p>
          <a:p>
            <a:r>
              <a:rPr lang="en-US" sz="1200" b="0" i="0" u="none" strike="noStrike" kern="1200" baseline="0" dirty="0" smtClean="0">
                <a:solidFill>
                  <a:schemeClr val="tx1"/>
                </a:solidFill>
                <a:latin typeface="+mn-lt"/>
                <a:ea typeface="+mn-ea"/>
                <a:cs typeface="+mn-cs"/>
              </a:rPr>
              <a:t>Identifying specific weaknesses in executive function related to self-care management skills might assist</a:t>
            </a:r>
          </a:p>
          <a:p>
            <a:r>
              <a:rPr lang="en-US" sz="1200" b="0" i="0" u="none" strike="noStrike" kern="1200" baseline="0" dirty="0" smtClean="0">
                <a:solidFill>
                  <a:schemeClr val="tx1"/>
                </a:solidFill>
                <a:latin typeface="+mn-lt"/>
                <a:ea typeface="+mn-ea"/>
                <a:cs typeface="+mn-cs"/>
              </a:rPr>
              <a:t>in guiding intervention and individualizing transition planning in these at-risk youth.</a:t>
            </a:r>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41</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Purpose/Objective: </a:t>
            </a:r>
            <a:r>
              <a:rPr lang="en-US" sz="1200" b="0" i="0" u="none" strike="noStrike" kern="1200" baseline="0" dirty="0" smtClean="0">
                <a:solidFill>
                  <a:schemeClr val="tx1"/>
                </a:solidFill>
                <a:latin typeface="+mn-lt"/>
                <a:ea typeface="+mn-ea"/>
                <a:cs typeface="+mn-cs"/>
              </a:rPr>
              <a:t>Youth with sickle cell disease (SCD) are at an increased risk for executive dysfunction</a:t>
            </a:r>
          </a:p>
          <a:p>
            <a:r>
              <a:rPr lang="en-US" sz="1200" b="0" i="0" u="none" strike="noStrike" kern="1200" baseline="0" dirty="0" smtClean="0">
                <a:solidFill>
                  <a:schemeClr val="tx1"/>
                </a:solidFill>
                <a:latin typeface="+mn-lt"/>
                <a:ea typeface="+mn-ea"/>
                <a:cs typeface="+mn-cs"/>
              </a:rPr>
              <a:t>and simultaneously have increased self-management needs compared to typical adolescents. This</a:t>
            </a:r>
          </a:p>
          <a:p>
            <a:r>
              <a:rPr lang="en-US" sz="1200" b="0" i="0" u="none" strike="noStrike" kern="1200" baseline="0" dirty="0" smtClean="0">
                <a:solidFill>
                  <a:schemeClr val="tx1"/>
                </a:solidFill>
                <a:latin typeface="+mn-lt"/>
                <a:ea typeface="+mn-ea"/>
                <a:cs typeface="+mn-cs"/>
              </a:rPr>
              <a:t>unique combination may contribute, in part, to difficulties during transition to young adulthood. Current</a:t>
            </a:r>
          </a:p>
          <a:p>
            <a:r>
              <a:rPr lang="en-US" sz="1200" b="0" i="0" u="none" strike="noStrike" kern="1200" baseline="0" dirty="0" smtClean="0">
                <a:solidFill>
                  <a:schemeClr val="tx1"/>
                </a:solidFill>
                <a:latin typeface="+mn-lt"/>
                <a:ea typeface="+mn-ea"/>
                <a:cs typeface="+mn-cs"/>
              </a:rPr>
              <a:t>measures assessing adaptive skills do not assess the executive components (e.g., initiation, prospective</a:t>
            </a:r>
          </a:p>
          <a:p>
            <a:r>
              <a:rPr lang="en-US" sz="1200" b="0" i="0" u="none" strike="noStrike" kern="1200" baseline="0" dirty="0" smtClean="0">
                <a:solidFill>
                  <a:schemeClr val="tx1"/>
                </a:solidFill>
                <a:latin typeface="+mn-lt"/>
                <a:ea typeface="+mn-ea"/>
                <a:cs typeface="+mn-cs"/>
              </a:rPr>
              <a:t>memory) of SCD-related self-care tasks. Modeled on the KKIS-</a:t>
            </a:r>
            <a:r>
              <a:rPr lang="en-US" sz="1200" b="0" i="0" u="none" strike="noStrike" kern="1200" baseline="0" dirty="0" err="1" smtClean="0">
                <a:solidFill>
                  <a:schemeClr val="tx1"/>
                </a:solidFill>
                <a:latin typeface="+mn-lt"/>
                <a:ea typeface="+mn-ea"/>
                <a:cs typeface="+mn-cs"/>
              </a:rPr>
              <a:t>Spina</a:t>
            </a:r>
            <a:r>
              <a:rPr lang="en-US" sz="1200" b="0" i="0" u="none" strike="noStrike" kern="1200" baseline="0" dirty="0" smtClean="0">
                <a:solidFill>
                  <a:schemeClr val="tx1"/>
                </a:solidFill>
                <a:latin typeface="+mn-lt"/>
                <a:ea typeface="+mn-ea"/>
                <a:cs typeface="+mn-cs"/>
              </a:rPr>
              <a:t> Bifida (Jacobson et al., 2013), the</a:t>
            </a:r>
          </a:p>
          <a:p>
            <a:r>
              <a:rPr lang="en-US" sz="1200" b="0" i="0" u="none" strike="noStrike" kern="1200" baseline="0" dirty="0" smtClean="0">
                <a:solidFill>
                  <a:schemeClr val="tx1"/>
                </a:solidFill>
                <a:latin typeface="+mn-lt"/>
                <a:ea typeface="+mn-ea"/>
                <a:cs typeface="+mn-cs"/>
              </a:rPr>
              <a:t>Kennedy Krieger Independence Scales-Sickle Cell Disease (KKIS-SCD) is a new caregiver-report</a:t>
            </a:r>
          </a:p>
          <a:p>
            <a:r>
              <a:rPr lang="en-US" sz="1200" b="0" i="0" u="none" strike="noStrike" kern="1200" baseline="0" dirty="0" smtClean="0">
                <a:solidFill>
                  <a:schemeClr val="tx1"/>
                </a:solidFill>
                <a:latin typeface="+mn-lt"/>
                <a:ea typeface="+mn-ea"/>
                <a:cs typeface="+mn-cs"/>
              </a:rPr>
              <a:t>measure that assesses independence with self-management of SCD-specific demands as well as routine</a:t>
            </a:r>
          </a:p>
          <a:p>
            <a:r>
              <a:rPr lang="en-US" sz="1200" b="0" i="0" u="none" strike="noStrike" kern="1200" baseline="0" dirty="0" smtClean="0">
                <a:solidFill>
                  <a:schemeClr val="tx1"/>
                </a:solidFill>
                <a:latin typeface="+mn-lt"/>
                <a:ea typeface="+mn-ea"/>
                <a:cs typeface="+mn-cs"/>
              </a:rPr>
              <a:t>daily activities in adolescents with SCD. </a:t>
            </a:r>
            <a:r>
              <a:rPr lang="en-US" sz="1200" b="1" i="1" u="none" strike="noStrike" kern="1200" baseline="0" dirty="0" smtClean="0">
                <a:solidFill>
                  <a:schemeClr val="tx1"/>
                </a:solidFill>
                <a:latin typeface="+mn-lt"/>
                <a:ea typeface="+mn-ea"/>
                <a:cs typeface="+mn-cs"/>
              </a:rPr>
              <a:t>Research Method/Design: </a:t>
            </a:r>
            <a:r>
              <a:rPr lang="en-US" sz="1200" b="0" i="0" u="none" strike="noStrike" kern="1200" baseline="0" dirty="0" smtClean="0">
                <a:solidFill>
                  <a:schemeClr val="tx1"/>
                </a:solidFill>
                <a:latin typeface="+mn-lt"/>
                <a:ea typeface="+mn-ea"/>
                <a:cs typeface="+mn-cs"/>
              </a:rPr>
              <a:t>Thirty-three youth with SCD and</a:t>
            </a:r>
          </a:p>
          <a:p>
            <a:r>
              <a:rPr lang="en-US" sz="1200" b="0" i="0" u="none" strike="noStrike" kern="1200" baseline="0" dirty="0" smtClean="0">
                <a:solidFill>
                  <a:schemeClr val="tx1"/>
                </a:solidFill>
                <a:latin typeface="+mn-lt"/>
                <a:ea typeface="+mn-ea"/>
                <a:cs typeface="+mn-cs"/>
              </a:rPr>
              <a:t>their caregivers participated in this preliminary validation study examining the construct validity of the</a:t>
            </a:r>
          </a:p>
          <a:p>
            <a:r>
              <a:rPr lang="en-US" sz="1200" b="0" i="0" u="none" strike="noStrike" kern="1200" baseline="0" dirty="0" smtClean="0">
                <a:solidFill>
                  <a:schemeClr val="tx1"/>
                </a:solidFill>
                <a:latin typeface="+mn-lt"/>
                <a:ea typeface="+mn-ea"/>
                <a:cs typeface="+mn-cs"/>
              </a:rPr>
              <a:t>KKIS-SCD total and composite scores (Initiation of Routines, Prospective Memory) and exploring</a:t>
            </a:r>
          </a:p>
          <a:p>
            <a:r>
              <a:rPr lang="en-US" sz="1200" b="0" i="0" u="none" strike="noStrike" kern="1200" baseline="0" dirty="0" smtClean="0">
                <a:solidFill>
                  <a:schemeClr val="tx1"/>
                </a:solidFill>
                <a:latin typeface="+mn-lt"/>
                <a:ea typeface="+mn-ea"/>
                <a:cs typeface="+mn-cs"/>
              </a:rPr>
              <a:t>relationships of this measure with intellectual functioning, demographic factors, illness severity, and age.</a:t>
            </a:r>
          </a:p>
          <a:p>
            <a:r>
              <a:rPr lang="en-US" sz="1200" b="1" i="1" u="none" strike="noStrike" kern="1200" baseline="0" dirty="0" smtClean="0">
                <a:solidFill>
                  <a:schemeClr val="tx1"/>
                </a:solidFill>
                <a:latin typeface="+mn-lt"/>
                <a:ea typeface="+mn-ea"/>
                <a:cs typeface="+mn-cs"/>
              </a:rPr>
              <a:t>Results: </a:t>
            </a:r>
            <a:r>
              <a:rPr lang="en-US" sz="1200" b="0" i="0" u="none" strike="noStrike" kern="1200" baseline="0" dirty="0" smtClean="0">
                <a:solidFill>
                  <a:schemeClr val="tx1"/>
                </a:solidFill>
                <a:latin typeface="+mn-lt"/>
                <a:ea typeface="+mn-ea"/>
                <a:cs typeface="+mn-cs"/>
              </a:rPr>
              <a:t>The KKIS-SCD exhibited generally good internal consistency (</a:t>
            </a:r>
            <a:r>
              <a:rPr lang="en-US" sz="1200" b="0" i="0" u="none" strike="noStrike" kern="1200" baseline="0" dirty="0" err="1" smtClean="0">
                <a:solidFill>
                  <a:schemeClr val="tx1"/>
                </a:solidFill>
                <a:latin typeface="+mn-lt"/>
                <a:ea typeface="+mn-ea"/>
                <a:cs typeface="+mn-cs"/>
              </a:rPr>
              <a:t>Cronbach’s</a:t>
            </a:r>
            <a:r>
              <a:rPr lang="en-US" sz="1200" b="0" i="0" u="none" strike="noStrike" kern="1200" baseline="0" dirty="0" smtClean="0">
                <a:solidFill>
                  <a:schemeClr val="tx1"/>
                </a:solidFill>
                <a:latin typeface="+mn-lt"/>
                <a:ea typeface="+mn-ea"/>
                <a:cs typeface="+mn-cs"/>
              </a:rPr>
              <a:t> alpha  .733 to</a:t>
            </a:r>
          </a:p>
          <a:p>
            <a:r>
              <a:rPr lang="en-US" sz="1200" b="0" i="0" u="none" strike="noStrike" kern="1200" baseline="0" dirty="0" smtClean="0">
                <a:solidFill>
                  <a:schemeClr val="tx1"/>
                </a:solidFill>
                <a:latin typeface="+mn-lt"/>
                <a:ea typeface="+mn-ea"/>
                <a:cs typeface="+mn-cs"/>
              </a:rPr>
              <a:t>.803), and demonstrated evidence for construct and discriminant validity when compared to an existing</a:t>
            </a:r>
          </a:p>
          <a:p>
            <a:r>
              <a:rPr lang="en-US" sz="1200" b="0" i="0" u="none" strike="noStrike" kern="1200" baseline="0" dirty="0" smtClean="0">
                <a:solidFill>
                  <a:schemeClr val="tx1"/>
                </a:solidFill>
                <a:latin typeface="+mn-lt"/>
                <a:ea typeface="+mn-ea"/>
                <a:cs typeface="+mn-cs"/>
              </a:rPr>
              <a:t>measure of adaptive function. The KKIS-SCD was significantly associated with caregiver-report of</a:t>
            </a:r>
          </a:p>
          <a:p>
            <a:r>
              <a:rPr lang="en-US" sz="1200" b="0" i="0" u="none" strike="noStrike" kern="1200" baseline="0" dirty="0" smtClean="0">
                <a:solidFill>
                  <a:schemeClr val="tx1"/>
                </a:solidFill>
                <a:latin typeface="+mn-lt"/>
                <a:ea typeface="+mn-ea"/>
                <a:cs typeface="+mn-cs"/>
              </a:rPr>
              <a:t>executive behaviors but not with intellectual functioning, demographic factors, illness severity, or age.</a:t>
            </a:r>
          </a:p>
          <a:p>
            <a:r>
              <a:rPr lang="en-US" sz="1200" b="1" i="1" u="none" strike="noStrike" kern="1200" baseline="0" dirty="0" smtClean="0">
                <a:solidFill>
                  <a:schemeClr val="tx1"/>
                </a:solidFill>
                <a:latin typeface="+mn-lt"/>
                <a:ea typeface="+mn-ea"/>
                <a:cs typeface="+mn-cs"/>
              </a:rPr>
              <a:t>Conclusions/Implications: </a:t>
            </a:r>
            <a:r>
              <a:rPr lang="en-US" sz="1200" b="0" i="0" u="none" strike="noStrike" kern="1200" baseline="0" dirty="0" smtClean="0">
                <a:solidFill>
                  <a:schemeClr val="tx1"/>
                </a:solidFill>
                <a:latin typeface="+mn-lt"/>
                <a:ea typeface="+mn-ea"/>
                <a:cs typeface="+mn-cs"/>
              </a:rPr>
              <a:t>Results provide preliminary support for the KKIS-SCD as a reliable and valid</a:t>
            </a:r>
          </a:p>
          <a:p>
            <a:r>
              <a:rPr lang="en-US" sz="1200" b="0" i="0" u="none" strike="noStrike" kern="1200" baseline="0" dirty="0" smtClean="0">
                <a:solidFill>
                  <a:schemeClr val="tx1"/>
                </a:solidFill>
                <a:latin typeface="+mn-lt"/>
                <a:ea typeface="+mn-ea"/>
                <a:cs typeface="+mn-cs"/>
              </a:rPr>
              <a:t>tool for the assessment of executive components of self-care management skills for youth with SCD.</a:t>
            </a:r>
          </a:p>
          <a:p>
            <a:r>
              <a:rPr lang="en-US" sz="1200" b="0" i="0" u="none" strike="noStrike" kern="1200" baseline="0" dirty="0" smtClean="0">
                <a:solidFill>
                  <a:schemeClr val="tx1"/>
                </a:solidFill>
                <a:latin typeface="+mn-lt"/>
                <a:ea typeface="+mn-ea"/>
                <a:cs typeface="+mn-cs"/>
              </a:rPr>
              <a:t>Identifying specific weaknesses in executive function related to self-care management skills might assist</a:t>
            </a:r>
          </a:p>
          <a:p>
            <a:r>
              <a:rPr lang="en-US" sz="1200" b="0" i="0" u="none" strike="noStrike" kern="1200" baseline="0" dirty="0" smtClean="0">
                <a:solidFill>
                  <a:schemeClr val="tx1"/>
                </a:solidFill>
                <a:latin typeface="+mn-lt"/>
                <a:ea typeface="+mn-ea"/>
                <a:cs typeface="+mn-cs"/>
              </a:rPr>
              <a:t>in guiding intervention and individualizing transition planning in these at-risk youth.</a:t>
            </a:r>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42</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NIH Toolbox Cognition Module is a standardized cognitive battery comprising seven tests that are validated and normed based on age and maternal education.</a:t>
            </a:r>
          </a:p>
          <a:p>
            <a:endParaRPr lang="en-US" dirty="0" smtClean="0"/>
          </a:p>
          <a:p>
            <a:r>
              <a:rPr lang="en-US" dirty="0" smtClean="0"/>
              <a:t>Individuals with sickle cell disease (SCD) experience cognitive deficits; however, it remains unclear whether medical treatments for SCD improve cognition. Given that executive abilities are typically impaired in individuals with SCD, they were the focus of the current study. Our primary hypothesis was that executive abilities would be higher acutely soon after a blood transfusion in children and young adults with SCD. We used tests from the NIH Toolbox to assess executive abilities in 27 participants with SCD receiving chronic transfusion in comparison to 34 participants with SCD receiving </a:t>
            </a:r>
            <a:r>
              <a:rPr lang="en-US" dirty="0" err="1" smtClean="0"/>
              <a:t>hydroxyurea</a:t>
            </a:r>
            <a:r>
              <a:rPr lang="en-US" dirty="0" smtClean="0"/>
              <a:t> (HU) and 41 non‐SCD demographically matched controls, all of whom were tested at two time points. Participants in the transfusion group completed cognitive testing within 3 days after a transfusion (soon after transfusion) and then within 3 days before their next transfusion (long after transfusion) over an interval of 3‐7 weeks. We found that executive abilities were significantly poorer for the transfusion and HU groups than for the control group. In support of our primary hypothesis, executive abilities for the transfusion group were significantly better soon after a transfusion compared to long after a transfusion, χ</a:t>
            </a:r>
            <a:r>
              <a:rPr lang="en-US" baseline="30000" dirty="0" smtClean="0"/>
              <a:t>2</a:t>
            </a:r>
            <a:r>
              <a:rPr lang="en-US" dirty="0" smtClean="0"/>
              <a:t>(1) = 17.8, </a:t>
            </a:r>
            <a:r>
              <a:rPr lang="en-US" i="1" dirty="0" smtClean="0"/>
              <a:t>P </a:t>
            </a:r>
            <a:r>
              <a:rPr lang="en-US" dirty="0" smtClean="0"/>
              <a:t>&lt; .0001. Our results demonstrate that executive abilities were higher acutely following a blood transfusion. These findings have implications for daily functioning, medical decision making, and academic achievement in children and young adults with SCD.</a:t>
            </a:r>
          </a:p>
          <a:p>
            <a:endParaRPr lang="en-US" dirty="0" smtClean="0"/>
          </a:p>
          <a:p>
            <a:r>
              <a:rPr lang="en-US" dirty="0" smtClean="0"/>
              <a:t>For theoretical purposes and to increase statistical power, we categorized tests of the NIH Toolbox as executive (Dimensional Change Card Sort Test, Flanker Inhibitory Control and Attention Test, and List Sorting Test) and nonexecutive abilities (Picture Vocabulary Test, Oral Reading Recognition Test, and Picture Sequence Memory Test). The NIH Toolbox provides similar composites (</a:t>
            </a:r>
            <a:r>
              <a:rPr lang="en-US" dirty="0" err="1" smtClean="0"/>
              <a:t>eg</a:t>
            </a:r>
            <a:r>
              <a:rPr lang="en-US" dirty="0" smtClean="0"/>
              <a:t>, Fluid and Crystalized). However, the Fluid composite contains the Pattern Comparison Test, which measures processing speed. Processing speed is not an executive skill. Therefore, we did not include it in our executive abilities composite, but instead assessed it separately. </a:t>
            </a:r>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43</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NIH Toolbox Cognition Module is a standardized cognitive battery comprising seven tests that are validated and normed based on age and maternal education.</a:t>
            </a:r>
          </a:p>
          <a:p>
            <a:endParaRPr lang="en-US" dirty="0" smtClean="0"/>
          </a:p>
          <a:p>
            <a:r>
              <a:rPr lang="en-US" dirty="0" smtClean="0"/>
              <a:t>Individuals with sickle cell disease (SCD) experience cognitive deficits; however, it remains unclear whether medical treatments for SCD improve cognition. Given that executive abilities are typically impaired in individuals with SCD, they were the focus of the current study. Our primary hypothesis was that executive abilities would be higher acutely soon after a blood transfusion in children and young adults with SCD. We used tests from the NIH Toolbox to assess executive abilities in 27 participants with SCD receiving chronic transfusion in comparison to 34 participants with SCD receiving </a:t>
            </a:r>
            <a:r>
              <a:rPr lang="en-US" dirty="0" err="1" smtClean="0"/>
              <a:t>hydroxyurea</a:t>
            </a:r>
            <a:r>
              <a:rPr lang="en-US" dirty="0" smtClean="0"/>
              <a:t> (HU) and 41 non‐SCD demographically matched controls, all of whom were tested at two time points. Participants in the transfusion group completed cognitive testing within 3 days after a transfusion (soon after transfusion) and then within 3 days before their next transfusion (long after transfusion) over an interval of 3‐7 weeks. We found that executive abilities were significantly poorer for the transfusion and HU groups than for the control group. In support of our primary hypothesis, executive abilities for the transfusion group were significantly better soon after a transfusion compared to long after a transfusion, χ</a:t>
            </a:r>
            <a:r>
              <a:rPr lang="en-US" baseline="30000" dirty="0" smtClean="0"/>
              <a:t>2</a:t>
            </a:r>
            <a:r>
              <a:rPr lang="en-US" dirty="0" smtClean="0"/>
              <a:t>(1) = 17.8, </a:t>
            </a:r>
            <a:r>
              <a:rPr lang="en-US" i="1" dirty="0" smtClean="0"/>
              <a:t>P </a:t>
            </a:r>
            <a:r>
              <a:rPr lang="en-US" dirty="0" smtClean="0"/>
              <a:t>&lt; .0001. Our results demonstrate that executive abilities were higher acutely following a blood transfusion. These findings have implications for daily functioning, medical decision making, and academic achievement in children and young adults with SCD.</a:t>
            </a:r>
          </a:p>
          <a:p>
            <a:endParaRPr lang="en-US" dirty="0" smtClean="0"/>
          </a:p>
          <a:p>
            <a:r>
              <a:rPr lang="en-US" dirty="0" smtClean="0"/>
              <a:t>For theoretical purposes and to increase statistical power, we categorized tests of the NIH Toolbox as executive (Dimensional Change Card Sort Test, Flanker Inhibitory Control and Attention Test, and List Sorting Test) and nonexecutive abilities (Picture Vocabulary Test, Oral Reading Recognition Test, and Picture Sequence Memory Test). The NIH Toolbox provides similar composites (</a:t>
            </a:r>
            <a:r>
              <a:rPr lang="en-US" dirty="0" err="1" smtClean="0"/>
              <a:t>eg</a:t>
            </a:r>
            <a:r>
              <a:rPr lang="en-US" dirty="0" smtClean="0"/>
              <a:t>, Fluid and Crystalized). However, the Fluid composite contains the Pattern Comparison Test, which measures processing speed. Processing speed is not an executive skill. Therefore, we did not include it in our executive abilities composite, but instead assessed it separately. </a:t>
            </a:r>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44</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AbstractContext.Sickle</a:t>
            </a:r>
            <a:r>
              <a:rPr lang="en-US" sz="1200" kern="1200" dirty="0" smtClean="0">
                <a:solidFill>
                  <a:schemeClr val="tx1"/>
                </a:solidFill>
                <a:effectLst/>
                <a:latin typeface="+mn-lt"/>
                <a:ea typeface="+mn-ea"/>
                <a:cs typeface="+mn-cs"/>
              </a:rPr>
              <a:t> cell disease (SCD) </a:t>
            </a:r>
            <a:r>
              <a:rPr lang="en-US" sz="1200" kern="1200" dirty="0" err="1" smtClean="0">
                <a:solidFill>
                  <a:schemeClr val="tx1"/>
                </a:solidFill>
                <a:effectLst/>
                <a:latin typeface="+mn-lt"/>
                <a:ea typeface="+mn-ea"/>
                <a:cs typeface="+mn-cs"/>
              </a:rPr>
              <a:t>vaso</a:t>
            </a:r>
            <a:r>
              <a:rPr lang="en-US" sz="1200" kern="1200" dirty="0" smtClean="0">
                <a:solidFill>
                  <a:schemeClr val="tx1"/>
                </a:solidFill>
                <a:effectLst/>
                <a:latin typeface="+mn-lt"/>
                <a:ea typeface="+mn-ea"/>
                <a:cs typeface="+mn-cs"/>
              </a:rPr>
              <a:t>-occlusive crisis (VOC) remains an important cause of acute pain in pediatrics </a:t>
            </a:r>
            <a:r>
              <a:rPr lang="en-US" sz="1200" kern="1200" dirty="0" err="1" smtClean="0">
                <a:solidFill>
                  <a:schemeClr val="tx1"/>
                </a:solidFill>
                <a:effectLst/>
                <a:latin typeface="+mn-lt"/>
                <a:ea typeface="+mn-ea"/>
                <a:cs typeface="+mn-cs"/>
              </a:rPr>
              <a:t>andthe</a:t>
            </a:r>
            <a:r>
              <a:rPr lang="en-US" sz="1200" kern="1200" dirty="0" smtClean="0">
                <a:solidFill>
                  <a:schemeClr val="tx1"/>
                </a:solidFill>
                <a:effectLst/>
                <a:latin typeface="+mn-lt"/>
                <a:ea typeface="+mn-ea"/>
                <a:cs typeface="+mn-cs"/>
              </a:rPr>
              <a:t> most common SCD complication. Pain management recommendations in SCD include </a:t>
            </a:r>
            <a:r>
              <a:rPr lang="en-US" sz="1200" kern="1200" dirty="0" err="1" smtClean="0">
                <a:solidFill>
                  <a:schemeClr val="tx1"/>
                </a:solidFill>
                <a:effectLst/>
                <a:latin typeface="+mn-lt"/>
                <a:ea typeface="+mn-ea"/>
                <a:cs typeface="+mn-cs"/>
              </a:rPr>
              <a:t>nonpharmacologicalinterventions</a:t>
            </a:r>
            <a:r>
              <a:rPr lang="en-US" sz="1200" kern="1200" dirty="0" smtClean="0">
                <a:solidFill>
                  <a:schemeClr val="tx1"/>
                </a:solidFill>
                <a:effectLst/>
                <a:latin typeface="+mn-lt"/>
                <a:ea typeface="+mn-ea"/>
                <a:cs typeface="+mn-cs"/>
              </a:rPr>
              <a:t>. Yoga is one </a:t>
            </a:r>
            <a:r>
              <a:rPr lang="en-US" sz="1200" kern="1200" dirty="0" err="1" smtClean="0">
                <a:solidFill>
                  <a:schemeClr val="tx1"/>
                </a:solidFill>
                <a:effectLst/>
                <a:latin typeface="+mn-lt"/>
                <a:ea typeface="+mn-ea"/>
                <a:cs typeface="+mn-cs"/>
              </a:rPr>
              <a:t>nonpharmacological</a:t>
            </a:r>
            <a:r>
              <a:rPr lang="en-US" sz="1200" kern="1200" dirty="0" smtClean="0">
                <a:solidFill>
                  <a:schemeClr val="tx1"/>
                </a:solidFill>
                <a:effectLst/>
                <a:latin typeface="+mn-lt"/>
                <a:ea typeface="+mn-ea"/>
                <a:cs typeface="+mn-cs"/>
              </a:rPr>
              <a:t> intervention that has been shown to reduce pain in some </a:t>
            </a:r>
            <a:r>
              <a:rPr lang="en-US" sz="1200" kern="1200" dirty="0" err="1" smtClean="0">
                <a:solidFill>
                  <a:schemeClr val="tx1"/>
                </a:solidFill>
                <a:effectLst/>
                <a:latin typeface="+mn-lt"/>
                <a:ea typeface="+mn-ea"/>
                <a:cs typeface="+mn-cs"/>
              </a:rPr>
              <a:t>populations;however</a:t>
            </a:r>
            <a:r>
              <a:rPr lang="en-US" sz="1200" kern="1200" dirty="0" smtClean="0">
                <a:solidFill>
                  <a:schemeClr val="tx1"/>
                </a:solidFill>
                <a:effectLst/>
                <a:latin typeface="+mn-lt"/>
                <a:ea typeface="+mn-ea"/>
                <a:cs typeface="+mn-cs"/>
              </a:rPr>
              <a:t>, evidence is lacking in children with </a:t>
            </a:r>
            <a:r>
              <a:rPr lang="en-US" sz="1200" kern="1200" dirty="0" err="1" smtClean="0">
                <a:solidFill>
                  <a:schemeClr val="tx1"/>
                </a:solidFill>
                <a:effectLst/>
                <a:latin typeface="+mn-lt"/>
                <a:ea typeface="+mn-ea"/>
                <a:cs typeface="+mn-cs"/>
              </a:rPr>
              <a:t>VOC.Objectives.The</a:t>
            </a:r>
            <a:r>
              <a:rPr lang="en-US" sz="1200" kern="1200" dirty="0" smtClean="0">
                <a:solidFill>
                  <a:schemeClr val="tx1"/>
                </a:solidFill>
                <a:effectLst/>
                <a:latin typeface="+mn-lt"/>
                <a:ea typeface="+mn-ea"/>
                <a:cs typeface="+mn-cs"/>
              </a:rPr>
              <a:t> primary objective of this study was to compare the effect of yoga vs. an attention control on pain </a:t>
            </a:r>
            <a:r>
              <a:rPr lang="en-US" sz="1200" kern="1200" dirty="0" err="1" smtClean="0">
                <a:solidFill>
                  <a:schemeClr val="tx1"/>
                </a:solidFill>
                <a:effectLst/>
                <a:latin typeface="+mn-lt"/>
                <a:ea typeface="+mn-ea"/>
                <a:cs typeface="+mn-cs"/>
              </a:rPr>
              <a:t>inchildren</a:t>
            </a:r>
            <a:r>
              <a:rPr lang="en-US" sz="1200" kern="1200" dirty="0" smtClean="0">
                <a:solidFill>
                  <a:schemeClr val="tx1"/>
                </a:solidFill>
                <a:effectLst/>
                <a:latin typeface="+mn-lt"/>
                <a:ea typeface="+mn-ea"/>
                <a:cs typeface="+mn-cs"/>
              </a:rPr>
              <a:t> with VOC. The secondary objectives were to compare the effect of yoga vs. an attention control on anxiety, lengths </a:t>
            </a:r>
            <a:r>
              <a:rPr lang="en-US" sz="1200" kern="1200" dirty="0" err="1" smtClean="0">
                <a:solidFill>
                  <a:schemeClr val="tx1"/>
                </a:solidFill>
                <a:effectLst/>
                <a:latin typeface="+mn-lt"/>
                <a:ea typeface="+mn-ea"/>
                <a:cs typeface="+mn-cs"/>
              </a:rPr>
              <a:t>ofstay</a:t>
            </a:r>
            <a:r>
              <a:rPr lang="en-US" sz="1200" kern="1200" dirty="0" smtClean="0">
                <a:solidFill>
                  <a:schemeClr val="tx1"/>
                </a:solidFill>
                <a:effectLst/>
                <a:latin typeface="+mn-lt"/>
                <a:ea typeface="+mn-ea"/>
                <a:cs typeface="+mn-cs"/>
              </a:rPr>
              <a:t>, and opioid use in this </a:t>
            </a:r>
            <a:r>
              <a:rPr lang="en-US" sz="1200" kern="1200" dirty="0" err="1" smtClean="0">
                <a:solidFill>
                  <a:schemeClr val="tx1"/>
                </a:solidFill>
                <a:effectLst/>
                <a:latin typeface="+mn-lt"/>
                <a:ea typeface="+mn-ea"/>
                <a:cs typeface="+mn-cs"/>
              </a:rPr>
              <a:t>population.Methods.Patients</a:t>
            </a:r>
            <a:r>
              <a:rPr lang="en-US" sz="1200" kern="1200" dirty="0" smtClean="0">
                <a:solidFill>
                  <a:schemeClr val="tx1"/>
                </a:solidFill>
                <a:effectLst/>
                <a:latin typeface="+mn-lt"/>
                <a:ea typeface="+mn-ea"/>
                <a:cs typeface="+mn-cs"/>
              </a:rPr>
              <a:t> were eligible if they had a diagnosis of SCD, were 5e21 years old, were hospitalized for </a:t>
            </a:r>
            <a:r>
              <a:rPr lang="en-US" sz="1200" kern="1200" dirty="0" err="1" smtClean="0">
                <a:solidFill>
                  <a:schemeClr val="tx1"/>
                </a:solidFill>
                <a:effectLst/>
                <a:latin typeface="+mn-lt"/>
                <a:ea typeface="+mn-ea"/>
                <a:cs typeface="+mn-cs"/>
              </a:rPr>
              <a:t>uncomplicatedVOC</a:t>
            </a:r>
            <a:r>
              <a:rPr lang="en-US" sz="1200" kern="1200" dirty="0" smtClean="0">
                <a:solidFill>
                  <a:schemeClr val="tx1"/>
                </a:solidFill>
                <a:effectLst/>
                <a:latin typeface="+mn-lt"/>
                <a:ea typeface="+mn-ea"/>
                <a:cs typeface="+mn-cs"/>
              </a:rPr>
              <a:t>, and had an admission pain score of$7. Subjects were stratified based on disease severity and randomized to the yoga </a:t>
            </a:r>
            <a:r>
              <a:rPr lang="en-US" sz="1200" kern="1200" dirty="0" err="1" smtClean="0">
                <a:solidFill>
                  <a:schemeClr val="tx1"/>
                </a:solidFill>
                <a:effectLst/>
                <a:latin typeface="+mn-lt"/>
                <a:ea typeface="+mn-ea"/>
                <a:cs typeface="+mn-cs"/>
              </a:rPr>
              <a:t>orcontrol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group.Results.Eighty</a:t>
            </a:r>
            <a:r>
              <a:rPr lang="en-US" sz="1200" kern="1200" dirty="0" smtClean="0">
                <a:solidFill>
                  <a:schemeClr val="tx1"/>
                </a:solidFill>
                <a:effectLst/>
                <a:latin typeface="+mn-lt"/>
                <a:ea typeface="+mn-ea"/>
                <a:cs typeface="+mn-cs"/>
              </a:rPr>
              <a:t>-three percent of patients approached (N¼73) enrolled on study. There were no significant differences </a:t>
            </a:r>
            <a:r>
              <a:rPr lang="en-US" sz="1200" kern="1200" dirty="0" err="1" smtClean="0">
                <a:solidFill>
                  <a:schemeClr val="tx1"/>
                </a:solidFill>
                <a:effectLst/>
                <a:latin typeface="+mn-lt"/>
                <a:ea typeface="+mn-ea"/>
                <a:cs typeface="+mn-cs"/>
              </a:rPr>
              <a:t>inbaseline</a:t>
            </a:r>
            <a:r>
              <a:rPr lang="en-US" sz="1200" kern="1200" dirty="0" smtClean="0">
                <a:solidFill>
                  <a:schemeClr val="tx1"/>
                </a:solidFill>
                <a:effectLst/>
                <a:latin typeface="+mn-lt"/>
                <a:ea typeface="+mn-ea"/>
                <a:cs typeface="+mn-cs"/>
              </a:rPr>
              <a:t> clinical or demographic factors between groups. Compared with the control group, children randomized to yoga </a:t>
            </a:r>
            <a:r>
              <a:rPr lang="en-US" sz="1200" kern="1200" dirty="0" err="1" smtClean="0">
                <a:solidFill>
                  <a:schemeClr val="tx1"/>
                </a:solidFill>
                <a:effectLst/>
                <a:latin typeface="+mn-lt"/>
                <a:ea typeface="+mn-ea"/>
                <a:cs typeface="+mn-cs"/>
              </a:rPr>
              <a:t>hada</a:t>
            </a:r>
            <a:r>
              <a:rPr lang="en-US" sz="1200" kern="1200" dirty="0" smtClean="0">
                <a:solidFill>
                  <a:schemeClr val="tx1"/>
                </a:solidFill>
                <a:effectLst/>
                <a:latin typeface="+mn-lt"/>
                <a:ea typeface="+mn-ea"/>
                <a:cs typeface="+mn-cs"/>
              </a:rPr>
              <a:t> significantly greater reduction in mean pain score after one yoga session (0.60.96 vs. 0.01.37;P¼0.029). There </a:t>
            </a:r>
            <a:r>
              <a:rPr lang="en-US" sz="1200" kern="1200" dirty="0" err="1" smtClean="0">
                <a:solidFill>
                  <a:schemeClr val="tx1"/>
                </a:solidFill>
                <a:effectLst/>
                <a:latin typeface="+mn-lt"/>
                <a:ea typeface="+mn-ea"/>
                <a:cs typeface="+mn-cs"/>
              </a:rPr>
              <a:t>wereno</a:t>
            </a:r>
            <a:r>
              <a:rPr lang="en-US" sz="1200" kern="1200" dirty="0" smtClean="0">
                <a:solidFill>
                  <a:schemeClr val="tx1"/>
                </a:solidFill>
                <a:effectLst/>
                <a:latin typeface="+mn-lt"/>
                <a:ea typeface="+mn-ea"/>
                <a:cs typeface="+mn-cs"/>
              </a:rPr>
              <a:t> significant differences in anxiety, lengths of stay, or opioid use between the two </a:t>
            </a:r>
            <a:r>
              <a:rPr lang="en-US" sz="1200" kern="1200" dirty="0" err="1" smtClean="0">
                <a:solidFill>
                  <a:schemeClr val="tx1"/>
                </a:solidFill>
                <a:effectLst/>
                <a:latin typeface="+mn-lt"/>
                <a:ea typeface="+mn-ea"/>
                <a:cs typeface="+mn-cs"/>
              </a:rPr>
              <a:t>groups.Conclusion.This</a:t>
            </a:r>
            <a:r>
              <a:rPr lang="en-US" sz="1200" kern="1200" dirty="0" smtClean="0">
                <a:solidFill>
                  <a:schemeClr val="tx1"/>
                </a:solidFill>
                <a:effectLst/>
                <a:latin typeface="+mn-lt"/>
                <a:ea typeface="+mn-ea"/>
                <a:cs typeface="+mn-cs"/>
              </a:rPr>
              <a:t> study provides evidence that yoga is an acceptable, feasible, and helpful intervention for </a:t>
            </a:r>
            <a:r>
              <a:rPr lang="en-US" sz="1200" kern="1200" dirty="0" err="1" smtClean="0">
                <a:solidFill>
                  <a:schemeClr val="tx1"/>
                </a:solidFill>
                <a:effectLst/>
                <a:latin typeface="+mn-lt"/>
                <a:ea typeface="+mn-ea"/>
                <a:cs typeface="+mn-cs"/>
              </a:rPr>
              <a:t>hospitalizedchildren</a:t>
            </a:r>
            <a:r>
              <a:rPr lang="en-US" sz="1200" kern="1200" dirty="0" smtClean="0">
                <a:solidFill>
                  <a:schemeClr val="tx1"/>
                </a:solidFill>
                <a:effectLst/>
                <a:latin typeface="+mn-lt"/>
                <a:ea typeface="+mn-ea"/>
                <a:cs typeface="+mn-cs"/>
              </a:rPr>
              <a:t> with VOC. Future research should further examine yoga for children with SCD pain in the inpatient and </a:t>
            </a:r>
            <a:r>
              <a:rPr lang="en-US" sz="1200" kern="1200" dirty="0" err="1" smtClean="0">
                <a:solidFill>
                  <a:schemeClr val="tx1"/>
                </a:solidFill>
                <a:effectLst/>
                <a:latin typeface="+mn-lt"/>
                <a:ea typeface="+mn-ea"/>
                <a:cs typeface="+mn-cs"/>
              </a:rPr>
              <a:t>outpatientsettings</a:t>
            </a:r>
            <a:r>
              <a:rPr lang="en-US" sz="1200" kern="1200" dirty="0" smtClean="0">
                <a:solidFill>
                  <a:schemeClr val="tx1"/>
                </a:solidFill>
                <a:effectLst/>
                <a:latin typeface="+mn-lt"/>
                <a:ea typeface="+mn-ea"/>
                <a:cs typeface="+mn-cs"/>
              </a:rPr>
              <a:t>. J Pain Symptom Manage 2017;53:1026e1034.Ó2017 American Academy of Hospice and Palliative Medicine. Published </a:t>
            </a:r>
            <a:r>
              <a:rPr lang="en-US" sz="1200" kern="1200" dirty="0" err="1" smtClean="0">
                <a:solidFill>
                  <a:schemeClr val="tx1"/>
                </a:solidFill>
                <a:effectLst/>
                <a:latin typeface="+mn-lt"/>
                <a:ea typeface="+mn-ea"/>
                <a:cs typeface="+mn-cs"/>
              </a:rPr>
              <a:t>byElsevier</a:t>
            </a:r>
            <a:r>
              <a:rPr lang="en-US" sz="1200" kern="1200" dirty="0" smtClean="0">
                <a:solidFill>
                  <a:schemeClr val="tx1"/>
                </a:solidFill>
                <a:effectLst/>
                <a:latin typeface="+mn-lt"/>
                <a:ea typeface="+mn-ea"/>
                <a:cs typeface="+mn-cs"/>
              </a:rPr>
              <a:t> Inc. All rights reserved.</a:t>
            </a:r>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45</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NIH Toolbox Cognition Module is a standardized cognitive battery comprising seven tests that are validated and normed based on age and maternal education.</a:t>
            </a:r>
          </a:p>
          <a:p>
            <a:endParaRPr lang="en-US" dirty="0" smtClean="0"/>
          </a:p>
          <a:p>
            <a:r>
              <a:rPr lang="en-US" dirty="0" smtClean="0"/>
              <a:t>Individuals with sickle cell disease (SCD) experience cognitive deficits; however, it remains unclear whether medical treatments for SCD improve cognition. Given that executive abilities are typically impaired in individuals with SCD, they were the focus of the current study. Our primary hypothesis was that executive abilities would be higher acutely soon after a blood transfusion in children and young adults with SCD. We used tests from the NIH Toolbox to assess executive abilities in 27 participants with SCD receiving chronic transfusion in comparison to 34 participants with SCD receiving </a:t>
            </a:r>
            <a:r>
              <a:rPr lang="en-US" dirty="0" err="1" smtClean="0"/>
              <a:t>hydroxyurea</a:t>
            </a:r>
            <a:r>
              <a:rPr lang="en-US" dirty="0" smtClean="0"/>
              <a:t> (HU) and 41 non‐SCD demographically matched controls, all of whom were tested at two time points. Participants in the transfusion group completed cognitive testing within 3 days after a transfusion (soon after transfusion) and then within 3 days before their next transfusion (long after transfusion) over an interval of 3‐7 weeks. We found that executive abilities were significantly poorer for the transfusion and HU groups than for the control group. In support of our primary hypothesis, executive abilities for the transfusion group were significantly better soon after a transfusion compared to long after a transfusion, χ</a:t>
            </a:r>
            <a:r>
              <a:rPr lang="en-US" baseline="30000" dirty="0" smtClean="0"/>
              <a:t>2</a:t>
            </a:r>
            <a:r>
              <a:rPr lang="en-US" dirty="0" smtClean="0"/>
              <a:t>(1) = 17.8, </a:t>
            </a:r>
            <a:r>
              <a:rPr lang="en-US" i="1" dirty="0" smtClean="0"/>
              <a:t>P </a:t>
            </a:r>
            <a:r>
              <a:rPr lang="en-US" dirty="0" smtClean="0"/>
              <a:t>&lt; .0001. Our results demonstrate that executive abilities were higher acutely following a blood transfusion. These findings have implications for daily functioning, medical decision making, and academic achievement in children and young adults with SCD.</a:t>
            </a:r>
          </a:p>
          <a:p>
            <a:endParaRPr lang="en-US" dirty="0" smtClean="0"/>
          </a:p>
          <a:p>
            <a:r>
              <a:rPr lang="en-US" dirty="0" smtClean="0"/>
              <a:t>For theoretical purposes and to increase statistical power, we categorized tests of the NIH Toolbox as executive (Dimensional Change Card Sort Test, Flanker Inhibitory Control and Attention Test, and List Sorting Test) and nonexecutive abilities (Picture Vocabulary Test, Oral Reading Recognition Test, and Picture Sequence Memory Test). The NIH Toolbox provides similar composites (</a:t>
            </a:r>
            <a:r>
              <a:rPr lang="en-US" dirty="0" err="1" smtClean="0"/>
              <a:t>eg</a:t>
            </a:r>
            <a:r>
              <a:rPr lang="en-US" dirty="0" smtClean="0"/>
              <a:t>, Fluid and Crystalized). However, the Fluid composite contains the Pattern Comparison Test, which measures processing speed. Processing speed is not an executive skill. Therefore, we did not include it in our executive abilities composite, but instead assessed it separately. </a:t>
            </a:r>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46</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a:t>
            </a:r>
          </a:p>
          <a:p>
            <a:r>
              <a:rPr lang="en-US" dirty="0" smtClean="0"/>
              <a:t>Children with sickle cell disease (SCD) are at increased risk for neurocognitive deficits, yet the literature describing interventions to ameliorate these problems and promote academic achievement is limited. We evaluated the feasibility and preliminary efficacy of a home‐based computerized working memory (WM) training intervention (</a:t>
            </a:r>
            <a:r>
              <a:rPr lang="en-US" dirty="0" err="1" smtClean="0"/>
              <a:t>Cogmed</a:t>
            </a:r>
            <a:r>
              <a:rPr lang="en-US" dirty="0" smtClean="0"/>
              <a:t>) in children with SCD.</a:t>
            </a:r>
          </a:p>
          <a:p>
            <a:r>
              <a:rPr lang="en-US" b="1" dirty="0" smtClean="0"/>
              <a:t>Procedure</a:t>
            </a:r>
          </a:p>
          <a:p>
            <a:r>
              <a:rPr lang="en-US" dirty="0" smtClean="0"/>
              <a:t>Youth with SCD between the age of 7 and 16 years completed an initial neuropsychological assessment; those with WM deficits were loaned an </a:t>
            </a:r>
            <a:r>
              <a:rPr lang="en-US" dirty="0" err="1" smtClean="0"/>
              <a:t>iPad</a:t>
            </a:r>
            <a:r>
              <a:rPr lang="en-US" dirty="0" smtClean="0"/>
              <a:t> on which they accessed </a:t>
            </a:r>
            <a:r>
              <a:rPr lang="en-US" dirty="0" err="1" smtClean="0"/>
              <a:t>Cogmed</a:t>
            </a:r>
            <a:r>
              <a:rPr lang="en-US" dirty="0" smtClean="0"/>
              <a:t> at home. Participants were instructed to work on </a:t>
            </a:r>
            <a:r>
              <a:rPr lang="en-US" dirty="0" err="1" smtClean="0"/>
              <a:t>Cogmed</a:t>
            </a:r>
            <a:r>
              <a:rPr lang="en-US" dirty="0" smtClean="0"/>
              <a:t> 5 days each week for 5 weeks (25 training sessions). We examined </a:t>
            </a:r>
            <a:r>
              <a:rPr lang="en-US" dirty="0" err="1" smtClean="0"/>
              <a:t>Cogmed</a:t>
            </a:r>
            <a:r>
              <a:rPr lang="en-US" dirty="0" smtClean="0"/>
              <a:t> usage characteristics and change on WM assessment scores following the intervention.</a:t>
            </a:r>
          </a:p>
          <a:p>
            <a:r>
              <a:rPr lang="en-US" b="1" dirty="0" smtClean="0"/>
              <a:t>Results</a:t>
            </a:r>
          </a:p>
          <a:p>
            <a:r>
              <a:rPr lang="en-US" dirty="0" smtClean="0"/>
              <a:t>Of the 21 participants (M age = 11.38, SD = 2.78; </a:t>
            </a:r>
            <a:r>
              <a:rPr lang="en-US" dirty="0" err="1" smtClean="0"/>
              <a:t>Mdn</a:t>
            </a:r>
            <a:r>
              <a:rPr lang="en-US" dirty="0" smtClean="0"/>
              <a:t> age = 10.00, interquartile range [IQR] = 5.00; 52% female) screened, 60% exhibited WM deficits (</a:t>
            </a:r>
            <a:r>
              <a:rPr lang="en-US" i="1" dirty="0" smtClean="0"/>
              <a:t>n</a:t>
            </a:r>
            <a:r>
              <a:rPr lang="en-US" dirty="0" smtClean="0"/>
              <a:t> = 12) and received the intervention and 50% (</a:t>
            </a:r>
            <a:r>
              <a:rPr lang="en-US" i="1" dirty="0" smtClean="0"/>
              <a:t>n</a:t>
            </a:r>
            <a:r>
              <a:rPr lang="en-US" dirty="0" smtClean="0"/>
              <a:t> = 6) completed </a:t>
            </a:r>
            <a:r>
              <a:rPr lang="en-US" dirty="0" err="1" smtClean="0"/>
              <a:t>Cogmed</a:t>
            </a:r>
            <a:r>
              <a:rPr lang="en-US" dirty="0" smtClean="0"/>
              <a:t>. The mean number of sessions completed was 15.83 (SD = 7.73; </a:t>
            </a:r>
            <a:r>
              <a:rPr lang="en-US" dirty="0" err="1" smtClean="0"/>
              <a:t>Mdn</a:t>
            </a:r>
            <a:r>
              <a:rPr lang="en-US" dirty="0" smtClean="0"/>
              <a:t> = 17.00, IQR = 16.00); females were more likely to complete </a:t>
            </a:r>
            <a:r>
              <a:rPr lang="en-US" dirty="0" err="1" smtClean="0"/>
              <a:t>Cogmed</a:t>
            </a:r>
            <a:r>
              <a:rPr lang="en-US" dirty="0" smtClean="0"/>
              <a:t>, </a:t>
            </a:r>
            <a:r>
              <a:rPr lang="en-US" i="1" dirty="0" smtClean="0"/>
              <a:t>χ</a:t>
            </a:r>
            <a:r>
              <a:rPr lang="en-US" baseline="30000" dirty="0" smtClean="0"/>
              <a:t>2</a:t>
            </a:r>
            <a:r>
              <a:rPr lang="en-US" dirty="0" smtClean="0"/>
              <a:t>(1) = 6.00, </a:t>
            </a:r>
            <a:r>
              <a:rPr lang="en-US" i="1" dirty="0" smtClean="0"/>
              <a:t>P</a:t>
            </a:r>
            <a:r>
              <a:rPr lang="en-US" dirty="0" smtClean="0"/>
              <a:t> = 0.01. Participants who reported lower SCD‐related pain impact completed more sessions (r = 0.71, </a:t>
            </a:r>
            <a:r>
              <a:rPr lang="en-US" i="1" dirty="0" smtClean="0"/>
              <a:t>P</a:t>
            </a:r>
            <a:r>
              <a:rPr lang="en-US" dirty="0" smtClean="0"/>
              <a:t> = 0.01). Children who completed </a:t>
            </a:r>
            <a:r>
              <a:rPr lang="en-US" dirty="0" err="1" smtClean="0"/>
              <a:t>Cogmed</a:t>
            </a:r>
            <a:r>
              <a:rPr lang="en-US" dirty="0" smtClean="0"/>
              <a:t> exhibited improvements in verbal WM, </a:t>
            </a:r>
            <a:r>
              <a:rPr lang="en-US" dirty="0" err="1" smtClean="0"/>
              <a:t>visuospatial</a:t>
            </a:r>
            <a:r>
              <a:rPr lang="en-US" dirty="0" smtClean="0"/>
              <a:t> short‐term memory, and </a:t>
            </a:r>
            <a:r>
              <a:rPr lang="en-US" dirty="0" err="1" smtClean="0"/>
              <a:t>visuospatial</a:t>
            </a:r>
            <a:r>
              <a:rPr lang="en-US" dirty="0" smtClean="0"/>
              <a:t> WM. </a:t>
            </a:r>
          </a:p>
          <a:p>
            <a:r>
              <a:rPr lang="en-US" b="1" dirty="0" smtClean="0"/>
              <a:t>Conclusions</a:t>
            </a:r>
          </a:p>
          <a:p>
            <a:r>
              <a:rPr lang="en-US" dirty="0" smtClean="0"/>
              <a:t>Initial findings suggest </a:t>
            </a:r>
            <a:r>
              <a:rPr lang="en-US" dirty="0" err="1" smtClean="0"/>
              <a:t>Cogmed</a:t>
            </a:r>
            <a:r>
              <a:rPr lang="en-US" dirty="0" smtClean="0"/>
              <a:t> is associated with WM improvement in youth with SCD; however, adherence was lower than expected. Home‐based WM interventions may ameliorate SCD‐related WM deficits but strategies are needed to address barriers to program completion.</a:t>
            </a:r>
          </a:p>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47</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Purpose/Objective: </a:t>
            </a:r>
            <a:r>
              <a:rPr lang="en-US" sz="1200" b="0" i="0" u="none" strike="noStrike" kern="1200" baseline="0" dirty="0" smtClean="0">
                <a:solidFill>
                  <a:schemeClr val="tx1"/>
                </a:solidFill>
                <a:latin typeface="+mn-lt"/>
                <a:ea typeface="+mn-ea"/>
                <a:cs typeface="+mn-cs"/>
              </a:rPr>
              <a:t>Youth with sickle cell disease (SCD) are at an increased risk for executive dysfunction</a:t>
            </a:r>
          </a:p>
          <a:p>
            <a:r>
              <a:rPr lang="en-US" sz="1200" b="0" i="0" u="none" strike="noStrike" kern="1200" baseline="0" dirty="0" smtClean="0">
                <a:solidFill>
                  <a:schemeClr val="tx1"/>
                </a:solidFill>
                <a:latin typeface="+mn-lt"/>
                <a:ea typeface="+mn-ea"/>
                <a:cs typeface="+mn-cs"/>
              </a:rPr>
              <a:t>and simultaneously have increased self-management needs compared to typical adolescents. This</a:t>
            </a:r>
          </a:p>
          <a:p>
            <a:r>
              <a:rPr lang="en-US" sz="1200" b="0" i="0" u="none" strike="noStrike" kern="1200" baseline="0" dirty="0" smtClean="0">
                <a:solidFill>
                  <a:schemeClr val="tx1"/>
                </a:solidFill>
                <a:latin typeface="+mn-lt"/>
                <a:ea typeface="+mn-ea"/>
                <a:cs typeface="+mn-cs"/>
              </a:rPr>
              <a:t>unique combination may contribute, in part, to difficulties during transition to young adulthood. Current</a:t>
            </a:r>
          </a:p>
          <a:p>
            <a:r>
              <a:rPr lang="en-US" sz="1200" b="0" i="0" u="none" strike="noStrike" kern="1200" baseline="0" dirty="0" smtClean="0">
                <a:solidFill>
                  <a:schemeClr val="tx1"/>
                </a:solidFill>
                <a:latin typeface="+mn-lt"/>
                <a:ea typeface="+mn-ea"/>
                <a:cs typeface="+mn-cs"/>
              </a:rPr>
              <a:t>measures assessing adaptive skills do not assess the executive components (e.g., initiation, prospective</a:t>
            </a:r>
          </a:p>
          <a:p>
            <a:r>
              <a:rPr lang="en-US" sz="1200" b="0" i="0" u="none" strike="noStrike" kern="1200" baseline="0" dirty="0" smtClean="0">
                <a:solidFill>
                  <a:schemeClr val="tx1"/>
                </a:solidFill>
                <a:latin typeface="+mn-lt"/>
                <a:ea typeface="+mn-ea"/>
                <a:cs typeface="+mn-cs"/>
              </a:rPr>
              <a:t>memory) of SCD-related self-care tasks. Modeled on the KKIS-</a:t>
            </a:r>
            <a:r>
              <a:rPr lang="en-US" sz="1200" b="0" i="0" u="none" strike="noStrike" kern="1200" baseline="0" dirty="0" err="1" smtClean="0">
                <a:solidFill>
                  <a:schemeClr val="tx1"/>
                </a:solidFill>
                <a:latin typeface="+mn-lt"/>
                <a:ea typeface="+mn-ea"/>
                <a:cs typeface="+mn-cs"/>
              </a:rPr>
              <a:t>Spina</a:t>
            </a:r>
            <a:r>
              <a:rPr lang="en-US" sz="1200" b="0" i="0" u="none" strike="noStrike" kern="1200" baseline="0" dirty="0" smtClean="0">
                <a:solidFill>
                  <a:schemeClr val="tx1"/>
                </a:solidFill>
                <a:latin typeface="+mn-lt"/>
                <a:ea typeface="+mn-ea"/>
                <a:cs typeface="+mn-cs"/>
              </a:rPr>
              <a:t> Bifida (Jacobson et al., 2013), the</a:t>
            </a:r>
          </a:p>
          <a:p>
            <a:r>
              <a:rPr lang="en-US" sz="1200" b="0" i="0" u="none" strike="noStrike" kern="1200" baseline="0" dirty="0" smtClean="0">
                <a:solidFill>
                  <a:schemeClr val="tx1"/>
                </a:solidFill>
                <a:latin typeface="+mn-lt"/>
                <a:ea typeface="+mn-ea"/>
                <a:cs typeface="+mn-cs"/>
              </a:rPr>
              <a:t>Kennedy Krieger Independence Scales-Sickle Cell Disease (KKIS-SCD) is a new caregiver-report</a:t>
            </a:r>
          </a:p>
          <a:p>
            <a:r>
              <a:rPr lang="en-US" sz="1200" b="0" i="0" u="none" strike="noStrike" kern="1200" baseline="0" dirty="0" smtClean="0">
                <a:solidFill>
                  <a:schemeClr val="tx1"/>
                </a:solidFill>
                <a:latin typeface="+mn-lt"/>
                <a:ea typeface="+mn-ea"/>
                <a:cs typeface="+mn-cs"/>
              </a:rPr>
              <a:t>measure that assesses independence with self-management of SCD-specific demands as well as routine</a:t>
            </a:r>
          </a:p>
          <a:p>
            <a:r>
              <a:rPr lang="en-US" sz="1200" b="0" i="0" u="none" strike="noStrike" kern="1200" baseline="0" dirty="0" smtClean="0">
                <a:solidFill>
                  <a:schemeClr val="tx1"/>
                </a:solidFill>
                <a:latin typeface="+mn-lt"/>
                <a:ea typeface="+mn-ea"/>
                <a:cs typeface="+mn-cs"/>
              </a:rPr>
              <a:t>daily activities in adolescents with SCD. </a:t>
            </a:r>
            <a:r>
              <a:rPr lang="en-US" sz="1200" b="1" i="1" u="none" strike="noStrike" kern="1200" baseline="0" dirty="0" smtClean="0">
                <a:solidFill>
                  <a:schemeClr val="tx1"/>
                </a:solidFill>
                <a:latin typeface="+mn-lt"/>
                <a:ea typeface="+mn-ea"/>
                <a:cs typeface="+mn-cs"/>
              </a:rPr>
              <a:t>Research Method/Design: </a:t>
            </a:r>
            <a:r>
              <a:rPr lang="en-US" sz="1200" b="0" i="0" u="none" strike="noStrike" kern="1200" baseline="0" dirty="0" smtClean="0">
                <a:solidFill>
                  <a:schemeClr val="tx1"/>
                </a:solidFill>
                <a:latin typeface="+mn-lt"/>
                <a:ea typeface="+mn-ea"/>
                <a:cs typeface="+mn-cs"/>
              </a:rPr>
              <a:t>Thirty-three youth with SCD and</a:t>
            </a:r>
          </a:p>
          <a:p>
            <a:r>
              <a:rPr lang="en-US" sz="1200" b="0" i="0" u="none" strike="noStrike" kern="1200" baseline="0" dirty="0" smtClean="0">
                <a:solidFill>
                  <a:schemeClr val="tx1"/>
                </a:solidFill>
                <a:latin typeface="+mn-lt"/>
                <a:ea typeface="+mn-ea"/>
                <a:cs typeface="+mn-cs"/>
              </a:rPr>
              <a:t>their caregivers participated in this preliminary validation study examining the construct validity of the</a:t>
            </a:r>
          </a:p>
          <a:p>
            <a:r>
              <a:rPr lang="en-US" sz="1200" b="0" i="0" u="none" strike="noStrike" kern="1200" baseline="0" dirty="0" smtClean="0">
                <a:solidFill>
                  <a:schemeClr val="tx1"/>
                </a:solidFill>
                <a:latin typeface="+mn-lt"/>
                <a:ea typeface="+mn-ea"/>
                <a:cs typeface="+mn-cs"/>
              </a:rPr>
              <a:t>KKIS-SCD total and composite scores (Initiation of Routines, Prospective Memory) and exploring</a:t>
            </a:r>
          </a:p>
          <a:p>
            <a:r>
              <a:rPr lang="en-US" sz="1200" b="0" i="0" u="none" strike="noStrike" kern="1200" baseline="0" dirty="0" smtClean="0">
                <a:solidFill>
                  <a:schemeClr val="tx1"/>
                </a:solidFill>
                <a:latin typeface="+mn-lt"/>
                <a:ea typeface="+mn-ea"/>
                <a:cs typeface="+mn-cs"/>
              </a:rPr>
              <a:t>relationships of this measure with intellectual functioning, demographic factors, illness severity, and age.</a:t>
            </a:r>
          </a:p>
          <a:p>
            <a:r>
              <a:rPr lang="en-US" sz="1200" b="1" i="1" u="none" strike="noStrike" kern="1200" baseline="0" dirty="0" smtClean="0">
                <a:solidFill>
                  <a:schemeClr val="tx1"/>
                </a:solidFill>
                <a:latin typeface="+mn-lt"/>
                <a:ea typeface="+mn-ea"/>
                <a:cs typeface="+mn-cs"/>
              </a:rPr>
              <a:t>Results: </a:t>
            </a:r>
            <a:r>
              <a:rPr lang="en-US" sz="1200" b="0" i="0" u="none" strike="noStrike" kern="1200" baseline="0" dirty="0" smtClean="0">
                <a:solidFill>
                  <a:schemeClr val="tx1"/>
                </a:solidFill>
                <a:latin typeface="+mn-lt"/>
                <a:ea typeface="+mn-ea"/>
                <a:cs typeface="+mn-cs"/>
              </a:rPr>
              <a:t>The KKIS-SCD exhibited generally good internal consistency (</a:t>
            </a:r>
            <a:r>
              <a:rPr lang="en-US" sz="1200" b="0" i="0" u="none" strike="noStrike" kern="1200" baseline="0" dirty="0" err="1" smtClean="0">
                <a:solidFill>
                  <a:schemeClr val="tx1"/>
                </a:solidFill>
                <a:latin typeface="+mn-lt"/>
                <a:ea typeface="+mn-ea"/>
                <a:cs typeface="+mn-cs"/>
              </a:rPr>
              <a:t>Cronbach’s</a:t>
            </a:r>
            <a:r>
              <a:rPr lang="en-US" sz="1200" b="0" i="0" u="none" strike="noStrike" kern="1200" baseline="0" dirty="0" smtClean="0">
                <a:solidFill>
                  <a:schemeClr val="tx1"/>
                </a:solidFill>
                <a:latin typeface="+mn-lt"/>
                <a:ea typeface="+mn-ea"/>
                <a:cs typeface="+mn-cs"/>
              </a:rPr>
              <a:t> alpha  .733 to</a:t>
            </a:r>
          </a:p>
          <a:p>
            <a:r>
              <a:rPr lang="en-US" sz="1200" b="0" i="0" u="none" strike="noStrike" kern="1200" baseline="0" dirty="0" smtClean="0">
                <a:solidFill>
                  <a:schemeClr val="tx1"/>
                </a:solidFill>
                <a:latin typeface="+mn-lt"/>
                <a:ea typeface="+mn-ea"/>
                <a:cs typeface="+mn-cs"/>
              </a:rPr>
              <a:t>.803), and demonstrated evidence for construct and discriminant validity when compared to an existing</a:t>
            </a:r>
          </a:p>
          <a:p>
            <a:r>
              <a:rPr lang="en-US" sz="1200" b="0" i="0" u="none" strike="noStrike" kern="1200" baseline="0" dirty="0" smtClean="0">
                <a:solidFill>
                  <a:schemeClr val="tx1"/>
                </a:solidFill>
                <a:latin typeface="+mn-lt"/>
                <a:ea typeface="+mn-ea"/>
                <a:cs typeface="+mn-cs"/>
              </a:rPr>
              <a:t>measure of adaptive function. The KKIS-SCD was significantly associated with caregiver-report of</a:t>
            </a:r>
          </a:p>
          <a:p>
            <a:r>
              <a:rPr lang="en-US" sz="1200" b="0" i="0" u="none" strike="noStrike" kern="1200" baseline="0" dirty="0" smtClean="0">
                <a:solidFill>
                  <a:schemeClr val="tx1"/>
                </a:solidFill>
                <a:latin typeface="+mn-lt"/>
                <a:ea typeface="+mn-ea"/>
                <a:cs typeface="+mn-cs"/>
              </a:rPr>
              <a:t>executive behaviors but not with intellectual functioning, demographic factors, illness severity, or age.</a:t>
            </a:r>
          </a:p>
          <a:p>
            <a:r>
              <a:rPr lang="en-US" sz="1200" b="1" i="1" u="none" strike="noStrike" kern="1200" baseline="0" dirty="0" smtClean="0">
                <a:solidFill>
                  <a:schemeClr val="tx1"/>
                </a:solidFill>
                <a:latin typeface="+mn-lt"/>
                <a:ea typeface="+mn-ea"/>
                <a:cs typeface="+mn-cs"/>
              </a:rPr>
              <a:t>Conclusions/Implications: </a:t>
            </a:r>
            <a:r>
              <a:rPr lang="en-US" sz="1200" b="0" i="0" u="none" strike="noStrike" kern="1200" baseline="0" dirty="0" smtClean="0">
                <a:solidFill>
                  <a:schemeClr val="tx1"/>
                </a:solidFill>
                <a:latin typeface="+mn-lt"/>
                <a:ea typeface="+mn-ea"/>
                <a:cs typeface="+mn-cs"/>
              </a:rPr>
              <a:t>Results provide preliminary support for the KKIS-SCD as a reliable and valid</a:t>
            </a:r>
          </a:p>
          <a:p>
            <a:r>
              <a:rPr lang="en-US" sz="1200" b="0" i="0" u="none" strike="noStrike" kern="1200" baseline="0" dirty="0" smtClean="0">
                <a:solidFill>
                  <a:schemeClr val="tx1"/>
                </a:solidFill>
                <a:latin typeface="+mn-lt"/>
                <a:ea typeface="+mn-ea"/>
                <a:cs typeface="+mn-cs"/>
              </a:rPr>
              <a:t>tool for the assessment of executive components of self-care management skills for youth with SCD.</a:t>
            </a:r>
          </a:p>
          <a:p>
            <a:r>
              <a:rPr lang="en-US" sz="1200" b="0" i="0" u="none" strike="noStrike" kern="1200" baseline="0" dirty="0" smtClean="0">
                <a:solidFill>
                  <a:schemeClr val="tx1"/>
                </a:solidFill>
                <a:latin typeface="+mn-lt"/>
                <a:ea typeface="+mn-ea"/>
                <a:cs typeface="+mn-cs"/>
              </a:rPr>
              <a:t>Identifying specific weaknesses in executive function related to self-care management skills might assist</a:t>
            </a:r>
          </a:p>
          <a:p>
            <a:r>
              <a:rPr lang="en-US" sz="1200" b="0" i="0" u="none" strike="noStrike" kern="1200" baseline="0" dirty="0" smtClean="0">
                <a:solidFill>
                  <a:schemeClr val="tx1"/>
                </a:solidFill>
                <a:latin typeface="+mn-lt"/>
                <a:ea typeface="+mn-ea"/>
                <a:cs typeface="+mn-cs"/>
              </a:rPr>
              <a:t>in guiding intervention and individualizing transition planning in these at-risk youth.</a:t>
            </a:r>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48</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Recommendations to support attention and executive functioning in the classroom include the following: </a:t>
            </a:r>
          </a:p>
          <a:p>
            <a:pPr lvl="0"/>
            <a:r>
              <a:rPr lang="en-US" sz="1200" u="sng" kern="1200" dirty="0" smtClean="0">
                <a:solidFill>
                  <a:schemeClr val="tx1"/>
                </a:solidFill>
                <a:effectLst/>
                <a:latin typeface="+mn-lt"/>
                <a:ea typeface="+mn-ea"/>
                <a:cs typeface="+mn-cs"/>
              </a:rPr>
              <a:t>Minimize distractions</a:t>
            </a:r>
            <a:r>
              <a:rPr lang="en-US" sz="1200" kern="1200" dirty="0" smtClean="0">
                <a:solidFill>
                  <a:schemeClr val="tx1"/>
                </a:solidFill>
                <a:effectLst/>
                <a:latin typeface="+mn-lt"/>
                <a:ea typeface="+mn-ea"/>
                <a:cs typeface="+mn-cs"/>
              </a:rPr>
              <a:t> to the greatest extent possible (e.g., seating @FNAME@ at the front of the class, increased one-to-one contact with the teacher, small group instruction). This accommodation should not be limited to testing settings.</a:t>
            </a:r>
          </a:p>
          <a:p>
            <a:pPr lvl="0"/>
            <a:r>
              <a:rPr lang="en-US" sz="1200" kern="1200" dirty="0" smtClean="0">
                <a:solidFill>
                  <a:schemeClr val="tx1"/>
                </a:solidFill>
                <a:effectLst/>
                <a:latin typeface="+mn-lt"/>
                <a:ea typeface="+mn-ea"/>
                <a:cs typeface="+mn-cs"/>
              </a:rPr>
              <a:t>Provide </a:t>
            </a:r>
            <a:r>
              <a:rPr lang="en-US" sz="1200" u="sng" kern="1200" dirty="0" smtClean="0">
                <a:solidFill>
                  <a:schemeClr val="tx1"/>
                </a:solidFill>
                <a:effectLst/>
                <a:latin typeface="+mn-lt"/>
                <a:ea typeface="+mn-ea"/>
                <a:cs typeface="+mn-cs"/>
              </a:rPr>
              <a:t>consistency and structure</a:t>
            </a:r>
            <a:r>
              <a:rPr lang="en-US" sz="1200" kern="1200" dirty="0" smtClean="0">
                <a:solidFill>
                  <a:schemeClr val="tx1"/>
                </a:solidFill>
                <a:effectLst/>
                <a:latin typeface="+mn-lt"/>
                <a:ea typeface="+mn-ea"/>
                <a:cs typeface="+mn-cs"/>
              </a:rPr>
              <a:t> through the use of daily schedules, standard seating arrangements, and clearly defined classroom expectations, rules, and consequences.</a:t>
            </a:r>
          </a:p>
          <a:p>
            <a:pPr lvl="0"/>
            <a:r>
              <a:rPr lang="en-US" sz="1200" kern="1200" dirty="0" smtClean="0">
                <a:solidFill>
                  <a:schemeClr val="tx1"/>
                </a:solidFill>
                <a:effectLst/>
                <a:latin typeface="+mn-lt"/>
                <a:ea typeface="+mn-ea"/>
                <a:cs typeface="+mn-cs"/>
              </a:rPr>
              <a:t>Allow </a:t>
            </a:r>
            <a:r>
              <a:rPr lang="en-US" sz="1200" u="sng" kern="1200" dirty="0" smtClean="0">
                <a:solidFill>
                  <a:schemeClr val="tx1"/>
                </a:solidFill>
                <a:effectLst/>
                <a:latin typeface="+mn-lt"/>
                <a:ea typeface="+mn-ea"/>
                <a:cs typeface="+mn-cs"/>
              </a:rPr>
              <a:t>regular breaks</a:t>
            </a:r>
            <a:r>
              <a:rPr lang="en-US" sz="1200" kern="1200" dirty="0" smtClean="0">
                <a:solidFill>
                  <a:schemeClr val="tx1"/>
                </a:solidFill>
                <a:effectLst/>
                <a:latin typeface="+mn-lt"/>
                <a:ea typeface="+mn-ea"/>
                <a:cs typeface="+mn-cs"/>
              </a:rPr>
              <a:t> from structured activity. This should include </a:t>
            </a:r>
            <a:r>
              <a:rPr lang="en-US" sz="1200" u="sng" kern="1200" dirty="0" smtClean="0">
                <a:solidFill>
                  <a:schemeClr val="tx1"/>
                </a:solidFill>
                <a:effectLst/>
                <a:latin typeface="+mn-lt"/>
                <a:ea typeface="+mn-ea"/>
                <a:cs typeface="+mn-cs"/>
              </a:rPr>
              <a:t>movement breaks</a:t>
            </a:r>
            <a:r>
              <a:rPr lang="en-US" sz="1200" kern="1200" dirty="0" smtClean="0">
                <a:solidFill>
                  <a:schemeClr val="tx1"/>
                </a:solidFill>
                <a:effectLst/>
                <a:latin typeface="+mn-lt"/>
                <a:ea typeface="+mn-ea"/>
                <a:cs typeface="+mn-cs"/>
              </a:rPr>
              <a:t> when @FNAME@ can leave @HIS@ seat for appropriate/approved activities .</a:t>
            </a:r>
          </a:p>
          <a:p>
            <a:pPr lvl="0"/>
            <a:r>
              <a:rPr lang="en-US" sz="1200" u="sng" kern="1200" dirty="0" smtClean="0">
                <a:solidFill>
                  <a:schemeClr val="tx1"/>
                </a:solidFill>
                <a:effectLst/>
                <a:latin typeface="+mn-lt"/>
                <a:ea typeface="+mn-ea"/>
                <a:cs typeface="+mn-cs"/>
              </a:rPr>
              <a:t>Taking away recess should be avoided</a:t>
            </a:r>
            <a:r>
              <a:rPr lang="en-US" sz="1200" kern="1200" dirty="0" smtClean="0">
                <a:solidFill>
                  <a:schemeClr val="tx1"/>
                </a:solidFill>
                <a:effectLst/>
                <a:latin typeface="+mn-lt"/>
                <a:ea typeface="+mn-ea"/>
                <a:cs typeface="+mn-cs"/>
              </a:rPr>
              <a:t> whenever possible because @FNAME@ very much needs this break from structured activity and opportunities for movement. </a:t>
            </a:r>
          </a:p>
          <a:p>
            <a:pPr lvl="0"/>
            <a:r>
              <a:rPr lang="en-US" sz="1200" kern="1200" dirty="0" smtClean="0">
                <a:solidFill>
                  <a:schemeClr val="tx1"/>
                </a:solidFill>
                <a:effectLst/>
                <a:latin typeface="+mn-lt"/>
                <a:ea typeface="+mn-ea"/>
                <a:cs typeface="+mn-cs"/>
              </a:rPr>
              <a:t>Provide </a:t>
            </a:r>
            <a:r>
              <a:rPr lang="en-US" sz="1200" u="sng" kern="1200" dirty="0" smtClean="0">
                <a:solidFill>
                  <a:schemeClr val="tx1"/>
                </a:solidFill>
                <a:effectLst/>
                <a:latin typeface="+mn-lt"/>
                <a:ea typeface="+mn-ea"/>
                <a:cs typeface="+mn-cs"/>
              </a:rPr>
              <a:t>prompts as needed</a:t>
            </a:r>
            <a:r>
              <a:rPr lang="en-US" sz="1200" kern="1200" dirty="0" smtClean="0">
                <a:solidFill>
                  <a:schemeClr val="tx1"/>
                </a:solidFill>
                <a:effectLst/>
                <a:latin typeface="+mn-lt"/>
                <a:ea typeface="+mn-ea"/>
                <a:cs typeface="+mn-cs"/>
              </a:rPr>
              <a:t> to redirect @FNAME@ back to tasks if @HE@ appears distracted. </a:t>
            </a:r>
          </a:p>
          <a:p>
            <a:pPr lvl="0"/>
            <a:r>
              <a:rPr lang="en-US" sz="1200" kern="1200" dirty="0" smtClean="0">
                <a:solidFill>
                  <a:schemeClr val="tx1"/>
                </a:solidFill>
                <a:effectLst/>
                <a:latin typeface="+mn-lt"/>
                <a:ea typeface="+mn-ea"/>
                <a:cs typeface="+mn-cs"/>
              </a:rPr>
              <a:t>Providing </a:t>
            </a:r>
            <a:r>
              <a:rPr lang="en-US" sz="1200" u="sng" kern="1200" dirty="0" smtClean="0">
                <a:solidFill>
                  <a:schemeClr val="tx1"/>
                </a:solidFill>
                <a:effectLst/>
                <a:latin typeface="+mn-lt"/>
                <a:ea typeface="+mn-ea"/>
                <a:cs typeface="+mn-cs"/>
              </a:rPr>
              <a:t>gentle corrective feedback</a:t>
            </a:r>
            <a:r>
              <a:rPr lang="en-US" sz="1200" kern="1200" dirty="0" smtClean="0">
                <a:solidFill>
                  <a:schemeClr val="tx1"/>
                </a:solidFill>
                <a:effectLst/>
                <a:latin typeface="+mn-lt"/>
                <a:ea typeface="+mn-ea"/>
                <a:cs typeface="+mn-cs"/>
              </a:rPr>
              <a:t>, particularly when the desired behavior is clearly stated (e.g., "You were listening really well before. I need you to listen now so we can finish one more thing.") will be far more successful in encouraging compliance and supporting @FNAME@'s self-esteem.</a:t>
            </a:r>
          </a:p>
          <a:p>
            <a:pPr lvl="0"/>
            <a:r>
              <a:rPr lang="en-US" sz="1200" u="sng" kern="1200" dirty="0" smtClean="0">
                <a:solidFill>
                  <a:schemeClr val="tx1"/>
                </a:solidFill>
                <a:effectLst/>
                <a:latin typeface="+mn-lt"/>
                <a:ea typeface="+mn-ea"/>
                <a:cs typeface="+mn-cs"/>
              </a:rPr>
              <a:t>Subtle prompts</a:t>
            </a:r>
            <a:r>
              <a:rPr lang="en-US" sz="1200" kern="1200" dirty="0" smtClean="0">
                <a:solidFill>
                  <a:schemeClr val="tx1"/>
                </a:solidFill>
                <a:effectLst/>
                <a:latin typeface="+mn-lt"/>
                <a:ea typeface="+mn-ea"/>
                <a:cs typeface="+mn-cs"/>
              </a:rPr>
              <a:t> (e.g., tapping @HIS@ desk, a whisper, pointing to the next item) are strongly preferable over more overt or punitive prompts (e.g., calling @HIS@ name from several feet away).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following classroom supports/accommodations are recommended to address language and impulsivity. </a:t>
            </a:r>
          </a:p>
          <a:p>
            <a:pPr lvl="0"/>
            <a:r>
              <a:rPr lang="en-US" sz="1200" kern="1200" dirty="0" smtClean="0">
                <a:solidFill>
                  <a:schemeClr val="tx1"/>
                </a:solidFill>
                <a:effectLst/>
                <a:latin typeface="+mn-lt"/>
                <a:ea typeface="+mn-ea"/>
                <a:cs typeface="+mn-cs"/>
              </a:rPr>
              <a:t>Ensure that you have @FNAME@'s attention before giving instructions. It may be useful to remove stimuli/worksheets from view or place them out of reach to ensure you have @HIS@ full attention.</a:t>
            </a:r>
          </a:p>
          <a:p>
            <a:pPr lvl="0"/>
            <a:r>
              <a:rPr lang="en-US" sz="1200" kern="1200" dirty="0" smtClean="0">
                <a:solidFill>
                  <a:schemeClr val="tx1"/>
                </a:solidFill>
                <a:effectLst/>
                <a:latin typeface="+mn-lt"/>
                <a:ea typeface="+mn-ea"/>
                <a:cs typeface="+mn-cs"/>
              </a:rPr>
              <a:t>Make sure @HE@ understands instructions/expectations before allowing @HIM@ to begin independent work. Have @HIM@ complete a practice item while you are still monitoring @HIM@.</a:t>
            </a:r>
          </a:p>
          <a:p>
            <a:pPr lvl="0"/>
            <a:r>
              <a:rPr lang="en-US" sz="1200" kern="1200" dirty="0" smtClean="0">
                <a:solidFill>
                  <a:schemeClr val="tx1"/>
                </a:solidFill>
                <a:effectLst/>
                <a:latin typeface="+mn-lt"/>
                <a:ea typeface="+mn-ea"/>
                <a:cs typeface="+mn-cs"/>
              </a:rPr>
              <a:t>Teachers should prompt @FNAME@ to </a:t>
            </a:r>
            <a:r>
              <a:rPr lang="en-US" sz="1200" u="sng" kern="1200" dirty="0" smtClean="0">
                <a:solidFill>
                  <a:schemeClr val="tx1"/>
                </a:solidFill>
                <a:effectLst/>
                <a:latin typeface="+mn-lt"/>
                <a:ea typeface="+mn-ea"/>
                <a:cs typeface="+mn-cs"/>
              </a:rPr>
              <a:t>check @HIS@ work</a:t>
            </a:r>
            <a:r>
              <a:rPr lang="en-US" sz="1200" kern="1200" dirty="0" smtClean="0">
                <a:solidFill>
                  <a:schemeClr val="tx1"/>
                </a:solidFill>
                <a:effectLst/>
                <a:latin typeface="+mn-lt"/>
                <a:ea typeface="+mn-ea"/>
                <a:cs typeface="+mn-cs"/>
              </a:rPr>
              <a:t> before turning it in as @HE@ frequently makes careless errors.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Even with supports/accommodations, @FNAME@ may be inconsistent in @HIS@ demonstration of skills. Teachers are encouraged to assess @HIS@ skills in multiple ways (e.g., open ended questions, multiple choice, matching, demonstration) to best determine @HIS@ progress and areas of need.</a:t>
            </a:r>
          </a:p>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49</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pPr lvl="1"/>
            <a:r>
              <a:rPr lang="en-US" dirty="0" smtClean="0"/>
              <a:t>On the </a:t>
            </a:r>
            <a:r>
              <a:rPr lang="en-US" smtClean="0"/>
              <a:t>rise per CDC</a:t>
            </a:r>
            <a:endParaRPr lang="en-US" dirty="0" smtClean="0"/>
          </a:p>
        </p:txBody>
      </p:sp>
      <p:sp>
        <p:nvSpPr>
          <p:cNvPr id="4" name="Slide Number Placeholder 3"/>
          <p:cNvSpPr>
            <a:spLocks noGrp="1"/>
          </p:cNvSpPr>
          <p:nvPr>
            <p:ph type="sldNum" sz="quarter" idx="10"/>
          </p:nvPr>
        </p:nvSpPr>
        <p:spPr/>
        <p:txBody>
          <a:bodyPr/>
          <a:lstStyle/>
          <a:p>
            <a:fld id="{4C8F1702-D519-4B7C-8538-129F7CC7AE57}" type="slidenum">
              <a:rPr lang="en-US" smtClean="0"/>
              <a:t>5</a:t>
            </a:fld>
            <a:endParaRPr lang="en-US"/>
          </a:p>
        </p:txBody>
      </p:sp>
    </p:spTree>
    <p:extLst>
      <p:ext uri="{BB962C8B-B14F-4D97-AF65-F5344CB8AC3E}">
        <p14:creationId xmlns:p14="http://schemas.microsoft.com/office/powerpoint/2010/main" val="37855547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a:t>
            </a:r>
          </a:p>
          <a:p>
            <a:r>
              <a:rPr lang="en-US" dirty="0" smtClean="0"/>
              <a:t>Children with sickle cell disease (SCD) are at increased risk for neurocognitive deficits, yet the literature describing interventions to ameliorate these problems and promote academic achievement is limited. We evaluated the feasibility and preliminary efficacy of a home‐based computerized working memory (WM) training intervention (</a:t>
            </a:r>
            <a:r>
              <a:rPr lang="en-US" dirty="0" err="1" smtClean="0"/>
              <a:t>Cogmed</a:t>
            </a:r>
            <a:r>
              <a:rPr lang="en-US" dirty="0" smtClean="0"/>
              <a:t>) in children with SCD.</a:t>
            </a:r>
          </a:p>
          <a:p>
            <a:r>
              <a:rPr lang="en-US" b="1" dirty="0" smtClean="0"/>
              <a:t>Procedure</a:t>
            </a:r>
          </a:p>
          <a:p>
            <a:r>
              <a:rPr lang="en-US" dirty="0" smtClean="0"/>
              <a:t>Youth with SCD between the age of 7 and 16 years completed an initial neuropsychological assessment; those with WM deficits were loaned an </a:t>
            </a:r>
            <a:r>
              <a:rPr lang="en-US" dirty="0" err="1" smtClean="0"/>
              <a:t>iPad</a:t>
            </a:r>
            <a:r>
              <a:rPr lang="en-US" dirty="0" smtClean="0"/>
              <a:t> on which they accessed </a:t>
            </a:r>
            <a:r>
              <a:rPr lang="en-US" dirty="0" err="1" smtClean="0"/>
              <a:t>Cogmed</a:t>
            </a:r>
            <a:r>
              <a:rPr lang="en-US" dirty="0" smtClean="0"/>
              <a:t> at home. Participants were instructed to work on </a:t>
            </a:r>
            <a:r>
              <a:rPr lang="en-US" dirty="0" err="1" smtClean="0"/>
              <a:t>Cogmed</a:t>
            </a:r>
            <a:r>
              <a:rPr lang="en-US" dirty="0" smtClean="0"/>
              <a:t> 5 days each week for 5 weeks (25 training sessions). We examined </a:t>
            </a:r>
            <a:r>
              <a:rPr lang="en-US" dirty="0" err="1" smtClean="0"/>
              <a:t>Cogmed</a:t>
            </a:r>
            <a:r>
              <a:rPr lang="en-US" dirty="0" smtClean="0"/>
              <a:t> usage characteristics and change on WM assessment scores following the intervention.</a:t>
            </a:r>
          </a:p>
          <a:p>
            <a:r>
              <a:rPr lang="en-US" b="1" dirty="0" smtClean="0"/>
              <a:t>Results</a:t>
            </a:r>
          </a:p>
          <a:p>
            <a:r>
              <a:rPr lang="en-US" dirty="0" smtClean="0"/>
              <a:t>Of the 21 participants (M age = 11.38, SD = 2.78; </a:t>
            </a:r>
            <a:r>
              <a:rPr lang="en-US" dirty="0" err="1" smtClean="0"/>
              <a:t>Mdn</a:t>
            </a:r>
            <a:r>
              <a:rPr lang="en-US" dirty="0" smtClean="0"/>
              <a:t> age = 10.00, interquartile range [IQR] = 5.00; 52% female) screened, 60% exhibited WM deficits (</a:t>
            </a:r>
            <a:r>
              <a:rPr lang="en-US" i="1" dirty="0" smtClean="0"/>
              <a:t>n</a:t>
            </a:r>
            <a:r>
              <a:rPr lang="en-US" dirty="0" smtClean="0"/>
              <a:t> = 12) and received the intervention and 50% (</a:t>
            </a:r>
            <a:r>
              <a:rPr lang="en-US" i="1" dirty="0" smtClean="0"/>
              <a:t>n</a:t>
            </a:r>
            <a:r>
              <a:rPr lang="en-US" dirty="0" smtClean="0"/>
              <a:t> = 6) completed </a:t>
            </a:r>
            <a:r>
              <a:rPr lang="en-US" dirty="0" err="1" smtClean="0"/>
              <a:t>Cogmed</a:t>
            </a:r>
            <a:r>
              <a:rPr lang="en-US" dirty="0" smtClean="0"/>
              <a:t>. The mean number of sessions completed was 15.83 (SD = 7.73; </a:t>
            </a:r>
            <a:r>
              <a:rPr lang="en-US" dirty="0" err="1" smtClean="0"/>
              <a:t>Mdn</a:t>
            </a:r>
            <a:r>
              <a:rPr lang="en-US" dirty="0" smtClean="0"/>
              <a:t> = 17.00, IQR = 16.00); females were more likely to complete </a:t>
            </a:r>
            <a:r>
              <a:rPr lang="en-US" dirty="0" err="1" smtClean="0"/>
              <a:t>Cogmed</a:t>
            </a:r>
            <a:r>
              <a:rPr lang="en-US" dirty="0" smtClean="0"/>
              <a:t>, </a:t>
            </a:r>
            <a:r>
              <a:rPr lang="en-US" i="1" dirty="0" smtClean="0"/>
              <a:t>χ</a:t>
            </a:r>
            <a:r>
              <a:rPr lang="en-US" baseline="30000" dirty="0" smtClean="0"/>
              <a:t>2</a:t>
            </a:r>
            <a:r>
              <a:rPr lang="en-US" dirty="0" smtClean="0"/>
              <a:t>(1) = 6.00, </a:t>
            </a:r>
            <a:r>
              <a:rPr lang="en-US" i="1" dirty="0" smtClean="0"/>
              <a:t>P</a:t>
            </a:r>
            <a:r>
              <a:rPr lang="en-US" dirty="0" smtClean="0"/>
              <a:t> = 0.01. Participants who reported lower SCD‐related pain impact completed more sessions (r = 0.71, </a:t>
            </a:r>
            <a:r>
              <a:rPr lang="en-US" i="1" dirty="0" smtClean="0"/>
              <a:t>P</a:t>
            </a:r>
            <a:r>
              <a:rPr lang="en-US" dirty="0" smtClean="0"/>
              <a:t> = 0.01). Children who completed </a:t>
            </a:r>
            <a:r>
              <a:rPr lang="en-US" dirty="0" err="1" smtClean="0"/>
              <a:t>Cogmed</a:t>
            </a:r>
            <a:r>
              <a:rPr lang="en-US" dirty="0" smtClean="0"/>
              <a:t> exhibited improvements in verbal WM, </a:t>
            </a:r>
            <a:r>
              <a:rPr lang="en-US" dirty="0" err="1" smtClean="0"/>
              <a:t>visuospatial</a:t>
            </a:r>
            <a:r>
              <a:rPr lang="en-US" dirty="0" smtClean="0"/>
              <a:t> short‐term memory, and </a:t>
            </a:r>
            <a:r>
              <a:rPr lang="en-US" dirty="0" err="1" smtClean="0"/>
              <a:t>visuospatial</a:t>
            </a:r>
            <a:r>
              <a:rPr lang="en-US" dirty="0" smtClean="0"/>
              <a:t> WM. </a:t>
            </a:r>
          </a:p>
          <a:p>
            <a:r>
              <a:rPr lang="en-US" b="1" dirty="0" smtClean="0"/>
              <a:t>Conclusions</a:t>
            </a:r>
          </a:p>
          <a:p>
            <a:r>
              <a:rPr lang="en-US" dirty="0" smtClean="0"/>
              <a:t>Initial findings suggest </a:t>
            </a:r>
            <a:r>
              <a:rPr lang="en-US" dirty="0" err="1" smtClean="0"/>
              <a:t>Cogmed</a:t>
            </a:r>
            <a:r>
              <a:rPr lang="en-US" dirty="0" smtClean="0"/>
              <a:t> is associated with WM improvement in youth with SCD; however, adherence was lower than expected. Home‐based WM interventions may ameliorate SCD‐related WM deficits but strategies are needed to address barriers to program completion.</a:t>
            </a:r>
          </a:p>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50</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CA9E7-C07D-4FC4-8788-F2FC6AB47FA5}" type="slidenum">
              <a:rPr lang="en-US" smtClean="0"/>
              <a:t>51</a:t>
            </a:fld>
            <a:endParaRPr lang="en-US"/>
          </a:p>
        </p:txBody>
      </p:sp>
    </p:spTree>
    <p:extLst>
      <p:ext uri="{BB962C8B-B14F-4D97-AF65-F5344CB8AC3E}">
        <p14:creationId xmlns:p14="http://schemas.microsoft.com/office/powerpoint/2010/main" val="13883584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52</a:t>
            </a:fld>
            <a:endParaRPr lang="en-US"/>
          </a:p>
        </p:txBody>
      </p:sp>
    </p:spTree>
    <p:extLst>
      <p:ext uri="{BB962C8B-B14F-4D97-AF65-F5344CB8AC3E}">
        <p14:creationId xmlns:p14="http://schemas.microsoft.com/office/powerpoint/2010/main" val="22777958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53</a:t>
            </a:fld>
            <a:endParaRPr lang="en-US"/>
          </a:p>
        </p:txBody>
      </p:sp>
    </p:spTree>
    <p:extLst>
      <p:ext uri="{BB962C8B-B14F-4D97-AF65-F5344CB8AC3E}">
        <p14:creationId xmlns:p14="http://schemas.microsoft.com/office/powerpoint/2010/main" val="3295399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pPr lvl="1"/>
            <a:r>
              <a:rPr lang="en-US" dirty="0" smtClean="0"/>
              <a:t>On the </a:t>
            </a:r>
            <a:r>
              <a:rPr lang="en-US" smtClean="0"/>
              <a:t>rise per CDC</a:t>
            </a:r>
            <a:endParaRPr lang="en-US" dirty="0" smtClean="0"/>
          </a:p>
        </p:txBody>
      </p:sp>
      <p:sp>
        <p:nvSpPr>
          <p:cNvPr id="4" name="Slide Number Placeholder 3"/>
          <p:cNvSpPr>
            <a:spLocks noGrp="1"/>
          </p:cNvSpPr>
          <p:nvPr>
            <p:ph type="sldNum" sz="quarter" idx="10"/>
          </p:nvPr>
        </p:nvSpPr>
        <p:spPr/>
        <p:txBody>
          <a:bodyPr/>
          <a:lstStyle/>
          <a:p>
            <a:fld id="{4C8F1702-D519-4B7C-8538-129F7CC7AE57}" type="slidenum">
              <a:rPr lang="en-US" smtClean="0"/>
              <a:t>6</a:t>
            </a:fld>
            <a:endParaRPr lang="en-US"/>
          </a:p>
        </p:txBody>
      </p:sp>
    </p:spTree>
    <p:extLst>
      <p:ext uri="{BB962C8B-B14F-4D97-AF65-F5344CB8AC3E}">
        <p14:creationId xmlns:p14="http://schemas.microsoft.com/office/powerpoint/2010/main" val="378555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pPr lvl="1"/>
            <a:r>
              <a:rPr lang="en-US" dirty="0" smtClean="0"/>
              <a:t>On the </a:t>
            </a:r>
            <a:r>
              <a:rPr lang="en-US" smtClean="0"/>
              <a:t>rise per CDC</a:t>
            </a:r>
            <a:endParaRPr lang="en-US" dirty="0" smtClean="0"/>
          </a:p>
        </p:txBody>
      </p:sp>
      <p:sp>
        <p:nvSpPr>
          <p:cNvPr id="4" name="Slide Number Placeholder 3"/>
          <p:cNvSpPr>
            <a:spLocks noGrp="1"/>
          </p:cNvSpPr>
          <p:nvPr>
            <p:ph type="sldNum" sz="quarter" idx="10"/>
          </p:nvPr>
        </p:nvSpPr>
        <p:spPr/>
        <p:txBody>
          <a:bodyPr/>
          <a:lstStyle/>
          <a:p>
            <a:fld id="{4C8F1702-D519-4B7C-8538-129F7CC7AE57}" type="slidenum">
              <a:rPr lang="en-US" smtClean="0"/>
              <a:t>7</a:t>
            </a:fld>
            <a:endParaRPr lang="en-US"/>
          </a:p>
        </p:txBody>
      </p:sp>
    </p:spTree>
    <p:extLst>
      <p:ext uri="{BB962C8B-B14F-4D97-AF65-F5344CB8AC3E}">
        <p14:creationId xmlns:p14="http://schemas.microsoft.com/office/powerpoint/2010/main" val="378555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4C8F1702-D519-4B7C-8538-129F7CC7AE57}" type="slidenum">
              <a:rPr lang="en-US" smtClean="0"/>
              <a:t>8</a:t>
            </a:fld>
            <a:endParaRPr lang="en-US"/>
          </a:p>
        </p:txBody>
      </p:sp>
    </p:spTree>
    <p:extLst>
      <p:ext uri="{BB962C8B-B14F-4D97-AF65-F5344CB8AC3E}">
        <p14:creationId xmlns:p14="http://schemas.microsoft.com/office/powerpoint/2010/main" val="378555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chemeClr val="tx1"/>
              </a:solidFill>
            </a:endParaRPr>
          </a:p>
        </p:txBody>
      </p:sp>
      <p:sp>
        <p:nvSpPr>
          <p:cNvPr id="4" name="Date Placeholder 3"/>
          <p:cNvSpPr>
            <a:spLocks noGrp="1"/>
          </p:cNvSpPr>
          <p:nvPr>
            <p:ph type="dt" idx="10"/>
          </p:nvPr>
        </p:nvSpPr>
        <p:spPr/>
        <p:txBody>
          <a:bodyPr/>
          <a:lstStyle/>
          <a:p>
            <a:r>
              <a:rPr lang="en-US" smtClean="0"/>
              <a:t>1/19/2011</a:t>
            </a:r>
            <a:endParaRPr lang="en-US"/>
          </a:p>
        </p:txBody>
      </p:sp>
      <p:sp>
        <p:nvSpPr>
          <p:cNvPr id="5" name="Slide Number Placeholder 4"/>
          <p:cNvSpPr>
            <a:spLocks noGrp="1"/>
          </p:cNvSpPr>
          <p:nvPr>
            <p:ph type="sldNum" sz="quarter" idx="11"/>
          </p:nvPr>
        </p:nvSpPr>
        <p:spPr/>
        <p:txBody>
          <a:bodyPr/>
          <a:lstStyle/>
          <a:p>
            <a:fld id="{70708F11-9C5B-47EA-9FAC-219BA45C73AC}" type="slidenum">
              <a:rPr lang="en-US" smtClean="0"/>
              <a:t>9</a:t>
            </a:fld>
            <a:endParaRPr lang="en-US"/>
          </a:p>
        </p:txBody>
      </p:sp>
    </p:spTree>
    <p:extLst>
      <p:ext uri="{BB962C8B-B14F-4D97-AF65-F5344CB8AC3E}">
        <p14:creationId xmlns:p14="http://schemas.microsoft.com/office/powerpoint/2010/main" val="357836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E2E96939-0750-4BC0-8164-EB770077FF28}" type="datetime1">
              <a:rPr lang="en-US" smtClean="0"/>
              <a:t>8/21/2019</a:t>
            </a:fld>
            <a:endParaRPr lang="en-US"/>
          </a:p>
        </p:txBody>
      </p:sp>
      <p:sp>
        <p:nvSpPr>
          <p:cNvPr id="17" name="Footer Placeholder 16"/>
          <p:cNvSpPr>
            <a:spLocks noGrp="1"/>
          </p:cNvSpPr>
          <p:nvPr>
            <p:ph type="ftr" sz="quarter" idx="11"/>
          </p:nvPr>
        </p:nvSpPr>
        <p:spPr/>
        <p:txBody>
          <a:bodyPr/>
          <a:lstStyle>
            <a:extLst/>
          </a:lstStyle>
          <a:p>
            <a:r>
              <a:rPr lang="en-US" smtClean="0"/>
              <a:t>of 11 slides</a:t>
            </a:r>
            <a:endParaRPr lang="en-US"/>
          </a:p>
        </p:txBody>
      </p:sp>
      <p:sp>
        <p:nvSpPr>
          <p:cNvPr id="29" name="Slide Number Placeholder 28"/>
          <p:cNvSpPr>
            <a:spLocks noGrp="1"/>
          </p:cNvSpPr>
          <p:nvPr>
            <p:ph type="sldNum" sz="quarter" idx="12"/>
          </p:nvPr>
        </p:nvSpPr>
        <p:spPr/>
        <p:txBody>
          <a:bodyPr/>
          <a:lstStyle>
            <a:extLst/>
          </a:lstStyle>
          <a:p>
            <a:fld id="{31C4F4F5-F1FD-4346-B00C-81185A9B3F7A}"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38AA0E-29E3-4E1C-8B2A-4C1CAFC52A96}" type="datetime1">
              <a:rPr lang="en-US" smtClean="0"/>
              <a:t>8/21/2019</a:t>
            </a:fld>
            <a:endParaRPr lang="en-US"/>
          </a:p>
        </p:txBody>
      </p:sp>
      <p:sp>
        <p:nvSpPr>
          <p:cNvPr id="5" name="Footer Placeholder 4"/>
          <p:cNvSpPr>
            <a:spLocks noGrp="1"/>
          </p:cNvSpPr>
          <p:nvPr>
            <p:ph type="ftr" sz="quarter" idx="11"/>
          </p:nvPr>
        </p:nvSpPr>
        <p:spPr/>
        <p:txBody>
          <a:bodyPr/>
          <a:lstStyle>
            <a:extLst/>
          </a:lstStyle>
          <a:p>
            <a:r>
              <a:rPr lang="en-US" smtClean="0"/>
              <a:t>of 11 slides</a:t>
            </a:r>
            <a:endParaRPr lang="en-US"/>
          </a:p>
        </p:txBody>
      </p:sp>
      <p:sp>
        <p:nvSpPr>
          <p:cNvPr id="6" name="Slide Number Placeholder 5"/>
          <p:cNvSpPr>
            <a:spLocks noGrp="1"/>
          </p:cNvSpPr>
          <p:nvPr>
            <p:ph type="sldNum" sz="quarter" idx="12"/>
          </p:nvPr>
        </p:nvSpPr>
        <p:spPr/>
        <p:txBody>
          <a:bodyPr/>
          <a:lstStyle>
            <a:extLst/>
          </a:lstStyle>
          <a:p>
            <a:fld id="{31C4F4F5-F1FD-4346-B00C-81185A9B3F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919F11-DA89-4518-A2AE-96F25FA54DB4}" type="datetime1">
              <a:rPr lang="en-US" smtClean="0"/>
              <a:t>8/21/2019</a:t>
            </a:fld>
            <a:endParaRPr lang="en-US"/>
          </a:p>
        </p:txBody>
      </p:sp>
      <p:sp>
        <p:nvSpPr>
          <p:cNvPr id="5" name="Footer Placeholder 4"/>
          <p:cNvSpPr>
            <a:spLocks noGrp="1"/>
          </p:cNvSpPr>
          <p:nvPr>
            <p:ph type="ftr" sz="quarter" idx="11"/>
          </p:nvPr>
        </p:nvSpPr>
        <p:spPr/>
        <p:txBody>
          <a:bodyPr/>
          <a:lstStyle>
            <a:extLst/>
          </a:lstStyle>
          <a:p>
            <a:r>
              <a:rPr lang="en-US" smtClean="0"/>
              <a:t>of 11 slides</a:t>
            </a:r>
            <a:endParaRPr lang="en-US"/>
          </a:p>
        </p:txBody>
      </p:sp>
      <p:sp>
        <p:nvSpPr>
          <p:cNvPr id="6" name="Slide Number Placeholder 5"/>
          <p:cNvSpPr>
            <a:spLocks noGrp="1"/>
          </p:cNvSpPr>
          <p:nvPr>
            <p:ph type="sldNum" sz="quarter" idx="12"/>
          </p:nvPr>
        </p:nvSpPr>
        <p:spPr/>
        <p:txBody>
          <a:bodyPr/>
          <a:lstStyle>
            <a:extLst/>
          </a:lstStyle>
          <a:p>
            <a:fld id="{31C4F4F5-F1FD-4346-B00C-81185A9B3F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07F2E7-3BE7-47C2-88F4-6E5BCD68020D}" type="datetime1">
              <a:rPr lang="en-US" smtClean="0"/>
              <a:t>8/21/2019</a:t>
            </a:fld>
            <a:endParaRPr lang="en-US"/>
          </a:p>
        </p:txBody>
      </p:sp>
      <p:sp>
        <p:nvSpPr>
          <p:cNvPr id="5" name="Footer Placeholder 4"/>
          <p:cNvSpPr>
            <a:spLocks noGrp="1"/>
          </p:cNvSpPr>
          <p:nvPr>
            <p:ph type="ftr" sz="quarter" idx="11"/>
          </p:nvPr>
        </p:nvSpPr>
        <p:spPr/>
        <p:txBody>
          <a:bodyPr/>
          <a:lstStyle>
            <a:extLst/>
          </a:lstStyle>
          <a:p>
            <a:r>
              <a:rPr lang="en-US" smtClean="0"/>
              <a:t>of 11 slides</a:t>
            </a:r>
            <a:endParaRPr lang="en-US"/>
          </a:p>
        </p:txBody>
      </p:sp>
      <p:sp>
        <p:nvSpPr>
          <p:cNvPr id="6" name="Slide Number Placeholder 5"/>
          <p:cNvSpPr>
            <a:spLocks noGrp="1"/>
          </p:cNvSpPr>
          <p:nvPr>
            <p:ph type="sldNum" sz="quarter" idx="12"/>
          </p:nvPr>
        </p:nvSpPr>
        <p:spPr/>
        <p:txBody>
          <a:bodyPr/>
          <a:lstStyle>
            <a:extLst/>
          </a:lstStyle>
          <a:p>
            <a:fld id="{31C4F4F5-F1FD-4346-B00C-81185A9B3F7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4F03A85-2577-4EF8-BC59-36A9B36CE799}" type="datetime1">
              <a:rPr lang="en-US" smtClean="0"/>
              <a:t>8/21/2019</a:t>
            </a:fld>
            <a:endParaRPr lang="en-US"/>
          </a:p>
        </p:txBody>
      </p:sp>
      <p:sp>
        <p:nvSpPr>
          <p:cNvPr id="5" name="Footer Placeholder 4"/>
          <p:cNvSpPr>
            <a:spLocks noGrp="1"/>
          </p:cNvSpPr>
          <p:nvPr>
            <p:ph type="ftr" sz="quarter" idx="11"/>
          </p:nvPr>
        </p:nvSpPr>
        <p:spPr/>
        <p:txBody>
          <a:bodyPr/>
          <a:lstStyle>
            <a:extLst/>
          </a:lstStyle>
          <a:p>
            <a:r>
              <a:rPr lang="en-US" smtClean="0"/>
              <a:t>of 11 slides</a:t>
            </a:r>
            <a:endParaRPr lang="en-US"/>
          </a:p>
        </p:txBody>
      </p:sp>
      <p:sp>
        <p:nvSpPr>
          <p:cNvPr id="6" name="Slide Number Placeholder 5"/>
          <p:cNvSpPr>
            <a:spLocks noGrp="1"/>
          </p:cNvSpPr>
          <p:nvPr>
            <p:ph type="sldNum" sz="quarter" idx="12"/>
          </p:nvPr>
        </p:nvSpPr>
        <p:spPr/>
        <p:txBody>
          <a:bodyPr/>
          <a:lstStyle>
            <a:extLst/>
          </a:lstStyle>
          <a:p>
            <a:fld id="{31C4F4F5-F1FD-4346-B00C-81185A9B3F7A}"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B0E734-D526-40D8-969A-D0B84EB68431}" type="datetime1">
              <a:rPr lang="en-US" smtClean="0"/>
              <a:t>8/21/2019</a:t>
            </a:fld>
            <a:endParaRPr lang="en-US"/>
          </a:p>
        </p:txBody>
      </p:sp>
      <p:sp>
        <p:nvSpPr>
          <p:cNvPr id="6" name="Footer Placeholder 5"/>
          <p:cNvSpPr>
            <a:spLocks noGrp="1"/>
          </p:cNvSpPr>
          <p:nvPr>
            <p:ph type="ftr" sz="quarter" idx="11"/>
          </p:nvPr>
        </p:nvSpPr>
        <p:spPr/>
        <p:txBody>
          <a:bodyPr/>
          <a:lstStyle>
            <a:extLst/>
          </a:lstStyle>
          <a:p>
            <a:r>
              <a:rPr lang="en-US" smtClean="0"/>
              <a:t>of 11 slides</a:t>
            </a:r>
            <a:endParaRPr lang="en-US"/>
          </a:p>
        </p:txBody>
      </p:sp>
      <p:sp>
        <p:nvSpPr>
          <p:cNvPr id="7" name="Slide Number Placeholder 6"/>
          <p:cNvSpPr>
            <a:spLocks noGrp="1"/>
          </p:cNvSpPr>
          <p:nvPr>
            <p:ph type="sldNum" sz="quarter" idx="12"/>
          </p:nvPr>
        </p:nvSpPr>
        <p:spPr/>
        <p:txBody>
          <a:bodyPr/>
          <a:lstStyle>
            <a:extLst/>
          </a:lstStyle>
          <a:p>
            <a:fld id="{31C4F4F5-F1FD-4346-B00C-81185A9B3F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9B657D3-51D1-4609-AC72-1D66501042A4}" type="datetime1">
              <a:rPr lang="en-US" smtClean="0"/>
              <a:t>8/21/2019</a:t>
            </a:fld>
            <a:endParaRPr lang="en-US"/>
          </a:p>
        </p:txBody>
      </p:sp>
      <p:sp>
        <p:nvSpPr>
          <p:cNvPr id="8" name="Footer Placeholder 7"/>
          <p:cNvSpPr>
            <a:spLocks noGrp="1"/>
          </p:cNvSpPr>
          <p:nvPr>
            <p:ph type="ftr" sz="quarter" idx="11"/>
          </p:nvPr>
        </p:nvSpPr>
        <p:spPr/>
        <p:txBody>
          <a:bodyPr/>
          <a:lstStyle>
            <a:extLst/>
          </a:lstStyle>
          <a:p>
            <a:r>
              <a:rPr lang="en-US" smtClean="0"/>
              <a:t>of 11 slides</a:t>
            </a:r>
            <a:endParaRPr lang="en-US"/>
          </a:p>
        </p:txBody>
      </p:sp>
      <p:sp>
        <p:nvSpPr>
          <p:cNvPr id="9" name="Slide Number Placeholder 8"/>
          <p:cNvSpPr>
            <a:spLocks noGrp="1"/>
          </p:cNvSpPr>
          <p:nvPr>
            <p:ph type="sldNum" sz="quarter" idx="12"/>
          </p:nvPr>
        </p:nvSpPr>
        <p:spPr/>
        <p:txBody>
          <a:bodyPr/>
          <a:lstStyle>
            <a:extLst/>
          </a:lstStyle>
          <a:p>
            <a:fld id="{31C4F4F5-F1FD-4346-B00C-81185A9B3F7A}"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03CD488-9011-4D1B-B1C3-1E7780DC0C12}" type="datetime1">
              <a:rPr lang="en-US" smtClean="0"/>
              <a:t>8/21/2019</a:t>
            </a:fld>
            <a:endParaRPr lang="en-US"/>
          </a:p>
        </p:txBody>
      </p:sp>
      <p:sp>
        <p:nvSpPr>
          <p:cNvPr id="4" name="Footer Placeholder 3"/>
          <p:cNvSpPr>
            <a:spLocks noGrp="1"/>
          </p:cNvSpPr>
          <p:nvPr>
            <p:ph type="ftr" sz="quarter" idx="11"/>
          </p:nvPr>
        </p:nvSpPr>
        <p:spPr/>
        <p:txBody>
          <a:bodyPr/>
          <a:lstStyle>
            <a:extLst/>
          </a:lstStyle>
          <a:p>
            <a:r>
              <a:rPr lang="en-US" smtClean="0"/>
              <a:t>of 11 slides</a:t>
            </a:r>
            <a:endParaRPr lang="en-US"/>
          </a:p>
        </p:txBody>
      </p:sp>
      <p:sp>
        <p:nvSpPr>
          <p:cNvPr id="5" name="Slide Number Placeholder 4"/>
          <p:cNvSpPr>
            <a:spLocks noGrp="1"/>
          </p:cNvSpPr>
          <p:nvPr>
            <p:ph type="sldNum" sz="quarter" idx="12"/>
          </p:nvPr>
        </p:nvSpPr>
        <p:spPr/>
        <p:txBody>
          <a:bodyPr/>
          <a:lstStyle>
            <a:extLst/>
          </a:lstStyle>
          <a:p>
            <a:fld id="{31C4F4F5-F1FD-4346-B00C-81185A9B3F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A1E1D2A-EAC5-41DA-B83F-97C3E6F38BC0}" type="datetime1">
              <a:rPr lang="en-US" smtClean="0"/>
              <a:t>8/21/2019</a:t>
            </a:fld>
            <a:endParaRPr lang="en-US"/>
          </a:p>
        </p:txBody>
      </p:sp>
      <p:sp>
        <p:nvSpPr>
          <p:cNvPr id="3" name="Footer Placeholder 2"/>
          <p:cNvSpPr>
            <a:spLocks noGrp="1"/>
          </p:cNvSpPr>
          <p:nvPr>
            <p:ph type="ftr" sz="quarter" idx="11"/>
          </p:nvPr>
        </p:nvSpPr>
        <p:spPr/>
        <p:txBody>
          <a:bodyPr/>
          <a:lstStyle>
            <a:extLst/>
          </a:lstStyle>
          <a:p>
            <a:r>
              <a:rPr lang="en-US" smtClean="0"/>
              <a:t>of 11 slides</a:t>
            </a:r>
            <a:endParaRPr lang="en-US"/>
          </a:p>
        </p:txBody>
      </p:sp>
      <p:sp>
        <p:nvSpPr>
          <p:cNvPr id="4" name="Slide Number Placeholder 3"/>
          <p:cNvSpPr>
            <a:spLocks noGrp="1"/>
          </p:cNvSpPr>
          <p:nvPr>
            <p:ph type="sldNum" sz="quarter" idx="12"/>
          </p:nvPr>
        </p:nvSpPr>
        <p:spPr/>
        <p:txBody>
          <a:bodyPr/>
          <a:lstStyle>
            <a:extLst/>
          </a:lstStyle>
          <a:p>
            <a:fld id="{31C4F4F5-F1FD-4346-B00C-81185A9B3F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4A36E3-8D07-478C-8AB6-550A9F1E2A9D}" type="datetime1">
              <a:rPr lang="en-US" smtClean="0"/>
              <a:t>8/21/2019</a:t>
            </a:fld>
            <a:endParaRPr lang="en-US"/>
          </a:p>
        </p:txBody>
      </p:sp>
      <p:sp>
        <p:nvSpPr>
          <p:cNvPr id="6" name="Footer Placeholder 5"/>
          <p:cNvSpPr>
            <a:spLocks noGrp="1"/>
          </p:cNvSpPr>
          <p:nvPr>
            <p:ph type="ftr" sz="quarter" idx="11"/>
          </p:nvPr>
        </p:nvSpPr>
        <p:spPr/>
        <p:txBody>
          <a:bodyPr/>
          <a:lstStyle>
            <a:extLst/>
          </a:lstStyle>
          <a:p>
            <a:r>
              <a:rPr lang="en-US" smtClean="0"/>
              <a:t>of 11 slides</a:t>
            </a:r>
            <a:endParaRPr lang="en-US"/>
          </a:p>
        </p:txBody>
      </p:sp>
      <p:sp>
        <p:nvSpPr>
          <p:cNvPr id="7" name="Slide Number Placeholder 6"/>
          <p:cNvSpPr>
            <a:spLocks noGrp="1"/>
          </p:cNvSpPr>
          <p:nvPr>
            <p:ph type="sldNum" sz="quarter" idx="12"/>
          </p:nvPr>
        </p:nvSpPr>
        <p:spPr/>
        <p:txBody>
          <a:bodyPr/>
          <a:lstStyle>
            <a:extLst/>
          </a:lstStyle>
          <a:p>
            <a:fld id="{31C4F4F5-F1FD-4346-B00C-81185A9B3F7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124CB7E-BCAF-47DD-8C21-1FA1FF2DD760}" type="datetime1">
              <a:rPr lang="en-US" smtClean="0"/>
              <a:t>8/21/2019</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r>
              <a:rPr lang="en-US" smtClean="0"/>
              <a:t>of 11 slides</a:t>
            </a: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1C4F4F5-F1FD-4346-B00C-81185A9B3F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lumMod val="0"/>
              </a:srgbClr>
            </a:gs>
            <a:gs pos="100000">
              <a:srgbClr val="0A128C"/>
            </a:gs>
            <a:gs pos="100000">
              <a:srgbClr val="181CC7"/>
            </a:gs>
            <a:gs pos="100000">
              <a:srgbClr val="7005D4"/>
            </a:gs>
            <a:gs pos="100000">
              <a:srgbClr val="8C3D91"/>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640E5BE-8EF9-4AAC-B736-43BB6592E60B}" type="datetime1">
              <a:rPr lang="en-US" smtClean="0"/>
              <a:t>8/21/2019</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smtClean="0"/>
              <a:t>of 11 slides</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1C4F4F5-F1FD-4346-B00C-81185A9B3F7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hyperlink" Target="http://onlinelibrary.wiley.com/doi/10.1002/ajh.23604/full#ajh23604-fig-000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tmp"/></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tm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8.tmp"/><Relationship Id="rId4" Type="http://schemas.openxmlformats.org/officeDocument/2006/relationships/image" Target="../media/image37.tmp"/></Relationships>
</file>

<file path=ppt/slides/_rels/slide3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tm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tmp"/><Relationship Id="rId7" Type="http://schemas.openxmlformats.org/officeDocument/2006/relationships/image" Target="../media/image47.tmp"/><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6.tmp"/><Relationship Id="rId5" Type="http://schemas.openxmlformats.org/officeDocument/2006/relationships/image" Target="../media/image45.tmp"/><Relationship Id="rId10" Type="http://schemas.openxmlformats.org/officeDocument/2006/relationships/image" Target="../media/image50.tmp"/><Relationship Id="rId4" Type="http://schemas.openxmlformats.org/officeDocument/2006/relationships/image" Target="../media/image44.tmp"/><Relationship Id="rId9" Type="http://schemas.openxmlformats.org/officeDocument/2006/relationships/image" Target="../media/image49.tmp"/></Relationships>
</file>

<file path=ppt/slides/_rels/slide41.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8.tmp"/><Relationship Id="rId5" Type="http://schemas.openxmlformats.org/officeDocument/2006/relationships/image" Target="../media/image57.tmp"/><Relationship Id="rId4" Type="http://schemas.openxmlformats.org/officeDocument/2006/relationships/image" Target="../media/image56.tmp"/></Relationships>
</file>

<file path=ppt/slides/_rels/slide46.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0.tmp"/></Relationships>
</file>

<file path=ppt/slides/_rels/slide47.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2.tmp"/></Relationships>
</file>

<file path=ppt/slides/_rels/slide48.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8.tmp"/><Relationship Id="rId5" Type="http://schemas.openxmlformats.org/officeDocument/2006/relationships/image" Target="../media/image67.tmp"/><Relationship Id="rId4" Type="http://schemas.openxmlformats.org/officeDocument/2006/relationships/image" Target="../media/image66.tmp"/></Relationships>
</file>

<file path=ppt/slides/_rels/slide51.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763000" cy="914400"/>
          </a:xfrm>
        </p:spPr>
        <p:txBody>
          <a:bodyPr/>
          <a:lstStyle/>
          <a:p>
            <a:pPr algn="ctr"/>
            <a:r>
              <a:rPr lang="en-US" sz="3600" dirty="0" smtClean="0">
                <a:solidFill>
                  <a:srgbClr val="FFFFCC"/>
                </a:solidFill>
                <a:latin typeface="+mn-lt"/>
              </a:rPr>
              <a:t>The Brain: </a:t>
            </a:r>
            <a:br>
              <a:rPr lang="en-US" sz="3600" dirty="0" smtClean="0">
                <a:solidFill>
                  <a:srgbClr val="FFFFCC"/>
                </a:solidFill>
                <a:latin typeface="+mn-lt"/>
              </a:rPr>
            </a:br>
            <a:r>
              <a:rPr lang="en-US" sz="3600" dirty="0" smtClean="0">
                <a:solidFill>
                  <a:srgbClr val="FFFFCC"/>
                </a:solidFill>
                <a:latin typeface="+mn-lt"/>
              </a:rPr>
              <a:t>Executive Functioning and Sickle Cell Disease</a:t>
            </a:r>
            <a:endParaRPr lang="en-US" sz="3600" dirty="0">
              <a:solidFill>
                <a:srgbClr val="FFFFCC"/>
              </a:solidFill>
              <a:latin typeface="+mn-lt"/>
              <a:cs typeface="Arial" panose="020B0604020202020204" pitchFamily="34" charset="0"/>
            </a:endParaRPr>
          </a:p>
        </p:txBody>
      </p:sp>
      <p:sp>
        <p:nvSpPr>
          <p:cNvPr id="3" name="Content Placeholder 2"/>
          <p:cNvSpPr>
            <a:spLocks noGrp="1"/>
          </p:cNvSpPr>
          <p:nvPr>
            <p:ph idx="1"/>
          </p:nvPr>
        </p:nvSpPr>
        <p:spPr>
          <a:xfrm>
            <a:off x="152400" y="2712240"/>
            <a:ext cx="8763000" cy="3459960"/>
          </a:xfrm>
        </p:spPr>
        <p:txBody>
          <a:bodyPr>
            <a:normAutofit/>
          </a:bodyPr>
          <a:lstStyle/>
          <a:p>
            <a:pPr marL="68580" indent="0" algn="ctr">
              <a:buNone/>
            </a:pPr>
            <a:endParaRPr lang="en-US" dirty="0" smtClean="0">
              <a:cs typeface="Arial" panose="020B0604020202020204" pitchFamily="34" charset="0"/>
            </a:endParaRPr>
          </a:p>
          <a:p>
            <a:pPr marL="68580" indent="0" algn="ctr">
              <a:buNone/>
            </a:pPr>
            <a:r>
              <a:rPr lang="en-US" sz="2400" dirty="0" smtClean="0">
                <a:cs typeface="Arial" panose="020B0604020202020204" pitchFamily="34" charset="0"/>
              </a:rPr>
              <a:t>Eboni I. Lance, M.D., Ph.D.</a:t>
            </a:r>
          </a:p>
          <a:p>
            <a:pPr marL="68580" indent="0" algn="ctr">
              <a:buNone/>
            </a:pPr>
            <a:r>
              <a:rPr lang="en-US" sz="2400" dirty="0" smtClean="0">
                <a:cs typeface="Arial" panose="020B0604020202020204" pitchFamily="34" charset="0"/>
              </a:rPr>
              <a:t>Medical Director,</a:t>
            </a:r>
          </a:p>
          <a:p>
            <a:pPr marL="68580" indent="0" algn="ctr">
              <a:buNone/>
            </a:pPr>
            <a:r>
              <a:rPr lang="en-US" sz="2400" dirty="0" smtClean="0">
                <a:cs typeface="Arial" panose="020B0604020202020204" pitchFamily="34" charset="0"/>
              </a:rPr>
              <a:t>Sickle Cell </a:t>
            </a:r>
            <a:r>
              <a:rPr lang="en-US" sz="2400" dirty="0" err="1" smtClean="0">
                <a:cs typeface="Arial" panose="020B0604020202020204" pitchFamily="34" charset="0"/>
              </a:rPr>
              <a:t>Neuro</a:t>
            </a:r>
            <a:r>
              <a:rPr lang="en-US" sz="2400" dirty="0" smtClean="0">
                <a:cs typeface="Arial" panose="020B0604020202020204" pitchFamily="34" charset="0"/>
              </a:rPr>
              <a:t>-developmental Clinic</a:t>
            </a:r>
          </a:p>
          <a:p>
            <a:pPr marL="68580" indent="0" algn="ctr">
              <a:buNone/>
            </a:pPr>
            <a:r>
              <a:rPr lang="en-US" sz="2400" dirty="0" smtClean="0">
                <a:cs typeface="Arial" panose="020B0604020202020204" pitchFamily="34" charset="0"/>
              </a:rPr>
              <a:t>Kennedy Krieger Institute</a:t>
            </a:r>
          </a:p>
          <a:p>
            <a:pPr marL="68580" indent="0" algn="ctr">
              <a:buNone/>
            </a:pPr>
            <a:r>
              <a:rPr lang="en-US" sz="2400" dirty="0" smtClean="0">
                <a:cs typeface="Arial" panose="020B0604020202020204" pitchFamily="34" charset="0"/>
              </a:rPr>
              <a:t>Assistant Professor of Neurology</a:t>
            </a:r>
          </a:p>
          <a:p>
            <a:pPr marL="68580" indent="0" algn="ctr">
              <a:buNone/>
            </a:pPr>
            <a:r>
              <a:rPr lang="en-US" sz="2400" dirty="0" smtClean="0">
                <a:cs typeface="Arial" panose="020B0604020202020204" pitchFamily="34" charset="0"/>
              </a:rPr>
              <a:t>Johns Hopkins University School of Medicine</a:t>
            </a:r>
          </a:p>
        </p:txBody>
      </p:sp>
      <p:pic>
        <p:nvPicPr>
          <p:cNvPr id="4" name="Picture 3"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1101898" cy="5127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Johns Hopkins Medic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416" y="6172200"/>
            <a:ext cx="2074983" cy="508959"/>
          </a:xfrm>
          <a:prstGeom prst="rect">
            <a:avLst/>
          </a:prstGeom>
          <a:solidFill>
            <a:schemeClr val="tx1"/>
          </a:solidFill>
          <a:ln>
            <a:solidFill>
              <a:schemeClr val="tx1"/>
            </a:solidFill>
          </a:ln>
          <a:extLst/>
        </p:spPr>
      </p:pic>
    </p:spTree>
    <p:extLst>
      <p:ext uri="{BB962C8B-B14F-4D97-AF65-F5344CB8AC3E}">
        <p14:creationId xmlns:p14="http://schemas.microsoft.com/office/powerpoint/2010/main" val="2519881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115200" y="76200"/>
            <a:ext cx="8876400" cy="914400"/>
          </a:xfrm>
        </p:spPr>
        <p:txBody>
          <a:bodyPr tIns="12801">
            <a:noAutofit/>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solidFill>
                  <a:srgbClr val="FFFFCC"/>
                </a:solidFill>
                <a:latin typeface="+mn-lt"/>
                <a:cs typeface="Arabic Typesetting" pitchFamily="66" charset="-78"/>
              </a:rPr>
              <a:t>Parent </a:t>
            </a:r>
            <a:r>
              <a:rPr lang="en-GB" dirty="0" smtClean="0">
                <a:solidFill>
                  <a:srgbClr val="FFFFCC"/>
                </a:solidFill>
                <a:latin typeface="+mn-lt"/>
                <a:cs typeface="Arabic Typesetting" pitchFamily="66" charset="-78"/>
              </a:rPr>
              <a:t>education </a:t>
            </a:r>
            <a:r>
              <a:rPr lang="en-GB" dirty="0">
                <a:solidFill>
                  <a:srgbClr val="FFFFCC"/>
                </a:solidFill>
                <a:latin typeface="+mn-lt"/>
                <a:cs typeface="Arabic Typesetting" pitchFamily="66" charset="-78"/>
              </a:rPr>
              <a:t>and biologic factors influence on cognition in sickle cell </a:t>
            </a:r>
            <a:r>
              <a:rPr lang="en-GB" dirty="0" err="1">
                <a:solidFill>
                  <a:srgbClr val="FFFFCC"/>
                </a:solidFill>
                <a:latin typeface="+mn-lt"/>
                <a:cs typeface="Arabic Typesetting" pitchFamily="66" charset="-78"/>
              </a:rPr>
              <a:t>anemia</a:t>
            </a:r>
            <a:endParaRPr lang="en-GB" dirty="0">
              <a:solidFill>
                <a:srgbClr val="FFFFCC"/>
              </a:solidFill>
              <a:latin typeface="+mn-lt"/>
              <a:cs typeface="Arabic Typesetting" pitchFamily="66" charset="-78"/>
            </a:endParaRPr>
          </a:p>
        </p:txBody>
      </p:sp>
      <p:pic>
        <p:nvPicPr>
          <p:cNvPr id="2052" name="Picture 3"/>
          <p:cNvPicPr>
            <a:picLocks noChangeAspect="1" noChangeArrowheads="1"/>
          </p:cNvPicPr>
          <p:nvPr/>
        </p:nvPicPr>
        <p:blipFill>
          <a:blip r:embed="rId3"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115200" y="6477000"/>
            <a:ext cx="9028800" cy="381000"/>
          </a:xfrm>
          <a:prstGeom prst="rect">
            <a:avLst/>
          </a:prstGeom>
          <a:noFill/>
          <a:ln w="9525">
            <a:noFill/>
            <a:round/>
            <a:headEnd/>
            <a:tailEnd/>
          </a:ln>
        </p:spPr>
        <p:txBody>
          <a:bodyPr lIns="81639" tIns="49620" rIns="81639" bIns="40820"/>
          <a:lstStyle/>
          <a:p>
            <a:pPr>
              <a:tabLst>
                <a:tab pos="656650" algn="l"/>
                <a:tab pos="1313299" algn="l"/>
                <a:tab pos="1969949" algn="l"/>
                <a:tab pos="2626599" algn="l"/>
                <a:tab pos="3283248" algn="l"/>
                <a:tab pos="3939898" algn="l"/>
                <a:tab pos="4596548" algn="l"/>
                <a:tab pos="5253198" algn="l"/>
                <a:tab pos="5909847" algn="l"/>
              </a:tabLst>
            </a:pPr>
            <a:r>
              <a:rPr lang="en-GB" b="1" dirty="0"/>
              <a:t>American Journal of </a:t>
            </a:r>
            <a:r>
              <a:rPr lang="en-GB" b="1" dirty="0" err="1" smtClean="0"/>
              <a:t>Hematology</a:t>
            </a:r>
            <a:r>
              <a:rPr lang="en-GB" dirty="0"/>
              <a:t> </a:t>
            </a:r>
            <a:r>
              <a:rPr lang="en-GB" dirty="0" smtClean="0"/>
              <a:t>Volume </a:t>
            </a:r>
            <a:r>
              <a:rPr lang="en-GB" dirty="0"/>
              <a:t>89, Issue 2, pages 162-167, 14 FEB </a:t>
            </a:r>
            <a:r>
              <a:rPr lang="en-GB" dirty="0" smtClean="0"/>
              <a:t>2014</a:t>
            </a:r>
            <a:endParaRPr lang="en-GB" dirty="0">
              <a:hlinkClick r:id="rId4"/>
            </a:endParaRPr>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1538228"/>
            <a:ext cx="6553200" cy="4862572"/>
          </a:xfrm>
          <a:prstGeom prst="rect">
            <a:avLst/>
          </a:prstGeom>
        </p:spPr>
      </p:pic>
    </p:spTree>
    <p:extLst>
      <p:ext uri="{BB962C8B-B14F-4D97-AF65-F5344CB8AC3E}">
        <p14:creationId xmlns:p14="http://schemas.microsoft.com/office/powerpoint/2010/main" val="3136436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6"/>
          <p:cNvSpPr>
            <a:spLocks noChangeArrowheads="1"/>
          </p:cNvSpPr>
          <p:nvPr/>
        </p:nvSpPr>
        <p:spPr bwMode="auto">
          <a:xfrm>
            <a:off x="8572500" y="6350000"/>
            <a:ext cx="476250" cy="231775"/>
          </a:xfrm>
          <a:prstGeom prst="rect">
            <a:avLst/>
          </a:prstGeom>
          <a:noFill/>
          <a:ln w="9525">
            <a:noFill/>
            <a:miter lim="800000"/>
            <a:headEnd/>
            <a:tailEnd/>
          </a:ln>
        </p:spPr>
        <p:txBody>
          <a:bodyPr anchor="ctr">
            <a:spAutoFit/>
          </a:bodyPr>
          <a:lstStyle/>
          <a:p>
            <a:pPr algn="ctr"/>
            <a:r>
              <a:rPr lang="en-US" sz="900">
                <a:solidFill>
                  <a:srgbClr val="999999"/>
                </a:solidFill>
                <a:latin typeface="Calibri" pitchFamily="34" charset="0"/>
              </a:rPr>
              <a:t>2</a:t>
            </a:r>
          </a:p>
        </p:txBody>
      </p:sp>
      <p:pic>
        <p:nvPicPr>
          <p:cNvPr id="23557" name="Picture 7" descr="Cover"/>
          <p:cNvPicPr>
            <a:picLocks noChangeAspect="1" noChangeArrowheads="1"/>
          </p:cNvPicPr>
          <p:nvPr/>
        </p:nvPicPr>
        <p:blipFill rotWithShape="1">
          <a:blip r:embed="rId3" cstate="print"/>
          <a:srcRect t="4952"/>
          <a:stretch/>
        </p:blipFill>
        <p:spPr bwMode="auto">
          <a:xfrm>
            <a:off x="1219200" y="1279585"/>
            <a:ext cx="6616700" cy="4511615"/>
          </a:xfrm>
          <a:prstGeom prst="rect">
            <a:avLst/>
          </a:prstGeom>
          <a:noFill/>
          <a:ln w="9525">
            <a:solidFill>
              <a:srgbClr val="000000"/>
            </a:solidFill>
            <a:miter lim="800000"/>
            <a:headEnd/>
            <a:tailEnd/>
          </a:ln>
        </p:spPr>
      </p:pic>
      <p:sp>
        <p:nvSpPr>
          <p:cNvPr id="23558" name="Rectangle 9"/>
          <p:cNvSpPr>
            <a:spLocks noChangeArrowheads="1"/>
          </p:cNvSpPr>
          <p:nvPr/>
        </p:nvSpPr>
        <p:spPr bwMode="auto">
          <a:xfrm>
            <a:off x="152400" y="6397078"/>
            <a:ext cx="8839200" cy="369332"/>
          </a:xfrm>
          <a:prstGeom prst="rect">
            <a:avLst/>
          </a:prstGeom>
          <a:noFill/>
          <a:ln w="9525">
            <a:noFill/>
            <a:miter lim="800000"/>
            <a:headEnd/>
            <a:tailEnd/>
          </a:ln>
        </p:spPr>
        <p:txBody>
          <a:bodyPr wrap="square" anchor="ctr">
            <a:spAutoFit/>
          </a:bodyPr>
          <a:lstStyle/>
          <a:p>
            <a:r>
              <a:rPr lang="en-US" dirty="0" smtClean="0">
                <a:latin typeface="Calibri" pitchFamily="34" charset="0"/>
              </a:rPr>
              <a:t>Ashley-Koch</a:t>
            </a:r>
            <a:r>
              <a:rPr lang="en-US" dirty="0">
                <a:latin typeface="Calibri" pitchFamily="34" charset="0"/>
              </a:rPr>
              <a:t>, </a:t>
            </a:r>
            <a:r>
              <a:rPr lang="en-US" dirty="0" smtClean="0">
                <a:latin typeface="Calibri" pitchFamily="34" charset="0"/>
              </a:rPr>
              <a:t>Allison</a:t>
            </a:r>
            <a:r>
              <a:rPr lang="en-US" dirty="0">
                <a:latin typeface="Calibri" pitchFamily="34" charset="0"/>
              </a:rPr>
              <a:t> </a:t>
            </a:r>
            <a:r>
              <a:rPr lang="en-US" dirty="0" smtClean="0">
                <a:latin typeface="Calibri" pitchFamily="34" charset="0"/>
              </a:rPr>
              <a:t>et.al. Genetics </a:t>
            </a:r>
            <a:r>
              <a:rPr lang="en-US" dirty="0">
                <a:latin typeface="Calibri" pitchFamily="34" charset="0"/>
              </a:rPr>
              <a:t>in Medicine. 3(3):181-186, May/June 2001.</a:t>
            </a:r>
          </a:p>
        </p:txBody>
      </p:sp>
      <p:sp>
        <p:nvSpPr>
          <p:cNvPr id="23562" name="Rectangle 10"/>
          <p:cNvSpPr>
            <a:spLocks noChangeArrowheads="1"/>
          </p:cNvSpPr>
          <p:nvPr/>
        </p:nvSpPr>
        <p:spPr bwMode="auto">
          <a:xfrm>
            <a:off x="152400" y="-76200"/>
            <a:ext cx="8915400" cy="1277273"/>
          </a:xfrm>
          <a:prstGeom prst="rect">
            <a:avLst/>
          </a:prstGeom>
          <a:noFill/>
          <a:ln w="9525">
            <a:noFill/>
            <a:miter lim="800000"/>
            <a:headEnd/>
            <a:tailEnd/>
          </a:ln>
          <a:effectLst/>
        </p:spPr>
        <p:txBody>
          <a:bodyPr wrap="square" tIns="0" anchor="ctr">
            <a:spAutoFit/>
          </a:bodyPr>
          <a:lstStyle/>
          <a:p>
            <a:pPr algn="ctr">
              <a:defRPr/>
            </a:pPr>
            <a:r>
              <a:rPr lang="en-US" sz="4000" dirty="0" smtClean="0">
                <a:solidFill>
                  <a:srgbClr val="FFFFCC"/>
                </a:solidFill>
              </a:rPr>
              <a:t>Association </a:t>
            </a:r>
            <a:r>
              <a:rPr lang="en-US" sz="4000" dirty="0">
                <a:solidFill>
                  <a:srgbClr val="FFFFCC"/>
                </a:solidFill>
              </a:rPr>
              <a:t>between sickle cell disease and specific developmental </a:t>
            </a:r>
            <a:r>
              <a:rPr lang="en-US" sz="4000" dirty="0" smtClean="0">
                <a:solidFill>
                  <a:srgbClr val="FFFFCC"/>
                </a:solidFill>
              </a:rPr>
              <a:t>disabilities</a:t>
            </a:r>
            <a:endParaRPr lang="en-US" sz="4000" dirty="0">
              <a:solidFill>
                <a:srgbClr val="FFFFCC"/>
              </a:solidFill>
            </a:endParaRPr>
          </a:p>
        </p:txBody>
      </p:sp>
      <p:sp>
        <p:nvSpPr>
          <p:cNvPr id="8" name="Rectangle 7"/>
          <p:cNvSpPr/>
          <p:nvPr/>
        </p:nvSpPr>
        <p:spPr>
          <a:xfrm>
            <a:off x="2819400" y="1905000"/>
            <a:ext cx="2514600" cy="533400"/>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54236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325438" y="-34925"/>
            <a:ext cx="8493125" cy="415925"/>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4000" dirty="0" smtClean="0">
                <a:solidFill>
                  <a:srgbClr val="FFFFCC"/>
                </a:solidFill>
                <a:ea typeface="msgothic"/>
                <a:cs typeface="msgothic"/>
              </a:rPr>
              <a:t>Proportion </a:t>
            </a:r>
            <a:r>
              <a:rPr lang="en-GB" sz="4000" dirty="0">
                <a:solidFill>
                  <a:srgbClr val="FFFFCC"/>
                </a:solidFill>
                <a:ea typeface="msgothic"/>
                <a:cs typeface="msgothic"/>
              </a:rPr>
              <a:t>of Patients With Sickle Cell </a:t>
            </a:r>
            <a:r>
              <a:rPr lang="en-GB" sz="4000" dirty="0" err="1">
                <a:solidFill>
                  <a:srgbClr val="FFFFCC"/>
                </a:solidFill>
                <a:ea typeface="msgothic"/>
                <a:cs typeface="msgothic"/>
              </a:rPr>
              <a:t>Anemia</a:t>
            </a:r>
            <a:r>
              <a:rPr lang="en-GB" sz="4000" dirty="0">
                <a:solidFill>
                  <a:srgbClr val="FFFFCC"/>
                </a:solidFill>
                <a:ea typeface="msgothic"/>
                <a:cs typeface="msgothic"/>
              </a:rPr>
              <a:t> </a:t>
            </a:r>
            <a:r>
              <a:rPr lang="en-GB" sz="4000" dirty="0" smtClean="0">
                <a:solidFill>
                  <a:srgbClr val="FFFFCC"/>
                </a:solidFill>
                <a:ea typeface="msgothic"/>
                <a:cs typeface="msgothic"/>
              </a:rPr>
              <a:t>and </a:t>
            </a:r>
            <a:r>
              <a:rPr lang="en-GB" sz="4000" dirty="0">
                <a:solidFill>
                  <a:srgbClr val="FFFFCC"/>
                </a:solidFill>
                <a:ea typeface="msgothic"/>
                <a:cs typeface="msgothic"/>
              </a:rPr>
              <a:t>Healthy </a:t>
            </a:r>
            <a:r>
              <a:rPr lang="en-GB" sz="4000" dirty="0" smtClean="0">
                <a:solidFill>
                  <a:srgbClr val="FFFFCC"/>
                </a:solidFill>
                <a:ea typeface="msgothic"/>
                <a:cs typeface="msgothic"/>
              </a:rPr>
              <a:t>Controls</a:t>
            </a:r>
            <a:endParaRPr lang="en-GB" sz="4000" dirty="0">
              <a:solidFill>
                <a:srgbClr val="FFFFCC"/>
              </a:solidFill>
              <a:ea typeface="msgothic"/>
              <a:cs typeface="msgothic"/>
            </a:endParaRPr>
          </a:p>
        </p:txBody>
      </p:sp>
      <p:pic>
        <p:nvPicPr>
          <p:cNvPr id="26628" name="Picture 3"/>
          <p:cNvPicPr>
            <a:picLocks noChangeAspect="1" noChangeArrowheads="1"/>
          </p:cNvPicPr>
          <p:nvPr/>
        </p:nvPicPr>
        <p:blipFill>
          <a:blip r:embed="rId3" cstate="print"/>
          <a:srcRect/>
          <a:stretch>
            <a:fillRect/>
          </a:stretch>
        </p:blipFill>
        <p:spPr bwMode="auto">
          <a:xfrm>
            <a:off x="1828800" y="1219199"/>
            <a:ext cx="5486400" cy="5275499"/>
          </a:xfrm>
          <a:prstGeom prst="rect">
            <a:avLst/>
          </a:prstGeom>
          <a:noFill/>
          <a:ln w="9525">
            <a:noFill/>
            <a:round/>
            <a:headEnd/>
            <a:tailEnd/>
          </a:ln>
        </p:spPr>
      </p:pic>
      <p:sp>
        <p:nvSpPr>
          <p:cNvPr id="26629" name="Text Box 4"/>
          <p:cNvSpPr txBox="1">
            <a:spLocks noChangeArrowheads="1"/>
          </p:cNvSpPr>
          <p:nvPr/>
        </p:nvSpPr>
        <p:spPr bwMode="auto">
          <a:xfrm>
            <a:off x="17585" y="6550025"/>
            <a:ext cx="8800978" cy="3079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b="1" dirty="0" err="1">
                <a:ea typeface="msgothic"/>
                <a:cs typeface="msgothic"/>
              </a:rPr>
              <a:t>Vichinsky</a:t>
            </a:r>
            <a:r>
              <a:rPr lang="en-GB" b="1" dirty="0">
                <a:ea typeface="msgothic"/>
                <a:cs typeface="msgothic"/>
              </a:rPr>
              <a:t>, E. P. et al. JAMA 2010;303:1823-1831</a:t>
            </a:r>
          </a:p>
        </p:txBody>
      </p:sp>
      <p:sp>
        <p:nvSpPr>
          <p:cNvPr id="2" name="Right Arrow 1"/>
          <p:cNvSpPr/>
          <p:nvPr/>
        </p:nvSpPr>
        <p:spPr>
          <a:xfrm>
            <a:off x="1288332" y="2438400"/>
            <a:ext cx="388068"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ight Arrow 11"/>
          <p:cNvSpPr/>
          <p:nvPr/>
        </p:nvSpPr>
        <p:spPr>
          <a:xfrm>
            <a:off x="1288332" y="3962400"/>
            <a:ext cx="388068"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ight Arrow 12"/>
          <p:cNvSpPr/>
          <p:nvPr/>
        </p:nvSpPr>
        <p:spPr>
          <a:xfrm>
            <a:off x="1288332" y="4495800"/>
            <a:ext cx="388068"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ight Arrow 13"/>
          <p:cNvSpPr/>
          <p:nvPr/>
        </p:nvSpPr>
        <p:spPr>
          <a:xfrm>
            <a:off x="1288332" y="5562600"/>
            <a:ext cx="388068"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0297601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407988"/>
            <a:ext cx="8261350" cy="1039812"/>
          </a:xfrm>
        </p:spPr>
        <p:txBody>
          <a:bodyPr/>
          <a:lstStyle/>
          <a:p>
            <a:pPr eaLnBrk="1" hangingPunct="1"/>
            <a:r>
              <a:rPr lang="en-US" smtClean="0">
                <a:solidFill>
                  <a:schemeClr val="bg1"/>
                </a:solidFill>
              </a:rPr>
              <a:t>SCD and NDD</a:t>
            </a:r>
          </a:p>
        </p:txBody>
      </p:sp>
      <p:pic>
        <p:nvPicPr>
          <p:cNvPr id="24580" name="Picture 2"/>
          <p:cNvPicPr>
            <a:picLocks noGrp="1" noChangeAspect="1" noChangeArrowheads="1"/>
          </p:cNvPicPr>
          <p:nvPr>
            <p:ph sz="quarter" idx="4294967295"/>
          </p:nvPr>
        </p:nvPicPr>
        <p:blipFill>
          <a:blip r:embed="rId3" cstate="print"/>
          <a:srcRect r="995" b="20816"/>
          <a:stretch>
            <a:fillRect/>
          </a:stretch>
        </p:blipFill>
        <p:spPr>
          <a:xfrm>
            <a:off x="1676400" y="1219200"/>
            <a:ext cx="5867400" cy="5240268"/>
          </a:xfrm>
          <a:prstGeom prst="rect">
            <a:avLst/>
          </a:prstGeom>
        </p:spPr>
      </p:pic>
      <p:sp>
        <p:nvSpPr>
          <p:cNvPr id="24579" name="TextBox 3"/>
          <p:cNvSpPr txBox="1">
            <a:spLocks noChangeArrowheads="1"/>
          </p:cNvSpPr>
          <p:nvPr/>
        </p:nvSpPr>
        <p:spPr bwMode="auto">
          <a:xfrm>
            <a:off x="0" y="6477000"/>
            <a:ext cx="9144000" cy="369332"/>
          </a:xfrm>
          <a:prstGeom prst="rect">
            <a:avLst/>
          </a:prstGeom>
          <a:noFill/>
          <a:ln w="9525">
            <a:noFill/>
            <a:miter lim="800000"/>
            <a:headEnd/>
            <a:tailEnd/>
          </a:ln>
        </p:spPr>
        <p:txBody>
          <a:bodyPr>
            <a:spAutoFit/>
          </a:bodyPr>
          <a:lstStyle/>
          <a:p>
            <a:r>
              <a:rPr lang="en-US" dirty="0">
                <a:latin typeface="Cambria" pitchFamily="18" charset="0"/>
              </a:rPr>
              <a:t>Boulet,  SL et </a:t>
            </a:r>
            <a:r>
              <a:rPr lang="en-US" dirty="0" smtClean="0">
                <a:latin typeface="Cambria" pitchFamily="18" charset="0"/>
              </a:rPr>
              <a:t>al.  </a:t>
            </a:r>
            <a:r>
              <a:rPr lang="en-US" i="1" dirty="0">
                <a:latin typeface="Cambria" pitchFamily="18" charset="0"/>
              </a:rPr>
              <a:t>Am J </a:t>
            </a:r>
            <a:r>
              <a:rPr lang="en-US" i="1" dirty="0" err="1">
                <a:latin typeface="Cambria" pitchFamily="18" charset="0"/>
              </a:rPr>
              <a:t>Prev</a:t>
            </a:r>
            <a:r>
              <a:rPr lang="en-US" i="1" dirty="0">
                <a:latin typeface="Cambria" pitchFamily="18" charset="0"/>
              </a:rPr>
              <a:t> Med</a:t>
            </a:r>
            <a:r>
              <a:rPr lang="en-US" dirty="0">
                <a:latin typeface="Cambria" pitchFamily="18" charset="0"/>
              </a:rPr>
              <a:t> 2010; 38 (4S):S528-S535).</a:t>
            </a:r>
          </a:p>
        </p:txBody>
      </p:sp>
      <p:sp>
        <p:nvSpPr>
          <p:cNvPr id="5" name="Rectangle 10"/>
          <p:cNvSpPr>
            <a:spLocks noChangeArrowheads="1"/>
          </p:cNvSpPr>
          <p:nvPr/>
        </p:nvSpPr>
        <p:spPr bwMode="auto">
          <a:xfrm>
            <a:off x="152400" y="-76200"/>
            <a:ext cx="8915400" cy="1277273"/>
          </a:xfrm>
          <a:prstGeom prst="rect">
            <a:avLst/>
          </a:prstGeom>
          <a:noFill/>
          <a:ln w="9525">
            <a:noFill/>
            <a:miter lim="800000"/>
            <a:headEnd/>
            <a:tailEnd/>
          </a:ln>
          <a:effectLst/>
        </p:spPr>
        <p:txBody>
          <a:bodyPr wrap="square" tIns="0" anchor="ctr">
            <a:spAutoFit/>
          </a:bodyPr>
          <a:lstStyle/>
          <a:p>
            <a:pPr algn="ctr">
              <a:defRPr/>
            </a:pPr>
            <a:r>
              <a:rPr lang="en-US" sz="4000" dirty="0" smtClean="0">
                <a:solidFill>
                  <a:srgbClr val="FFFFCC"/>
                </a:solidFill>
              </a:rPr>
              <a:t>Parent-Reported Neuro-developmental Disorders in Children with SCD</a:t>
            </a:r>
            <a:endParaRPr lang="en-US" sz="4000" dirty="0">
              <a:solidFill>
                <a:srgbClr val="FFFFCC"/>
              </a:solidFill>
            </a:endParaRPr>
          </a:p>
        </p:txBody>
      </p:sp>
      <p:sp>
        <p:nvSpPr>
          <p:cNvPr id="6" name="Rectangle 5"/>
          <p:cNvSpPr/>
          <p:nvPr/>
        </p:nvSpPr>
        <p:spPr>
          <a:xfrm>
            <a:off x="1905000" y="5410200"/>
            <a:ext cx="1295400" cy="228600"/>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905000" y="5181600"/>
            <a:ext cx="1143000" cy="228600"/>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905000" y="6096000"/>
            <a:ext cx="1600200" cy="228600"/>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07048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407988"/>
            <a:ext cx="8261350" cy="1039812"/>
          </a:xfrm>
        </p:spPr>
        <p:txBody>
          <a:bodyPr/>
          <a:lstStyle/>
          <a:p>
            <a:pPr eaLnBrk="1" hangingPunct="1"/>
            <a:r>
              <a:rPr lang="en-US" smtClean="0">
                <a:solidFill>
                  <a:schemeClr val="bg1"/>
                </a:solidFill>
              </a:rPr>
              <a:t>SCD and NDD</a:t>
            </a:r>
          </a:p>
        </p:txBody>
      </p:sp>
      <p:sp>
        <p:nvSpPr>
          <p:cNvPr id="24579" name="TextBox 3"/>
          <p:cNvSpPr txBox="1">
            <a:spLocks noChangeArrowheads="1"/>
          </p:cNvSpPr>
          <p:nvPr/>
        </p:nvSpPr>
        <p:spPr bwMode="auto">
          <a:xfrm>
            <a:off x="0" y="6477000"/>
            <a:ext cx="9067800" cy="369332"/>
          </a:xfrm>
          <a:prstGeom prst="rect">
            <a:avLst/>
          </a:prstGeom>
          <a:noFill/>
          <a:ln w="9525">
            <a:noFill/>
            <a:miter lim="800000"/>
            <a:headEnd/>
            <a:tailEnd/>
          </a:ln>
        </p:spPr>
        <p:txBody>
          <a:bodyPr wrap="square">
            <a:spAutoFit/>
          </a:bodyPr>
          <a:lstStyle/>
          <a:p>
            <a:r>
              <a:rPr lang="en-US" dirty="0"/>
              <a:t>Lance EI, </a:t>
            </a:r>
            <a:r>
              <a:rPr lang="en-US" dirty="0" smtClean="0"/>
              <a:t>et. al.. </a:t>
            </a:r>
            <a:r>
              <a:rPr lang="en-US" i="1" dirty="0"/>
              <a:t>Clinical pediatrics</a:t>
            </a:r>
            <a:r>
              <a:rPr lang="en-US" dirty="0"/>
              <a:t>. </a:t>
            </a:r>
            <a:r>
              <a:rPr lang="en-US" dirty="0" smtClean="0"/>
              <a:t>2015;54(11</a:t>
            </a:r>
            <a:r>
              <a:rPr lang="en-US" dirty="0"/>
              <a:t>):1087-1093. </a:t>
            </a:r>
          </a:p>
        </p:txBody>
      </p:sp>
      <p:pic>
        <p:nvPicPr>
          <p:cNvPr id="1026" name="Picture 2" descr="An external file that holds a picture, illustration, etc.&#10;Object name is nihms-805385-f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068" y="1155170"/>
            <a:ext cx="6474532" cy="532183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152400" y="-76200"/>
            <a:ext cx="8915400" cy="1277273"/>
          </a:xfrm>
          <a:prstGeom prst="rect">
            <a:avLst/>
          </a:prstGeom>
          <a:noFill/>
          <a:ln w="9525">
            <a:noFill/>
            <a:miter lim="800000"/>
            <a:headEnd/>
            <a:tailEnd/>
          </a:ln>
          <a:effectLst/>
        </p:spPr>
        <p:txBody>
          <a:bodyPr wrap="square" tIns="0" anchor="ctr">
            <a:spAutoFit/>
          </a:bodyPr>
          <a:lstStyle/>
          <a:p>
            <a:pPr algn="ctr">
              <a:defRPr/>
            </a:pPr>
            <a:r>
              <a:rPr lang="en-US" sz="4000" dirty="0" smtClean="0">
                <a:solidFill>
                  <a:srgbClr val="FFFFCC"/>
                </a:solidFill>
              </a:rPr>
              <a:t>Neuro-developmental Disorders at </a:t>
            </a:r>
          </a:p>
          <a:p>
            <a:pPr algn="ctr">
              <a:defRPr/>
            </a:pPr>
            <a:r>
              <a:rPr lang="en-US" sz="4000" dirty="0" smtClean="0">
                <a:solidFill>
                  <a:srgbClr val="FFFFCC"/>
                </a:solidFill>
              </a:rPr>
              <a:t>KKI SCD Neurodevelopmental Clinic</a:t>
            </a:r>
            <a:endParaRPr lang="en-US" sz="4000" dirty="0">
              <a:solidFill>
                <a:srgbClr val="FFFFCC"/>
              </a:solidFill>
            </a:endParaRPr>
          </a:p>
        </p:txBody>
      </p:sp>
      <p:sp>
        <p:nvSpPr>
          <p:cNvPr id="3" name="Freeform 2"/>
          <p:cNvSpPr/>
          <p:nvPr/>
        </p:nvSpPr>
        <p:spPr>
          <a:xfrm>
            <a:off x="3623094" y="3449563"/>
            <a:ext cx="759125" cy="760128"/>
          </a:xfrm>
          <a:custGeom>
            <a:avLst/>
            <a:gdLst>
              <a:gd name="connsiteX0" fmla="*/ 0 w 759125"/>
              <a:gd name="connsiteY0" fmla="*/ 570346 h 760128"/>
              <a:gd name="connsiteX1" fmla="*/ 0 w 759125"/>
              <a:gd name="connsiteY1" fmla="*/ 570346 h 760128"/>
              <a:gd name="connsiteX2" fmla="*/ 103517 w 759125"/>
              <a:gd name="connsiteY2" fmla="*/ 449577 h 760128"/>
              <a:gd name="connsiteX3" fmla="*/ 155276 w 759125"/>
              <a:gd name="connsiteY3" fmla="*/ 432324 h 760128"/>
              <a:gd name="connsiteX4" fmla="*/ 258793 w 759125"/>
              <a:gd name="connsiteY4" fmla="*/ 380565 h 760128"/>
              <a:gd name="connsiteX5" fmla="*/ 327804 w 759125"/>
              <a:gd name="connsiteY5" fmla="*/ 311554 h 760128"/>
              <a:gd name="connsiteX6" fmla="*/ 431321 w 759125"/>
              <a:gd name="connsiteY6" fmla="*/ 208037 h 760128"/>
              <a:gd name="connsiteX7" fmla="*/ 483080 w 759125"/>
              <a:gd name="connsiteY7" fmla="*/ 173531 h 760128"/>
              <a:gd name="connsiteX8" fmla="*/ 603849 w 759125"/>
              <a:gd name="connsiteY8" fmla="*/ 52762 h 760128"/>
              <a:gd name="connsiteX9" fmla="*/ 707366 w 759125"/>
              <a:gd name="connsiteY9" fmla="*/ 1003 h 760128"/>
              <a:gd name="connsiteX10" fmla="*/ 759125 w 759125"/>
              <a:gd name="connsiteY10" fmla="*/ 104520 h 760128"/>
              <a:gd name="connsiteX11" fmla="*/ 672861 w 759125"/>
              <a:gd name="connsiteY11" fmla="*/ 190784 h 760128"/>
              <a:gd name="connsiteX12" fmla="*/ 621102 w 759125"/>
              <a:gd name="connsiteY12" fmla="*/ 225290 h 760128"/>
              <a:gd name="connsiteX13" fmla="*/ 569344 w 759125"/>
              <a:gd name="connsiteY13" fmla="*/ 294301 h 760128"/>
              <a:gd name="connsiteX14" fmla="*/ 86264 w 759125"/>
              <a:gd name="connsiteY14" fmla="*/ 760128 h 760128"/>
              <a:gd name="connsiteX15" fmla="*/ 0 w 759125"/>
              <a:gd name="connsiteY15" fmla="*/ 570346 h 76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125" h="760128">
                <a:moveTo>
                  <a:pt x="0" y="570346"/>
                </a:moveTo>
                <a:lnTo>
                  <a:pt x="0" y="570346"/>
                </a:lnTo>
                <a:cubicBezTo>
                  <a:pt x="34506" y="530090"/>
                  <a:pt x="63889" y="484802"/>
                  <a:pt x="103517" y="449577"/>
                </a:cubicBezTo>
                <a:cubicBezTo>
                  <a:pt x="117110" y="437495"/>
                  <a:pt x="139010" y="440457"/>
                  <a:pt x="155276" y="432324"/>
                </a:cubicBezTo>
                <a:cubicBezTo>
                  <a:pt x="289057" y="365433"/>
                  <a:pt x="128695" y="423931"/>
                  <a:pt x="258793" y="380565"/>
                </a:cubicBezTo>
                <a:cubicBezTo>
                  <a:pt x="295599" y="270148"/>
                  <a:pt x="244991" y="375964"/>
                  <a:pt x="327804" y="311554"/>
                </a:cubicBezTo>
                <a:cubicBezTo>
                  <a:pt x="366323" y="281595"/>
                  <a:pt x="390718" y="235105"/>
                  <a:pt x="431321" y="208037"/>
                </a:cubicBezTo>
                <a:lnTo>
                  <a:pt x="483080" y="173531"/>
                </a:lnTo>
                <a:cubicBezTo>
                  <a:pt x="562179" y="54882"/>
                  <a:pt x="512748" y="83128"/>
                  <a:pt x="603849" y="52762"/>
                </a:cubicBezTo>
                <a:cubicBezTo>
                  <a:pt x="614747" y="45497"/>
                  <a:pt x="685045" y="-7926"/>
                  <a:pt x="707366" y="1003"/>
                </a:cubicBezTo>
                <a:cubicBezTo>
                  <a:pt x="733093" y="11294"/>
                  <a:pt x="751862" y="82731"/>
                  <a:pt x="759125" y="104520"/>
                </a:cubicBezTo>
                <a:cubicBezTo>
                  <a:pt x="621099" y="196537"/>
                  <a:pt x="787880" y="75765"/>
                  <a:pt x="672861" y="190784"/>
                </a:cubicBezTo>
                <a:cubicBezTo>
                  <a:pt x="658199" y="205446"/>
                  <a:pt x="638355" y="213788"/>
                  <a:pt x="621102" y="225290"/>
                </a:cubicBezTo>
                <a:cubicBezTo>
                  <a:pt x="582086" y="283815"/>
                  <a:pt x="601259" y="262386"/>
                  <a:pt x="569344" y="294301"/>
                </a:cubicBezTo>
                <a:lnTo>
                  <a:pt x="86264" y="760128"/>
                </a:lnTo>
                <a:lnTo>
                  <a:pt x="0" y="57034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825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407988"/>
            <a:ext cx="8261350" cy="1039812"/>
          </a:xfrm>
        </p:spPr>
        <p:txBody>
          <a:bodyPr/>
          <a:lstStyle/>
          <a:p>
            <a:pPr eaLnBrk="1" hangingPunct="1"/>
            <a:r>
              <a:rPr lang="en-US" smtClean="0">
                <a:solidFill>
                  <a:schemeClr val="bg1"/>
                </a:solidFill>
              </a:rPr>
              <a:t>SCD and NDD</a:t>
            </a:r>
          </a:p>
        </p:txBody>
      </p:sp>
      <p:sp>
        <p:nvSpPr>
          <p:cNvPr id="24579" name="TextBox 3"/>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a:t>Lance EI, </a:t>
            </a:r>
            <a:r>
              <a:rPr lang="en-US" dirty="0" smtClean="0"/>
              <a:t>et al. Unpublished Data, 2019.</a:t>
            </a:r>
            <a:endParaRPr lang="en-US" dirty="0"/>
          </a:p>
        </p:txBody>
      </p:sp>
      <p:sp>
        <p:nvSpPr>
          <p:cNvPr id="11" name="Rectangle 10"/>
          <p:cNvSpPr>
            <a:spLocks noChangeArrowheads="1"/>
          </p:cNvSpPr>
          <p:nvPr/>
        </p:nvSpPr>
        <p:spPr bwMode="auto">
          <a:xfrm>
            <a:off x="152400" y="18127"/>
            <a:ext cx="8915400" cy="1277273"/>
          </a:xfrm>
          <a:prstGeom prst="rect">
            <a:avLst/>
          </a:prstGeom>
          <a:noFill/>
          <a:ln w="9525">
            <a:noFill/>
            <a:miter lim="800000"/>
            <a:headEnd/>
            <a:tailEnd/>
          </a:ln>
          <a:effectLst/>
        </p:spPr>
        <p:txBody>
          <a:bodyPr wrap="square" tIns="0" anchor="ctr">
            <a:spAutoFit/>
          </a:bodyPr>
          <a:lstStyle/>
          <a:p>
            <a:pPr algn="ctr">
              <a:defRPr/>
            </a:pPr>
            <a:r>
              <a:rPr lang="en-US" sz="4000" dirty="0" smtClean="0">
                <a:solidFill>
                  <a:srgbClr val="FFFFCC"/>
                </a:solidFill>
              </a:rPr>
              <a:t>Prevalence of Neuro-developmental Disorders in Pediatric Hematology Clinic </a:t>
            </a:r>
            <a:endParaRPr lang="en-US" sz="4000" dirty="0">
              <a:solidFill>
                <a:srgbClr val="FFFFCC"/>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981200"/>
            <a:ext cx="8211239"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126267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407988"/>
            <a:ext cx="8261350" cy="1039812"/>
          </a:xfrm>
        </p:spPr>
        <p:txBody>
          <a:bodyPr/>
          <a:lstStyle/>
          <a:p>
            <a:pPr eaLnBrk="1" hangingPunct="1"/>
            <a:r>
              <a:rPr lang="en-US" smtClean="0">
                <a:solidFill>
                  <a:schemeClr val="bg1"/>
                </a:solidFill>
              </a:rPr>
              <a:t>SCD and NDD</a:t>
            </a:r>
          </a:p>
        </p:txBody>
      </p:sp>
      <p:sp>
        <p:nvSpPr>
          <p:cNvPr id="24579" name="TextBox 3"/>
          <p:cNvSpPr txBox="1">
            <a:spLocks noChangeArrowheads="1"/>
          </p:cNvSpPr>
          <p:nvPr/>
        </p:nvSpPr>
        <p:spPr bwMode="auto">
          <a:xfrm>
            <a:off x="0" y="6488668"/>
            <a:ext cx="9144000" cy="369332"/>
          </a:xfrm>
          <a:prstGeom prst="rect">
            <a:avLst/>
          </a:prstGeom>
          <a:noFill/>
          <a:ln w="9525">
            <a:noFill/>
            <a:miter lim="800000"/>
            <a:headEnd/>
            <a:tailEnd/>
          </a:ln>
        </p:spPr>
        <p:txBody>
          <a:bodyPr wrap="square">
            <a:spAutoFit/>
          </a:bodyPr>
          <a:lstStyle/>
          <a:p>
            <a:r>
              <a:rPr lang="en-US" dirty="0"/>
              <a:t>Lance EI, </a:t>
            </a:r>
            <a:r>
              <a:rPr lang="en-US" dirty="0" smtClean="0"/>
              <a:t>et al, 2019. Black, LI, et al. 2015, NIDCH.  </a:t>
            </a:r>
            <a:r>
              <a:rPr lang="en-US" dirty="0" err="1" smtClean="0"/>
              <a:t>Xu</a:t>
            </a:r>
            <a:r>
              <a:rPr lang="en-US" dirty="0" smtClean="0"/>
              <a:t>, </a:t>
            </a:r>
            <a:r>
              <a:rPr lang="en-US" dirty="0" err="1" smtClean="0"/>
              <a:t>Guifeng</a:t>
            </a:r>
            <a:r>
              <a:rPr lang="en-US" dirty="0" smtClean="0"/>
              <a:t> et al. JAMA Network Open 2018.</a:t>
            </a:r>
            <a:endParaRPr lang="en-US" dirty="0"/>
          </a:p>
        </p:txBody>
      </p:sp>
      <p:sp>
        <p:nvSpPr>
          <p:cNvPr id="11" name="Rectangle 10"/>
          <p:cNvSpPr>
            <a:spLocks noChangeArrowheads="1"/>
          </p:cNvSpPr>
          <p:nvPr/>
        </p:nvSpPr>
        <p:spPr bwMode="auto">
          <a:xfrm>
            <a:off x="152400" y="18127"/>
            <a:ext cx="8915400" cy="1277273"/>
          </a:xfrm>
          <a:prstGeom prst="rect">
            <a:avLst/>
          </a:prstGeom>
          <a:noFill/>
          <a:ln w="9525">
            <a:noFill/>
            <a:miter lim="800000"/>
            <a:headEnd/>
            <a:tailEnd/>
          </a:ln>
          <a:effectLst/>
        </p:spPr>
        <p:txBody>
          <a:bodyPr wrap="square" tIns="0" anchor="ctr">
            <a:spAutoFit/>
          </a:bodyPr>
          <a:lstStyle/>
          <a:p>
            <a:pPr algn="ctr">
              <a:defRPr/>
            </a:pPr>
            <a:r>
              <a:rPr lang="en-US" sz="4000" dirty="0" smtClean="0">
                <a:solidFill>
                  <a:srgbClr val="FFFFCC"/>
                </a:solidFill>
              </a:rPr>
              <a:t>Prevalence of Neuro-developmental Disorders in Pediatric Hematology Clinic </a:t>
            </a:r>
            <a:endParaRPr lang="en-US" sz="4000" dirty="0">
              <a:solidFill>
                <a:srgbClr val="FFFFCC"/>
              </a:solidFill>
            </a:endParaRPr>
          </a:p>
        </p:txBody>
      </p:sp>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l="997" t="2317" b="2555"/>
          <a:stretch/>
        </p:blipFill>
        <p:spPr>
          <a:xfrm>
            <a:off x="954157" y="1752600"/>
            <a:ext cx="7309296" cy="400547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805" y="2951017"/>
            <a:ext cx="3009258" cy="1608635"/>
          </a:xfrm>
          <a:prstGeom prst="rect">
            <a:avLst/>
          </a:prstGeom>
        </p:spPr>
      </p:pic>
    </p:spTree>
    <p:extLst>
      <p:ext uri="{BB962C8B-B14F-4D97-AF65-F5344CB8AC3E}">
        <p14:creationId xmlns:p14="http://schemas.microsoft.com/office/powerpoint/2010/main" val="2398734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 y="990601"/>
            <a:ext cx="9144000" cy="990600"/>
          </a:xfrm>
        </p:spPr>
        <p:txBody>
          <a:bodyPr>
            <a:noAutofit/>
          </a:bodyPr>
          <a:lstStyle/>
          <a:p>
            <a:pPr lvl="2" algn="ctr"/>
            <a:r>
              <a:rPr lang="en-US" sz="4000" dirty="0" smtClean="0">
                <a:solidFill>
                  <a:srgbClr val="FFFFCC"/>
                </a:solidFill>
                <a:latin typeface="+mn-lt"/>
                <a:cs typeface="Arabic Typesetting" pitchFamily="66" charset="-78"/>
              </a:rPr>
              <a:t>What is Executive </a:t>
            </a:r>
            <a:r>
              <a:rPr lang="en-US" sz="4000" dirty="0">
                <a:solidFill>
                  <a:srgbClr val="FFFFCC"/>
                </a:solidFill>
                <a:latin typeface="+mn-lt"/>
                <a:cs typeface="Arabic Typesetting" pitchFamily="66" charset="-78"/>
              </a:rPr>
              <a:t>F</a:t>
            </a:r>
            <a:r>
              <a:rPr lang="en-US" sz="4000" dirty="0" smtClean="0">
                <a:solidFill>
                  <a:srgbClr val="FFFFCC"/>
                </a:solidFill>
                <a:latin typeface="+mn-lt"/>
                <a:cs typeface="Arabic Typesetting" pitchFamily="66" charset="-78"/>
              </a:rPr>
              <a:t>unction?</a:t>
            </a:r>
            <a:endParaRPr lang="en-US" sz="4000" dirty="0">
              <a:solidFill>
                <a:srgbClr val="FFFFCC"/>
              </a:solidFill>
              <a:latin typeface="+mn-lt"/>
              <a:cs typeface="Arabic Typesetting" pitchFamily="66" charset="-78"/>
            </a:endParaRPr>
          </a:p>
        </p:txBody>
      </p:sp>
      <p:pic>
        <p:nvPicPr>
          <p:cNvPr id="1026" name="Picture 2" descr="Research rules out executive function advantage for some bilingual 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362200"/>
            <a:ext cx="5476875" cy="32902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smtClean="0"/>
              <a:t>Credit: </a:t>
            </a:r>
            <a:r>
              <a:rPr lang="en-US" dirty="0" err="1" smtClean="0"/>
              <a:t>Shutterstock</a:t>
            </a:r>
            <a:endParaRPr lang="en-US" dirty="0"/>
          </a:p>
        </p:txBody>
      </p:sp>
    </p:spTree>
    <p:extLst>
      <p:ext uri="{BB962C8B-B14F-4D97-AF65-F5344CB8AC3E}">
        <p14:creationId xmlns:p14="http://schemas.microsoft.com/office/powerpoint/2010/main" val="227120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Definition</a:t>
            </a:r>
            <a:br>
              <a:rPr lang="en-US" dirty="0" smtClean="0">
                <a:solidFill>
                  <a:srgbClr val="FFFFCC"/>
                </a:solidFill>
                <a:latin typeface="+mn-lt"/>
              </a:rPr>
            </a:br>
            <a:r>
              <a:rPr lang="en-US" sz="3000" dirty="0" smtClean="0">
                <a:solidFill>
                  <a:srgbClr val="FFFFCC"/>
                </a:solidFill>
                <a:latin typeface="+mn-lt"/>
              </a:rPr>
              <a:t>Center on the Developing Child – Harvard University</a:t>
            </a:r>
            <a:endParaRPr lang="en-US" sz="3000" dirty="0">
              <a:solidFill>
                <a:srgbClr val="FFFFCC"/>
              </a:solidFill>
              <a:latin typeface="+mn-lt"/>
            </a:endParaRPr>
          </a:p>
        </p:txBody>
      </p:sp>
      <p:sp>
        <p:nvSpPr>
          <p:cNvPr id="4" name="TextBox 3"/>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a:t>https://</a:t>
            </a:r>
            <a:r>
              <a:rPr lang="en-US" dirty="0" smtClean="0"/>
              <a:t>developingchild.harvard.edu/resources</a:t>
            </a:r>
            <a:endParaRPr lang="en-US" dirty="0"/>
          </a:p>
        </p:txBody>
      </p:sp>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b="13271"/>
          <a:stretch/>
        </p:blipFill>
        <p:spPr>
          <a:xfrm>
            <a:off x="1066800" y="1447800"/>
            <a:ext cx="7010400" cy="4928704"/>
          </a:xfrm>
          <a:prstGeom prst="rect">
            <a:avLst/>
          </a:prstGeom>
        </p:spPr>
      </p:pic>
    </p:spTree>
    <p:extLst>
      <p:ext uri="{BB962C8B-B14F-4D97-AF65-F5344CB8AC3E}">
        <p14:creationId xmlns:p14="http://schemas.microsoft.com/office/powerpoint/2010/main" val="2482024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Definition</a:t>
            </a:r>
            <a:br>
              <a:rPr lang="en-US" dirty="0" smtClean="0">
                <a:solidFill>
                  <a:srgbClr val="FFFFCC"/>
                </a:solidFill>
                <a:latin typeface="+mn-lt"/>
              </a:rPr>
            </a:br>
            <a:r>
              <a:rPr lang="en-US" sz="3000" dirty="0" smtClean="0">
                <a:solidFill>
                  <a:srgbClr val="FFFFCC"/>
                </a:solidFill>
                <a:latin typeface="+mn-lt"/>
              </a:rPr>
              <a:t>Center on the Developing Child – Harvard University</a:t>
            </a:r>
            <a:endParaRPr lang="en-US" sz="3000" dirty="0">
              <a:solidFill>
                <a:srgbClr val="FFFFCC"/>
              </a:solidFill>
              <a:latin typeface="+mn-lt"/>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73" y="1447800"/>
            <a:ext cx="8350027" cy="4800600"/>
          </a:xfrm>
          <a:prstGeom prst="rect">
            <a:avLst/>
          </a:prstGeom>
        </p:spPr>
      </p:pic>
      <p:sp>
        <p:nvSpPr>
          <p:cNvPr id="6" name="TextBox 5"/>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a:t>https://</a:t>
            </a:r>
            <a:r>
              <a:rPr lang="en-US" dirty="0" smtClean="0"/>
              <a:t>developingchild.harvard.edu/resources</a:t>
            </a:r>
            <a:endParaRPr lang="en-US" dirty="0"/>
          </a:p>
        </p:txBody>
      </p:sp>
    </p:spTree>
    <p:extLst>
      <p:ext uri="{BB962C8B-B14F-4D97-AF65-F5344CB8AC3E}">
        <p14:creationId xmlns:p14="http://schemas.microsoft.com/office/powerpoint/2010/main" val="1718154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Disclosure Slide</a:t>
            </a:r>
            <a:endParaRPr lang="en-US" dirty="0">
              <a:solidFill>
                <a:srgbClr val="FFFFCC"/>
              </a:solidFill>
              <a:latin typeface="+mn-lt"/>
            </a:endParaRPr>
          </a:p>
        </p:txBody>
      </p:sp>
      <p:sp>
        <p:nvSpPr>
          <p:cNvPr id="8" name="TextBox 7"/>
          <p:cNvSpPr txBox="1"/>
          <p:nvPr/>
        </p:nvSpPr>
        <p:spPr>
          <a:xfrm>
            <a:off x="0" y="909221"/>
            <a:ext cx="9144000" cy="4524315"/>
          </a:xfrm>
          <a:prstGeom prst="rect">
            <a:avLst/>
          </a:prstGeom>
          <a:noFill/>
        </p:spPr>
        <p:txBody>
          <a:bodyPr wrap="square" rtlCol="0">
            <a:spAutoFit/>
          </a:bodyPr>
          <a:lstStyle/>
          <a:p>
            <a:endParaRPr lang="en-US" sz="3200" dirty="0" smtClean="0"/>
          </a:p>
          <a:p>
            <a:r>
              <a:rPr lang="en-US" sz="3200" dirty="0" smtClean="0"/>
              <a:t>     I do not have a relevant financial relationships with any commercial interests </a:t>
            </a:r>
            <a:r>
              <a:rPr lang="en-US" sz="3200" dirty="0"/>
              <a:t>in relation to </a:t>
            </a:r>
            <a:r>
              <a:rPr lang="en-US" sz="3200" dirty="0" smtClean="0"/>
              <a:t>this program/presentation.</a:t>
            </a:r>
          </a:p>
          <a:p>
            <a:endParaRPr lang="en-US" sz="3200" dirty="0">
              <a:effectLst>
                <a:outerShdw blurRad="38100" dist="38100" dir="2700000" algn="tl">
                  <a:srgbClr val="000000"/>
                </a:outerShdw>
              </a:effectLst>
            </a:endParaRPr>
          </a:p>
          <a:p>
            <a:endParaRPr lang="en-US" sz="3200" dirty="0" smtClean="0">
              <a:effectLst>
                <a:outerShdw blurRad="38100" dist="38100" dir="2700000" algn="tl">
                  <a:srgbClr val="000000"/>
                </a:outerShdw>
              </a:effectLst>
            </a:endParaRPr>
          </a:p>
          <a:p>
            <a:r>
              <a:rPr lang="en-US" sz="3200" dirty="0" smtClean="0">
                <a:effectLst>
                  <a:outerShdw blurRad="38100" dist="38100" dir="2700000" algn="tl">
                    <a:srgbClr val="000000"/>
                  </a:outerShdw>
                </a:effectLst>
              </a:rPr>
              <a:t>     I do not </a:t>
            </a:r>
            <a:r>
              <a:rPr lang="en-US" sz="3200" dirty="0">
                <a:effectLst>
                  <a:outerShdw blurRad="38100" dist="38100" dir="2700000" algn="tl">
                    <a:srgbClr val="000000"/>
                  </a:outerShdw>
                </a:effectLst>
              </a:rPr>
              <a:t>anticipate discussing </a:t>
            </a:r>
            <a:r>
              <a:rPr lang="en-US" sz="3200" dirty="0" smtClean="0">
                <a:effectLst>
                  <a:outerShdw blurRad="38100" dist="38100" dir="2700000" algn="tl">
                    <a:srgbClr val="000000"/>
                  </a:outerShdw>
                </a:effectLst>
              </a:rPr>
              <a:t>the unapproved/investigative </a:t>
            </a:r>
            <a:r>
              <a:rPr lang="en-US" sz="3200" dirty="0">
                <a:effectLst>
                  <a:outerShdw blurRad="38100" dist="38100" dir="2700000" algn="tl">
                    <a:srgbClr val="000000"/>
                  </a:outerShdw>
                </a:effectLst>
              </a:rPr>
              <a:t>use of a </a:t>
            </a:r>
            <a:r>
              <a:rPr lang="en-US" sz="3200" dirty="0" smtClean="0">
                <a:effectLst>
                  <a:outerShdw blurRad="38100" dist="38100" dir="2700000" algn="tl">
                    <a:srgbClr val="000000"/>
                  </a:outerShdw>
                </a:effectLst>
              </a:rPr>
              <a:t>commercial product/device </a:t>
            </a:r>
            <a:r>
              <a:rPr lang="en-US" sz="3200" dirty="0">
                <a:effectLst>
                  <a:outerShdw blurRad="38100" dist="38100" dir="2700000" algn="tl">
                    <a:srgbClr val="000000"/>
                  </a:outerShdw>
                </a:effectLst>
              </a:rPr>
              <a:t>during this activity or </a:t>
            </a:r>
            <a:r>
              <a:rPr lang="en-US" sz="3200" dirty="0" smtClean="0">
                <a:effectLst>
                  <a:outerShdw blurRad="38100" dist="38100" dir="2700000" algn="tl">
                    <a:srgbClr val="000000"/>
                  </a:outerShdw>
                </a:effectLst>
              </a:rPr>
              <a:t>presentation.</a:t>
            </a:r>
            <a:endParaRPr lang="en-US" sz="3200" dirty="0" smtClean="0"/>
          </a:p>
        </p:txBody>
      </p:sp>
    </p:spTree>
    <p:extLst>
      <p:ext uri="{BB962C8B-B14F-4D97-AF65-F5344CB8AC3E}">
        <p14:creationId xmlns:p14="http://schemas.microsoft.com/office/powerpoint/2010/main" val="3163548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Definition</a:t>
            </a:r>
            <a:br>
              <a:rPr lang="en-US" dirty="0" smtClean="0">
                <a:solidFill>
                  <a:srgbClr val="FFFFCC"/>
                </a:solidFill>
                <a:latin typeface="+mn-lt"/>
              </a:rPr>
            </a:br>
            <a:r>
              <a:rPr lang="en-US" sz="3000" dirty="0" smtClean="0">
                <a:solidFill>
                  <a:srgbClr val="FFFFCC"/>
                </a:solidFill>
                <a:latin typeface="+mn-lt"/>
              </a:rPr>
              <a:t>Center on the Developing Child – Harvard University</a:t>
            </a:r>
            <a:endParaRPr lang="en-US" sz="3000" dirty="0">
              <a:solidFill>
                <a:srgbClr val="FFFFCC"/>
              </a:solidFill>
              <a:latin typeface="+mn-lt"/>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8227115" cy="4800600"/>
          </a:xfrm>
          <a:prstGeom prst="rect">
            <a:avLst/>
          </a:prstGeom>
        </p:spPr>
      </p:pic>
      <p:sp>
        <p:nvSpPr>
          <p:cNvPr id="6" name="TextBox 5"/>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a:t>https://</a:t>
            </a:r>
            <a:r>
              <a:rPr lang="en-US" dirty="0" smtClean="0"/>
              <a:t>developingchild.harvard.edu/resources</a:t>
            </a:r>
            <a:endParaRPr lang="en-US" dirty="0"/>
          </a:p>
        </p:txBody>
      </p:sp>
    </p:spTree>
    <p:extLst>
      <p:ext uri="{BB962C8B-B14F-4D97-AF65-F5344CB8AC3E}">
        <p14:creationId xmlns:p14="http://schemas.microsoft.com/office/powerpoint/2010/main" val="4014903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Definition</a:t>
            </a:r>
            <a:br>
              <a:rPr lang="en-US" dirty="0" smtClean="0">
                <a:solidFill>
                  <a:srgbClr val="FFFFCC"/>
                </a:solidFill>
                <a:latin typeface="+mn-lt"/>
              </a:rPr>
            </a:br>
            <a:r>
              <a:rPr lang="en-US" sz="3000" dirty="0" smtClean="0">
                <a:solidFill>
                  <a:srgbClr val="FFFFCC"/>
                </a:solidFill>
                <a:latin typeface="+mn-lt"/>
              </a:rPr>
              <a:t>Understood.org</a:t>
            </a:r>
            <a:endParaRPr lang="en-US" sz="3000" dirty="0">
              <a:solidFill>
                <a:srgbClr val="FFFFCC"/>
              </a:solidFill>
              <a:latin typeface="+mn-lt"/>
            </a:endParaRPr>
          </a:p>
        </p:txBody>
      </p:sp>
      <p:sp>
        <p:nvSpPr>
          <p:cNvPr id="4" name="TextBox 3"/>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a:t>https://</a:t>
            </a:r>
            <a:r>
              <a:rPr lang="en-US" dirty="0" smtClean="0"/>
              <a:t>www.understood.org/en/learning-attention-issues/</a:t>
            </a: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504560" cy="4925230"/>
          </a:xfrm>
          <a:prstGeom prst="rect">
            <a:avLst/>
          </a:prstGeom>
        </p:spPr>
      </p:pic>
    </p:spTree>
    <p:extLst>
      <p:ext uri="{BB962C8B-B14F-4D97-AF65-F5344CB8AC3E}">
        <p14:creationId xmlns:p14="http://schemas.microsoft.com/office/powerpoint/2010/main" val="814433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Definition</a:t>
            </a:r>
            <a:br>
              <a:rPr lang="en-US" dirty="0" smtClean="0">
                <a:solidFill>
                  <a:srgbClr val="FFFFCC"/>
                </a:solidFill>
                <a:latin typeface="+mn-lt"/>
              </a:rPr>
            </a:br>
            <a:r>
              <a:rPr lang="en-US" sz="3000" dirty="0" smtClean="0">
                <a:solidFill>
                  <a:srgbClr val="FFFFCC"/>
                </a:solidFill>
                <a:latin typeface="+mn-lt"/>
              </a:rPr>
              <a:t>CHADD.org</a:t>
            </a:r>
            <a:endParaRPr lang="en-US" sz="3000" dirty="0">
              <a:solidFill>
                <a:srgbClr val="FFFFCC"/>
              </a:solidFill>
              <a:latin typeface="+mn-lt"/>
            </a:endParaRPr>
          </a:p>
        </p:txBody>
      </p:sp>
      <p:sp>
        <p:nvSpPr>
          <p:cNvPr id="4" name="TextBox 3"/>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a:t>https://chadd.org/about-adhd/executive-function-skills/</a:t>
            </a:r>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b="70258"/>
          <a:stretch/>
        </p:blipFill>
        <p:spPr>
          <a:xfrm>
            <a:off x="947668" y="1909550"/>
            <a:ext cx="7358132" cy="1131824"/>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276600"/>
            <a:ext cx="4038600" cy="2961641"/>
          </a:xfrm>
          <a:prstGeom prst="rect">
            <a:avLst/>
          </a:prstGeom>
        </p:spPr>
      </p:pic>
    </p:spTree>
    <p:extLst>
      <p:ext uri="{BB962C8B-B14F-4D97-AF65-F5344CB8AC3E}">
        <p14:creationId xmlns:p14="http://schemas.microsoft.com/office/powerpoint/2010/main" val="2303769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Importance</a:t>
            </a:r>
            <a:endParaRPr lang="en-US" sz="3000" dirty="0">
              <a:solidFill>
                <a:srgbClr val="FFFFCC"/>
              </a:solidFill>
              <a:latin typeface="+mn-lt"/>
            </a:endParaRPr>
          </a:p>
        </p:txBody>
      </p:sp>
      <p:sp>
        <p:nvSpPr>
          <p:cNvPr id="4" name="TextBox 3"/>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smtClean="0"/>
              <a:t>Diamond, Adele. Executive Functions. </a:t>
            </a:r>
            <a:r>
              <a:rPr lang="fr-FR" i="1" dirty="0" err="1"/>
              <a:t>Annu</a:t>
            </a:r>
            <a:r>
              <a:rPr lang="fr-FR" i="1" dirty="0"/>
              <a:t> </a:t>
            </a:r>
            <a:r>
              <a:rPr lang="fr-FR" i="1" dirty="0" err="1"/>
              <a:t>Rev</a:t>
            </a:r>
            <a:r>
              <a:rPr lang="fr-FR" i="1" dirty="0"/>
              <a:t> </a:t>
            </a:r>
            <a:r>
              <a:rPr lang="fr-FR" i="1" dirty="0" err="1"/>
              <a:t>Psychol</a:t>
            </a:r>
            <a:r>
              <a:rPr lang="fr-FR" dirty="0"/>
              <a:t>. 2013 ; 64: 135–168.</a:t>
            </a: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011" y="1009312"/>
            <a:ext cx="6514589" cy="5162888"/>
          </a:xfrm>
          <a:prstGeom prst="rect">
            <a:avLst/>
          </a:prstGeom>
        </p:spPr>
      </p:pic>
    </p:spTree>
    <p:extLst>
      <p:ext uri="{BB962C8B-B14F-4D97-AF65-F5344CB8AC3E}">
        <p14:creationId xmlns:p14="http://schemas.microsoft.com/office/powerpoint/2010/main" val="3431606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 y="0"/>
            <a:ext cx="9144000" cy="990600"/>
          </a:xfrm>
        </p:spPr>
        <p:txBody>
          <a:bodyPr>
            <a:noAutofit/>
          </a:bodyPr>
          <a:lstStyle/>
          <a:p>
            <a:pPr lvl="2" algn="ctr"/>
            <a:r>
              <a:rPr lang="en-US" sz="4000" dirty="0" smtClean="0">
                <a:solidFill>
                  <a:srgbClr val="FFFFCC"/>
                </a:solidFill>
                <a:latin typeface="+mn-lt"/>
                <a:cs typeface="Arabic Typesetting" pitchFamily="66" charset="-78"/>
              </a:rPr>
              <a:t>What does Executive Function have to do with sickle cell disease?</a:t>
            </a:r>
            <a:endParaRPr lang="en-US" sz="4000" dirty="0">
              <a:solidFill>
                <a:srgbClr val="FFFFCC"/>
              </a:solidFill>
              <a:latin typeface="+mn-lt"/>
              <a:cs typeface="Arabic Typesetting" pitchFamily="66" charset="-78"/>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24000"/>
            <a:ext cx="6282451" cy="4638876"/>
          </a:xfrm>
          <a:prstGeom prst="rect">
            <a:avLst/>
          </a:prstGeom>
        </p:spPr>
      </p:pic>
      <p:sp>
        <p:nvSpPr>
          <p:cNvPr id="5" name="Rectangle 4"/>
          <p:cNvSpPr/>
          <p:nvPr/>
        </p:nvSpPr>
        <p:spPr>
          <a:xfrm>
            <a:off x="17585" y="6488668"/>
            <a:ext cx="4572000" cy="369332"/>
          </a:xfrm>
          <a:prstGeom prst="rect">
            <a:avLst/>
          </a:prstGeom>
        </p:spPr>
        <p:txBody>
          <a:bodyPr>
            <a:spAutoFit/>
          </a:bodyPr>
          <a:lstStyle/>
          <a:p>
            <a:r>
              <a:rPr lang="en-US" dirty="0" smtClean="0"/>
              <a:t>Headway.org.uk</a:t>
            </a:r>
            <a:endParaRPr lang="en-US" dirty="0"/>
          </a:p>
        </p:txBody>
      </p:sp>
    </p:spTree>
    <p:extLst>
      <p:ext uri="{BB962C8B-B14F-4D97-AF65-F5344CB8AC3E}">
        <p14:creationId xmlns:p14="http://schemas.microsoft.com/office/powerpoint/2010/main" val="138551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 y="0"/>
            <a:ext cx="9144000" cy="990600"/>
          </a:xfrm>
        </p:spPr>
        <p:txBody>
          <a:bodyPr>
            <a:noAutofit/>
          </a:bodyPr>
          <a:lstStyle/>
          <a:p>
            <a:pPr lvl="2" algn="ctr"/>
            <a:r>
              <a:rPr lang="en-US" sz="4000" dirty="0" smtClean="0">
                <a:solidFill>
                  <a:srgbClr val="FFFFCC"/>
                </a:solidFill>
                <a:latin typeface="+mn-lt"/>
                <a:cs typeface="Arabic Typesetting" pitchFamily="66" charset="-78"/>
              </a:rPr>
              <a:t>What does Executive Function have to do with sickle cell disease?</a:t>
            </a:r>
            <a:endParaRPr lang="en-US" sz="4000" dirty="0">
              <a:solidFill>
                <a:srgbClr val="FFFFCC"/>
              </a:solidFill>
              <a:latin typeface="+mn-lt"/>
              <a:cs typeface="Arabic Typesetting" pitchFamily="66" charset="-78"/>
            </a:endParaRPr>
          </a:p>
        </p:txBody>
      </p:sp>
      <p:sp>
        <p:nvSpPr>
          <p:cNvPr id="5" name="Rectangle 4"/>
          <p:cNvSpPr/>
          <p:nvPr/>
        </p:nvSpPr>
        <p:spPr>
          <a:xfrm>
            <a:off x="17584" y="6488668"/>
            <a:ext cx="9126415" cy="369332"/>
          </a:xfrm>
          <a:prstGeom prst="rect">
            <a:avLst/>
          </a:prstGeom>
        </p:spPr>
        <p:txBody>
          <a:bodyPr wrap="square">
            <a:spAutoFit/>
          </a:bodyPr>
          <a:lstStyle/>
          <a:p>
            <a:r>
              <a:rPr lang="en-US" dirty="0" err="1" smtClean="0"/>
              <a:t>Pegelow</a:t>
            </a:r>
            <a:r>
              <a:rPr lang="en-US" dirty="0" smtClean="0"/>
              <a:t>, Charles et. al. Blood</a:t>
            </a:r>
            <a:r>
              <a:rPr lang="en-US" dirty="0"/>
              <a:t> 2002 </a:t>
            </a:r>
            <a:r>
              <a:rPr lang="en-US" dirty="0" smtClean="0"/>
              <a:t>99:3014-3018.</a:t>
            </a:r>
            <a:endParaRPr lang="en-US" dirty="0"/>
          </a:p>
        </p:txBody>
      </p:sp>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b="30472"/>
          <a:stretch/>
        </p:blipFill>
        <p:spPr>
          <a:xfrm>
            <a:off x="1860616" y="1380716"/>
            <a:ext cx="5440350" cy="4986630"/>
          </a:xfrm>
          <a:prstGeom prst="rect">
            <a:avLst/>
          </a:prstGeom>
        </p:spPr>
      </p:pic>
    </p:spTree>
    <p:extLst>
      <p:ext uri="{BB962C8B-B14F-4D97-AF65-F5344CB8AC3E}">
        <p14:creationId xmlns:p14="http://schemas.microsoft.com/office/powerpoint/2010/main" val="242756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 y="0"/>
            <a:ext cx="9144000" cy="990600"/>
          </a:xfrm>
        </p:spPr>
        <p:txBody>
          <a:bodyPr>
            <a:noAutofit/>
          </a:bodyPr>
          <a:lstStyle/>
          <a:p>
            <a:pPr lvl="2" algn="ctr"/>
            <a:r>
              <a:rPr lang="en-US" sz="4000" dirty="0" smtClean="0">
                <a:solidFill>
                  <a:srgbClr val="FFFFCC"/>
                </a:solidFill>
                <a:latin typeface="+mn-lt"/>
                <a:cs typeface="Arabic Typesetting" pitchFamily="66" charset="-78"/>
              </a:rPr>
              <a:t>What does Executive Function have to do with sickle cell disease?</a:t>
            </a:r>
            <a:endParaRPr lang="en-US" sz="4000" dirty="0">
              <a:solidFill>
                <a:srgbClr val="FFFFCC"/>
              </a:solidFill>
              <a:latin typeface="+mn-lt"/>
              <a:cs typeface="Arabic Typesetting" pitchFamily="66" charset="-78"/>
            </a:endParaRPr>
          </a:p>
        </p:txBody>
      </p:sp>
      <p:sp>
        <p:nvSpPr>
          <p:cNvPr id="5" name="Rectangle 4"/>
          <p:cNvSpPr/>
          <p:nvPr/>
        </p:nvSpPr>
        <p:spPr>
          <a:xfrm>
            <a:off x="17584" y="6488668"/>
            <a:ext cx="9126415" cy="369332"/>
          </a:xfrm>
          <a:prstGeom prst="rect">
            <a:avLst/>
          </a:prstGeom>
        </p:spPr>
        <p:txBody>
          <a:bodyPr wrap="square">
            <a:spAutoFit/>
          </a:bodyPr>
          <a:lstStyle/>
          <a:p>
            <a:r>
              <a:rPr lang="en-US" dirty="0" smtClean="0"/>
              <a:t>Ford </a:t>
            </a:r>
            <a:r>
              <a:rPr lang="en-US" dirty="0"/>
              <a:t>AL, </a:t>
            </a:r>
            <a:r>
              <a:rPr lang="en-US" dirty="0" smtClean="0"/>
              <a:t>et </a:t>
            </a:r>
            <a:r>
              <a:rPr lang="en-US" dirty="0"/>
              <a:t>al</a:t>
            </a:r>
            <a:r>
              <a:rPr lang="en-US" dirty="0" smtClean="0"/>
              <a:t>.</a:t>
            </a:r>
            <a:r>
              <a:rPr lang="en-US" dirty="0"/>
              <a:t> </a:t>
            </a:r>
            <a:r>
              <a:rPr lang="en-US" i="1" dirty="0"/>
              <a:t>Blood</a:t>
            </a:r>
            <a:r>
              <a:rPr lang="en-US" dirty="0"/>
              <a:t>. 2018;132(16):1714–1723</a:t>
            </a:r>
            <a:r>
              <a:rPr lang="en-US" dirty="0" smtClean="0"/>
              <a:t>.</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524000"/>
            <a:ext cx="5867400" cy="4690353"/>
          </a:xfrm>
          <a:prstGeom prst="rect">
            <a:avLst/>
          </a:prstGeom>
        </p:spPr>
      </p:pic>
    </p:spTree>
    <p:extLst>
      <p:ext uri="{BB962C8B-B14F-4D97-AF65-F5344CB8AC3E}">
        <p14:creationId xmlns:p14="http://schemas.microsoft.com/office/powerpoint/2010/main" val="296964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 y="0"/>
            <a:ext cx="9144000" cy="990600"/>
          </a:xfrm>
        </p:spPr>
        <p:txBody>
          <a:bodyPr>
            <a:noAutofit/>
          </a:bodyPr>
          <a:lstStyle/>
          <a:p>
            <a:pPr lvl="2" algn="ctr"/>
            <a:r>
              <a:rPr lang="en-US" sz="4000" dirty="0" smtClean="0">
                <a:solidFill>
                  <a:srgbClr val="FFFFCC"/>
                </a:solidFill>
                <a:latin typeface="+mn-lt"/>
                <a:cs typeface="Arabic Typesetting" pitchFamily="66" charset="-78"/>
              </a:rPr>
              <a:t>What does Executive Function have to do with sickle cell disease?</a:t>
            </a:r>
            <a:endParaRPr lang="en-US" sz="4000" dirty="0">
              <a:solidFill>
                <a:srgbClr val="FFFFCC"/>
              </a:solidFill>
              <a:latin typeface="+mn-lt"/>
              <a:cs typeface="Arabic Typesetting" pitchFamily="66" charset="-78"/>
            </a:endParaRPr>
          </a:p>
        </p:txBody>
      </p:sp>
      <p:sp>
        <p:nvSpPr>
          <p:cNvPr id="5" name="Rectangle 4"/>
          <p:cNvSpPr/>
          <p:nvPr/>
        </p:nvSpPr>
        <p:spPr>
          <a:xfrm>
            <a:off x="17584" y="6488668"/>
            <a:ext cx="9126415" cy="369332"/>
          </a:xfrm>
          <a:prstGeom prst="rect">
            <a:avLst/>
          </a:prstGeom>
        </p:spPr>
        <p:txBody>
          <a:bodyPr wrap="square">
            <a:spAutoFit/>
          </a:bodyPr>
          <a:lstStyle/>
          <a:p>
            <a:r>
              <a:rPr lang="en-US" dirty="0" smtClean="0"/>
              <a:t>Shawn </a:t>
            </a:r>
            <a:r>
              <a:rPr lang="en-US" dirty="0"/>
              <a:t>E. </a:t>
            </a:r>
            <a:r>
              <a:rPr lang="en-US" dirty="0" err="1" smtClean="0"/>
              <a:t>Christ,et</a:t>
            </a:r>
            <a:r>
              <a:rPr lang="en-US" dirty="0" smtClean="0"/>
              <a:t>. al.</a:t>
            </a:r>
            <a:r>
              <a:rPr lang="en-US" dirty="0"/>
              <a:t> Child Neuropsychology, 13:2, 132-141</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95400"/>
            <a:ext cx="6172200" cy="5089606"/>
          </a:xfrm>
          <a:prstGeom prst="rect">
            <a:avLst/>
          </a:prstGeom>
        </p:spPr>
      </p:pic>
    </p:spTree>
    <p:extLst>
      <p:ext uri="{BB962C8B-B14F-4D97-AF65-F5344CB8AC3E}">
        <p14:creationId xmlns:p14="http://schemas.microsoft.com/office/powerpoint/2010/main" val="97694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 y="0"/>
            <a:ext cx="9144000" cy="990600"/>
          </a:xfrm>
        </p:spPr>
        <p:txBody>
          <a:bodyPr>
            <a:noAutofit/>
          </a:bodyPr>
          <a:lstStyle/>
          <a:p>
            <a:pPr lvl="2" algn="ctr"/>
            <a:r>
              <a:rPr lang="en-US" sz="4000" dirty="0" smtClean="0">
                <a:solidFill>
                  <a:srgbClr val="FFFFCC"/>
                </a:solidFill>
                <a:latin typeface="+mn-lt"/>
                <a:cs typeface="Arabic Typesetting" pitchFamily="66" charset="-78"/>
              </a:rPr>
              <a:t>What does Executive Function have to do with sickle cell disease?</a:t>
            </a:r>
            <a:endParaRPr lang="en-US" sz="4000" dirty="0">
              <a:solidFill>
                <a:srgbClr val="FFFFCC"/>
              </a:solidFill>
              <a:latin typeface="+mn-lt"/>
              <a:cs typeface="Arabic Typesetting" pitchFamily="66" charset="-78"/>
            </a:endParaRPr>
          </a:p>
        </p:txBody>
      </p:sp>
      <p:sp>
        <p:nvSpPr>
          <p:cNvPr id="5" name="Rectangle 4"/>
          <p:cNvSpPr/>
          <p:nvPr/>
        </p:nvSpPr>
        <p:spPr>
          <a:xfrm>
            <a:off x="17584" y="6488668"/>
            <a:ext cx="9126415" cy="369332"/>
          </a:xfrm>
          <a:prstGeom prst="rect">
            <a:avLst/>
          </a:prstGeom>
        </p:spPr>
        <p:txBody>
          <a:bodyPr wrap="square">
            <a:spAutoFit/>
          </a:bodyPr>
          <a:lstStyle/>
          <a:p>
            <a:r>
              <a:rPr lang="en-US" dirty="0"/>
              <a:t>Mary C. </a:t>
            </a:r>
            <a:r>
              <a:rPr lang="en-US" dirty="0" err="1" smtClean="0"/>
              <a:t>Kral</a:t>
            </a:r>
            <a:r>
              <a:rPr lang="en-US" dirty="0" smtClean="0"/>
              <a:t> &amp; </a:t>
            </a:r>
            <a:r>
              <a:rPr lang="en-US" dirty="0"/>
              <a:t>Ronald T. </a:t>
            </a:r>
            <a:r>
              <a:rPr lang="en-US" dirty="0" smtClean="0"/>
              <a:t>Brown. </a:t>
            </a:r>
            <a:r>
              <a:rPr lang="en-US" i="1" dirty="0" smtClean="0"/>
              <a:t>Journal </a:t>
            </a:r>
            <a:r>
              <a:rPr lang="en-US" i="1" dirty="0"/>
              <a:t>of Pediatric </a:t>
            </a:r>
            <a:r>
              <a:rPr lang="en-US" i="1" dirty="0" smtClean="0"/>
              <a:t>Psychology</a:t>
            </a:r>
            <a:r>
              <a:rPr lang="en-US" dirty="0" smtClean="0"/>
              <a:t> 2004 </a:t>
            </a:r>
            <a:r>
              <a:rPr lang="en-US" dirty="0"/>
              <a:t>Volume </a:t>
            </a:r>
            <a:r>
              <a:rPr lang="en-US" dirty="0" smtClean="0"/>
              <a:t>29(3): </a:t>
            </a:r>
            <a:r>
              <a:rPr lang="en-US" dirty="0"/>
              <a:t>185–195</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133600"/>
            <a:ext cx="6248400" cy="4233730"/>
          </a:xfrm>
          <a:prstGeom prst="rect">
            <a:avLst/>
          </a:prstGeom>
        </p:spPr>
      </p:pic>
      <p:pic>
        <p:nvPicPr>
          <p:cNvPr id="6" name="Picture 5" descr="Screen Clipping"/>
          <p:cNvPicPr>
            <a:picLocks noChangeAspect="1"/>
          </p:cNvPicPr>
          <p:nvPr/>
        </p:nvPicPr>
        <p:blipFill rotWithShape="1">
          <a:blip r:embed="rId4">
            <a:extLst>
              <a:ext uri="{28A0092B-C50C-407E-A947-70E740481C1C}">
                <a14:useLocalDpi xmlns:a14="http://schemas.microsoft.com/office/drawing/2010/main" val="0"/>
              </a:ext>
            </a:extLst>
          </a:blip>
          <a:srcRect r="15502" b="60670"/>
          <a:stretch/>
        </p:blipFill>
        <p:spPr>
          <a:xfrm>
            <a:off x="1884947" y="1371600"/>
            <a:ext cx="5658853" cy="569495"/>
          </a:xfrm>
          <a:prstGeom prst="rect">
            <a:avLst/>
          </a:prstGeom>
        </p:spPr>
      </p:pic>
    </p:spTree>
    <p:extLst>
      <p:ext uri="{BB962C8B-B14F-4D97-AF65-F5344CB8AC3E}">
        <p14:creationId xmlns:p14="http://schemas.microsoft.com/office/powerpoint/2010/main" val="190062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in Infants with SCD</a:t>
            </a:r>
            <a:endParaRPr lang="en-US" sz="3000" dirty="0">
              <a:solidFill>
                <a:srgbClr val="FFFFCC"/>
              </a:solidFill>
              <a:latin typeface="+mn-lt"/>
            </a:endParaRPr>
          </a:p>
        </p:txBody>
      </p:sp>
      <p:sp>
        <p:nvSpPr>
          <p:cNvPr id="4" name="TextBox 3"/>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a:t>Hogan AM, </a:t>
            </a:r>
            <a:r>
              <a:rPr lang="en-US" dirty="0" smtClean="0"/>
              <a:t>et. al. </a:t>
            </a:r>
            <a:r>
              <a:rPr lang="en-US" i="1" dirty="0" smtClean="0"/>
              <a:t>J </a:t>
            </a:r>
            <a:r>
              <a:rPr lang="en-US" i="1" dirty="0"/>
              <a:t>Child Neurol</a:t>
            </a:r>
            <a:r>
              <a:rPr lang="en-US" dirty="0"/>
              <a:t>. 2013;28(10):1197–1202</a:t>
            </a:r>
            <a:r>
              <a:rPr lang="en-US" dirty="0" smtClean="0"/>
              <a:t>.</a:t>
            </a:r>
            <a:endParaRPr lang="en-US" dirty="0"/>
          </a:p>
        </p:txBody>
      </p:sp>
      <p:sp>
        <p:nvSpPr>
          <p:cNvPr id="6" name="TextBox 5"/>
          <p:cNvSpPr txBox="1"/>
          <p:nvPr/>
        </p:nvSpPr>
        <p:spPr>
          <a:xfrm>
            <a:off x="0" y="1266885"/>
            <a:ext cx="9144000" cy="4524315"/>
          </a:xfrm>
          <a:prstGeom prst="rect">
            <a:avLst/>
          </a:prstGeom>
          <a:noFill/>
        </p:spPr>
        <p:txBody>
          <a:bodyPr wrap="square" rtlCol="0">
            <a:spAutoFit/>
          </a:bodyPr>
          <a:lstStyle/>
          <a:p>
            <a:pPr marL="457200" indent="-457200">
              <a:buFont typeface="Arial" pitchFamily="34" charset="0"/>
              <a:buChar char="•"/>
            </a:pPr>
            <a:r>
              <a:rPr lang="en-US" sz="3200" dirty="0" smtClean="0"/>
              <a:t>Researchers measured precursors of executive function in 9 and 12 month old infants with and without sickle cell disease</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There were no performance differences between groups</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Sickle cell infants showed improvement in tasks between 9 to 12 months</a:t>
            </a:r>
          </a:p>
        </p:txBody>
      </p:sp>
    </p:spTree>
    <p:extLst>
      <p:ext uri="{BB962C8B-B14F-4D97-AF65-F5344CB8AC3E}">
        <p14:creationId xmlns:p14="http://schemas.microsoft.com/office/powerpoint/2010/main" val="402786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Objectives</a:t>
            </a:r>
            <a:endParaRPr lang="en-US" dirty="0">
              <a:solidFill>
                <a:srgbClr val="FFFFCC"/>
              </a:solidFill>
              <a:latin typeface="+mn-lt"/>
            </a:endParaRPr>
          </a:p>
        </p:txBody>
      </p:sp>
      <p:sp>
        <p:nvSpPr>
          <p:cNvPr id="8" name="TextBox 7"/>
          <p:cNvSpPr txBox="1"/>
          <p:nvPr/>
        </p:nvSpPr>
        <p:spPr>
          <a:xfrm>
            <a:off x="0" y="909221"/>
            <a:ext cx="9144000" cy="5509200"/>
          </a:xfrm>
          <a:prstGeom prst="rect">
            <a:avLst/>
          </a:prstGeom>
          <a:noFill/>
        </p:spPr>
        <p:txBody>
          <a:bodyPr wrap="square" rtlCol="0">
            <a:spAutoFit/>
          </a:bodyPr>
          <a:lstStyle/>
          <a:p>
            <a:pPr marL="457200" indent="-457200">
              <a:buFont typeface="Arial" pitchFamily="34" charset="0"/>
              <a:buChar char="•"/>
            </a:pPr>
            <a:r>
              <a:rPr lang="en-US" sz="3200" dirty="0" smtClean="0"/>
              <a:t>Identify common forms of brain injury in sickle cell disease</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Define executive function and identify importance in general pediatric and adult development</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Identify impact of sickle cell disease on executive function</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Identify common strategies to improve executive function</a:t>
            </a:r>
          </a:p>
        </p:txBody>
      </p:sp>
    </p:spTree>
    <p:extLst>
      <p:ext uri="{BB962C8B-B14F-4D97-AF65-F5344CB8AC3E}">
        <p14:creationId xmlns:p14="http://schemas.microsoft.com/office/powerpoint/2010/main" val="4091663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in Infants with SCD</a:t>
            </a:r>
            <a:endParaRPr lang="en-US" sz="3000" dirty="0">
              <a:solidFill>
                <a:srgbClr val="FFFFCC"/>
              </a:solidFill>
              <a:latin typeface="+mn-lt"/>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7600546" cy="3796008"/>
          </a:xfrm>
          <a:prstGeom prst="rect">
            <a:avLst/>
          </a:prstGeom>
        </p:spPr>
      </p:pic>
      <p:sp>
        <p:nvSpPr>
          <p:cNvPr id="6" name="TextBox 5"/>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a:t>Hogan AM, </a:t>
            </a:r>
            <a:r>
              <a:rPr lang="en-US" dirty="0" smtClean="0"/>
              <a:t>et. al. </a:t>
            </a:r>
            <a:r>
              <a:rPr lang="en-US" i="1" dirty="0" smtClean="0"/>
              <a:t>J </a:t>
            </a:r>
            <a:r>
              <a:rPr lang="en-US" i="1" dirty="0"/>
              <a:t>Child Neurol</a:t>
            </a:r>
            <a:r>
              <a:rPr lang="en-US" dirty="0"/>
              <a:t>. 2013;28(10):1197–1202</a:t>
            </a:r>
            <a:r>
              <a:rPr lang="en-US" dirty="0" smtClean="0"/>
              <a:t>.</a:t>
            </a:r>
            <a:endParaRPr lang="en-US" dirty="0"/>
          </a:p>
        </p:txBody>
      </p:sp>
    </p:spTree>
    <p:extLst>
      <p:ext uri="{BB962C8B-B14F-4D97-AF65-F5344CB8AC3E}">
        <p14:creationId xmlns:p14="http://schemas.microsoft.com/office/powerpoint/2010/main" val="1265944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in </a:t>
            </a:r>
            <a:br>
              <a:rPr lang="en-US" dirty="0" smtClean="0">
                <a:solidFill>
                  <a:srgbClr val="FFFFCC"/>
                </a:solidFill>
                <a:latin typeface="+mn-lt"/>
              </a:rPr>
            </a:br>
            <a:r>
              <a:rPr lang="en-US" dirty="0" smtClean="0">
                <a:solidFill>
                  <a:srgbClr val="FFFFCC"/>
                </a:solidFill>
                <a:latin typeface="+mn-lt"/>
              </a:rPr>
              <a:t>Preschool Children with SCD</a:t>
            </a:r>
            <a:endParaRPr lang="en-US" sz="3000" dirty="0">
              <a:solidFill>
                <a:srgbClr val="FFFFCC"/>
              </a:solidFill>
              <a:latin typeface="+mn-lt"/>
            </a:endParaRPr>
          </a:p>
        </p:txBody>
      </p:sp>
      <p:sp>
        <p:nvSpPr>
          <p:cNvPr id="4" name="TextBox 3"/>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a:t>Michelle </a:t>
            </a:r>
            <a:r>
              <a:rPr lang="en-US" dirty="0" err="1" smtClean="0"/>
              <a:t>Downes</a:t>
            </a:r>
            <a:r>
              <a:rPr lang="en-US" dirty="0"/>
              <a:t> </a:t>
            </a:r>
            <a:r>
              <a:rPr lang="en-US" dirty="0" smtClean="0"/>
              <a:t>et. al.,</a:t>
            </a:r>
            <a:r>
              <a:rPr lang="en-US" dirty="0"/>
              <a:t> Child </a:t>
            </a:r>
            <a:r>
              <a:rPr lang="en-US" dirty="0" err="1" smtClean="0"/>
              <a:t>Neuropsy</a:t>
            </a:r>
            <a:r>
              <a:rPr lang="en-US" dirty="0" smtClean="0"/>
              <a:t>,</a:t>
            </a:r>
            <a:r>
              <a:rPr lang="en-US" dirty="0"/>
              <a:t> 25:2, </a:t>
            </a:r>
            <a:r>
              <a:rPr lang="en-US" dirty="0" smtClean="0"/>
              <a:t>278-285; JINS</a:t>
            </a:r>
            <a:r>
              <a:rPr lang="en-US" i="1" dirty="0" smtClean="0"/>
              <a:t>,</a:t>
            </a:r>
            <a:r>
              <a:rPr lang="en-US" dirty="0"/>
              <a:t> </a:t>
            </a:r>
            <a:r>
              <a:rPr lang="en-US" i="1" dirty="0"/>
              <a:t>24</a:t>
            </a:r>
            <a:r>
              <a:rPr lang="en-US" dirty="0"/>
              <a:t>(9), 949-954.</a:t>
            </a:r>
          </a:p>
        </p:txBody>
      </p:sp>
      <p:sp>
        <p:nvSpPr>
          <p:cNvPr id="6" name="TextBox 5"/>
          <p:cNvSpPr txBox="1"/>
          <p:nvPr/>
        </p:nvSpPr>
        <p:spPr>
          <a:xfrm>
            <a:off x="0" y="1571685"/>
            <a:ext cx="9144000" cy="4524315"/>
          </a:xfrm>
          <a:prstGeom prst="rect">
            <a:avLst/>
          </a:prstGeom>
          <a:noFill/>
        </p:spPr>
        <p:txBody>
          <a:bodyPr wrap="square" rtlCol="0">
            <a:spAutoFit/>
          </a:bodyPr>
          <a:lstStyle/>
          <a:p>
            <a:pPr marL="457200" indent="-457200">
              <a:buFont typeface="Arial" pitchFamily="34" charset="0"/>
              <a:buChar char="•"/>
            </a:pPr>
            <a:r>
              <a:rPr lang="en-US" sz="3200" dirty="0" smtClean="0"/>
              <a:t>Two studies by </a:t>
            </a:r>
            <a:r>
              <a:rPr lang="en-US" sz="3200" dirty="0" err="1" smtClean="0"/>
              <a:t>Downes</a:t>
            </a:r>
            <a:r>
              <a:rPr lang="en-US" sz="3200" dirty="0" smtClean="0"/>
              <a:t> et. al. have looked at EF in preschool children with SCD</a:t>
            </a:r>
          </a:p>
          <a:p>
            <a:pPr marL="457200" indent="-457200">
              <a:buFont typeface="Arial" pitchFamily="34" charset="0"/>
              <a:buChar char="•"/>
            </a:pPr>
            <a:endParaRPr lang="en-US" sz="3200" dirty="0" smtClean="0"/>
          </a:p>
          <a:p>
            <a:pPr marL="457200" indent="-457200">
              <a:buFont typeface="Arial" pitchFamily="34" charset="0"/>
              <a:buChar char="•"/>
            </a:pPr>
            <a:r>
              <a:rPr lang="en-US" sz="3200" dirty="0"/>
              <a:t>P</a:t>
            </a:r>
            <a:r>
              <a:rPr lang="en-US" sz="3200" dirty="0" smtClean="0"/>
              <a:t>otential deficits in inhibitory control and cognitive flexibility noted in children with SCD</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Children with SCD required more support to shift focus and stay on task in comparison to children without SCD</a:t>
            </a:r>
          </a:p>
        </p:txBody>
      </p:sp>
    </p:spTree>
    <p:extLst>
      <p:ext uri="{BB962C8B-B14F-4D97-AF65-F5344CB8AC3E}">
        <p14:creationId xmlns:p14="http://schemas.microsoft.com/office/powerpoint/2010/main" val="2399124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in </a:t>
            </a:r>
            <a:br>
              <a:rPr lang="en-US" dirty="0" smtClean="0">
                <a:solidFill>
                  <a:srgbClr val="FFFFCC"/>
                </a:solidFill>
                <a:latin typeface="+mn-lt"/>
              </a:rPr>
            </a:br>
            <a:r>
              <a:rPr lang="en-US" dirty="0" smtClean="0">
                <a:solidFill>
                  <a:srgbClr val="FFFFCC"/>
                </a:solidFill>
                <a:latin typeface="+mn-lt"/>
              </a:rPr>
              <a:t>School-Age Children with SCD</a:t>
            </a:r>
            <a:endParaRPr lang="en-US" sz="3000" dirty="0">
              <a:solidFill>
                <a:srgbClr val="FFFFCC"/>
              </a:solidFill>
              <a:latin typeface="+mn-lt"/>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295400"/>
            <a:ext cx="4876800" cy="5340253"/>
          </a:xfrm>
          <a:prstGeom prst="rect">
            <a:avLst/>
          </a:prstGeom>
        </p:spPr>
      </p:pic>
    </p:spTree>
    <p:extLst>
      <p:ext uri="{BB962C8B-B14F-4D97-AF65-F5344CB8AC3E}">
        <p14:creationId xmlns:p14="http://schemas.microsoft.com/office/powerpoint/2010/main" val="141593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in </a:t>
            </a:r>
            <a:br>
              <a:rPr lang="en-US" dirty="0" smtClean="0">
                <a:solidFill>
                  <a:srgbClr val="FFFFCC"/>
                </a:solidFill>
                <a:latin typeface="+mn-lt"/>
              </a:rPr>
            </a:br>
            <a:r>
              <a:rPr lang="en-US" dirty="0" smtClean="0">
                <a:solidFill>
                  <a:srgbClr val="FFFFCC"/>
                </a:solidFill>
                <a:latin typeface="+mn-lt"/>
              </a:rPr>
              <a:t>School-Age Children with SCD</a:t>
            </a:r>
            <a:endParaRPr lang="en-US" sz="3000" dirty="0">
              <a:solidFill>
                <a:srgbClr val="FFFFCC"/>
              </a:solidFill>
              <a:latin typeface="+mn-lt"/>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2749"/>
            <a:ext cx="7848600" cy="4493251"/>
          </a:xfrm>
          <a:prstGeom prst="rect">
            <a:avLst/>
          </a:prstGeom>
        </p:spPr>
      </p:pic>
    </p:spTree>
    <p:extLst>
      <p:ext uri="{BB962C8B-B14F-4D97-AF65-F5344CB8AC3E}">
        <p14:creationId xmlns:p14="http://schemas.microsoft.com/office/powerpoint/2010/main" val="1171264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in </a:t>
            </a:r>
            <a:br>
              <a:rPr lang="en-US" dirty="0" smtClean="0">
                <a:solidFill>
                  <a:srgbClr val="FFFFCC"/>
                </a:solidFill>
                <a:latin typeface="+mn-lt"/>
              </a:rPr>
            </a:br>
            <a:r>
              <a:rPr lang="en-US" dirty="0" smtClean="0">
                <a:solidFill>
                  <a:srgbClr val="FFFFCC"/>
                </a:solidFill>
                <a:latin typeface="+mn-lt"/>
              </a:rPr>
              <a:t>School-Age Children with SCD</a:t>
            </a:r>
            <a:endParaRPr lang="en-US" sz="3000" dirty="0">
              <a:solidFill>
                <a:srgbClr val="FFFFCC"/>
              </a:solidFill>
              <a:latin typeface="+mn-lt"/>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371600"/>
            <a:ext cx="4680631" cy="5105400"/>
          </a:xfrm>
          <a:prstGeom prst="rect">
            <a:avLst/>
          </a:prstGeom>
        </p:spPr>
      </p:pic>
    </p:spTree>
    <p:extLst>
      <p:ext uri="{BB962C8B-B14F-4D97-AF65-F5344CB8AC3E}">
        <p14:creationId xmlns:p14="http://schemas.microsoft.com/office/powerpoint/2010/main" val="1715969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Importance</a:t>
            </a:r>
            <a:endParaRPr lang="en-US" sz="3000" dirty="0">
              <a:solidFill>
                <a:srgbClr val="FFFFCC"/>
              </a:solidFill>
              <a:latin typeface="+mn-lt"/>
            </a:endParaRPr>
          </a:p>
        </p:txBody>
      </p:sp>
      <p:sp>
        <p:nvSpPr>
          <p:cNvPr id="4" name="TextBox 3"/>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smtClean="0"/>
              <a:t>Diamond, Adele. Executive Functions. </a:t>
            </a:r>
            <a:r>
              <a:rPr lang="fr-FR" i="1" dirty="0" err="1"/>
              <a:t>Annu</a:t>
            </a:r>
            <a:r>
              <a:rPr lang="fr-FR" i="1" dirty="0"/>
              <a:t> </a:t>
            </a:r>
            <a:r>
              <a:rPr lang="fr-FR" i="1" dirty="0" err="1"/>
              <a:t>Rev</a:t>
            </a:r>
            <a:r>
              <a:rPr lang="fr-FR" i="1" dirty="0"/>
              <a:t> </a:t>
            </a:r>
            <a:r>
              <a:rPr lang="fr-FR" i="1" dirty="0" err="1"/>
              <a:t>Psychol</a:t>
            </a:r>
            <a:r>
              <a:rPr lang="fr-FR" dirty="0"/>
              <a:t>. 2013 ; 64: 135–168.</a:t>
            </a: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011" y="1009312"/>
            <a:ext cx="6514589" cy="5162888"/>
          </a:xfrm>
          <a:prstGeom prst="rect">
            <a:avLst/>
          </a:prstGeom>
        </p:spPr>
      </p:pic>
    </p:spTree>
    <p:extLst>
      <p:ext uri="{BB962C8B-B14F-4D97-AF65-F5344CB8AC3E}">
        <p14:creationId xmlns:p14="http://schemas.microsoft.com/office/powerpoint/2010/main" val="804290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Importance in SCD</a:t>
            </a:r>
            <a:endParaRPr lang="en-US" sz="3000" dirty="0">
              <a:solidFill>
                <a:srgbClr val="FFFFCC"/>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3226169677"/>
              </p:ext>
            </p:extLst>
          </p:nvPr>
        </p:nvGraphicFramePr>
        <p:xfrm>
          <a:off x="533400" y="1180542"/>
          <a:ext cx="8077200" cy="1280160"/>
        </p:xfrm>
        <a:graphic>
          <a:graphicData uri="http://schemas.openxmlformats.org/drawingml/2006/table">
            <a:tbl>
              <a:tblPr firstRow="1" bandRow="1">
                <a:tableStyleId>{5C22544A-7EE6-4342-B048-85BDC9FD1C3A}</a:tableStyleId>
              </a:tblPr>
              <a:tblGrid>
                <a:gridCol w="2019300"/>
                <a:gridCol w="4038600"/>
                <a:gridCol w="2019300"/>
              </a:tblGrid>
              <a:tr h="297366">
                <a:tc>
                  <a:txBody>
                    <a:bodyPr/>
                    <a:lstStyle/>
                    <a:p>
                      <a:pPr algn="ctr"/>
                      <a:r>
                        <a:rPr lang="en-US" dirty="0" smtClean="0"/>
                        <a:t>Aspects of Life</a:t>
                      </a:r>
                      <a:endParaRPr lang="en-US" dirty="0"/>
                    </a:p>
                  </a:txBody>
                  <a:tcPr/>
                </a:tc>
                <a:tc>
                  <a:txBody>
                    <a:bodyPr/>
                    <a:lstStyle/>
                    <a:p>
                      <a:pPr algn="ctr"/>
                      <a:endParaRPr lang="en-US" dirty="0"/>
                    </a:p>
                  </a:txBody>
                  <a:tcPr/>
                </a:tc>
                <a:tc>
                  <a:txBody>
                    <a:bodyPr/>
                    <a:lstStyle/>
                    <a:p>
                      <a:pPr algn="ctr"/>
                      <a:r>
                        <a:rPr lang="en-US" dirty="0" smtClean="0"/>
                        <a:t>Reference</a:t>
                      </a:r>
                      <a:endParaRPr lang="en-US" dirty="0"/>
                    </a:p>
                  </a:txBody>
                  <a:tcPr/>
                </a:tc>
              </a:tr>
              <a:tr h="892098">
                <a:tc>
                  <a:txBody>
                    <a:bodyPr/>
                    <a:lstStyle/>
                    <a:p>
                      <a:r>
                        <a:rPr lang="en-US" dirty="0" smtClean="0"/>
                        <a:t>Sleep</a:t>
                      </a:r>
                      <a:endParaRPr lang="en-US" dirty="0"/>
                    </a:p>
                  </a:txBody>
                  <a:tcPr/>
                </a:tc>
                <a:tc>
                  <a:txBody>
                    <a:bodyPr/>
                    <a:lstStyle/>
                    <a:p>
                      <a:r>
                        <a:rPr lang="en-US" sz="1600" dirty="0" smtClean="0"/>
                        <a:t>Nocturnal hemoglobin oxygen desaturation</a:t>
                      </a:r>
                      <a:r>
                        <a:rPr lang="en-US" sz="1600" baseline="0" dirty="0" smtClean="0"/>
                        <a:t> and increased sleep arousals associated with poorer Executive Function Scores</a:t>
                      </a:r>
                      <a:endParaRPr lang="en-US" sz="1600" dirty="0"/>
                    </a:p>
                  </a:txBody>
                  <a:tcPr/>
                </a:tc>
                <a:tc>
                  <a:txBody>
                    <a:bodyPr/>
                    <a:lstStyle/>
                    <a:p>
                      <a:r>
                        <a:rPr kumimoji="0" lang="en-US" b="0" i="0" kern="1200" dirty="0" err="1" smtClean="0">
                          <a:solidFill>
                            <a:schemeClr val="dk1"/>
                          </a:solidFill>
                          <a:effectLst/>
                          <a:latin typeface="+mn-lt"/>
                          <a:ea typeface="+mn-ea"/>
                          <a:cs typeface="+mn-cs"/>
                        </a:rPr>
                        <a:t>Hollocks</a:t>
                      </a:r>
                      <a:r>
                        <a:rPr kumimoji="0" lang="en-US" b="0" i="0" kern="1200" dirty="0" smtClean="0">
                          <a:solidFill>
                            <a:schemeClr val="dk1"/>
                          </a:solidFill>
                          <a:effectLst/>
                          <a:latin typeface="+mn-lt"/>
                          <a:ea typeface="+mn-ea"/>
                          <a:cs typeface="+mn-cs"/>
                        </a:rPr>
                        <a:t> MJ, et al. </a:t>
                      </a:r>
                      <a:r>
                        <a:rPr kumimoji="0" lang="en-US" b="0" i="1" kern="1200" dirty="0" smtClean="0">
                          <a:solidFill>
                            <a:schemeClr val="dk1"/>
                          </a:solidFill>
                          <a:effectLst/>
                          <a:latin typeface="+mn-lt"/>
                          <a:ea typeface="+mn-ea"/>
                          <a:cs typeface="+mn-cs"/>
                        </a:rPr>
                        <a:t>J </a:t>
                      </a:r>
                      <a:r>
                        <a:rPr kumimoji="0" lang="en-US" b="0" i="1" kern="1200" dirty="0" err="1" smtClean="0">
                          <a:solidFill>
                            <a:schemeClr val="dk1"/>
                          </a:solidFill>
                          <a:effectLst/>
                          <a:latin typeface="+mn-lt"/>
                          <a:ea typeface="+mn-ea"/>
                          <a:cs typeface="+mn-cs"/>
                        </a:rPr>
                        <a:t>Int</a:t>
                      </a:r>
                      <a:r>
                        <a:rPr kumimoji="0" lang="en-US" b="0" i="1" kern="1200" dirty="0" smtClean="0">
                          <a:solidFill>
                            <a:schemeClr val="dk1"/>
                          </a:solidFill>
                          <a:effectLst/>
                          <a:latin typeface="+mn-lt"/>
                          <a:ea typeface="+mn-ea"/>
                          <a:cs typeface="+mn-cs"/>
                        </a:rPr>
                        <a:t> </a:t>
                      </a:r>
                      <a:r>
                        <a:rPr kumimoji="0" lang="en-US" b="0" i="1" kern="1200" dirty="0" err="1" smtClean="0">
                          <a:solidFill>
                            <a:schemeClr val="dk1"/>
                          </a:solidFill>
                          <a:effectLst/>
                          <a:latin typeface="+mn-lt"/>
                          <a:ea typeface="+mn-ea"/>
                          <a:cs typeface="+mn-cs"/>
                        </a:rPr>
                        <a:t>Neuropsychol</a:t>
                      </a:r>
                      <a:r>
                        <a:rPr kumimoji="0" lang="en-US" b="0" i="1" kern="1200" dirty="0" smtClean="0">
                          <a:solidFill>
                            <a:schemeClr val="dk1"/>
                          </a:solidFill>
                          <a:effectLst/>
                          <a:latin typeface="+mn-lt"/>
                          <a:ea typeface="+mn-ea"/>
                          <a:cs typeface="+mn-cs"/>
                        </a:rPr>
                        <a:t> Soc</a:t>
                      </a:r>
                      <a:r>
                        <a:rPr kumimoji="0" lang="en-US" b="0" i="0" kern="1200" dirty="0" smtClean="0">
                          <a:solidFill>
                            <a:schemeClr val="dk1"/>
                          </a:solidFill>
                          <a:effectLst/>
                          <a:latin typeface="+mn-lt"/>
                          <a:ea typeface="+mn-ea"/>
                          <a:cs typeface="+mn-cs"/>
                        </a:rPr>
                        <a:t>.</a:t>
                      </a:r>
                      <a:r>
                        <a:rPr kumimoji="0" lang="en-US" b="0" i="0" kern="1200" baseline="0" dirty="0" smtClean="0">
                          <a:solidFill>
                            <a:schemeClr val="dk1"/>
                          </a:solidFill>
                          <a:effectLst/>
                          <a:latin typeface="+mn-lt"/>
                          <a:ea typeface="+mn-ea"/>
                          <a:cs typeface="+mn-cs"/>
                        </a:rPr>
                        <a:t> </a:t>
                      </a:r>
                      <a:r>
                        <a:rPr kumimoji="0" lang="en-US" b="0" i="0" kern="1200" dirty="0" smtClean="0">
                          <a:solidFill>
                            <a:schemeClr val="dk1"/>
                          </a:solidFill>
                          <a:effectLst/>
                          <a:latin typeface="+mn-lt"/>
                          <a:ea typeface="+mn-ea"/>
                          <a:cs typeface="+mn-cs"/>
                        </a:rPr>
                        <a:t>2012;18(1).</a:t>
                      </a:r>
                      <a:endParaRPr lang="en-US" dirty="0"/>
                    </a:p>
                  </a:txBody>
                  <a:tcPr/>
                </a:tc>
              </a:tr>
            </a:tbl>
          </a:graphicData>
        </a:graphic>
      </p:graphicFrame>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176903" y="3408825"/>
            <a:ext cx="3087614" cy="2382374"/>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17" y="3408824"/>
            <a:ext cx="2831483" cy="2382375"/>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981" y="3408825"/>
            <a:ext cx="2958219" cy="2382375"/>
          </a:xfrm>
          <a:prstGeom prst="rect">
            <a:avLst/>
          </a:prstGeom>
          <a:ln>
            <a:solidFill>
              <a:schemeClr val="bg1"/>
            </a:solidFill>
          </a:ln>
        </p:spPr>
      </p:pic>
    </p:spTree>
    <p:extLst>
      <p:ext uri="{BB962C8B-B14F-4D97-AF65-F5344CB8AC3E}">
        <p14:creationId xmlns:p14="http://schemas.microsoft.com/office/powerpoint/2010/main" val="4527771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Importance in SCD</a:t>
            </a:r>
            <a:endParaRPr lang="en-US" sz="3000" dirty="0">
              <a:solidFill>
                <a:srgbClr val="FFFFCC"/>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815948401"/>
              </p:ext>
            </p:extLst>
          </p:nvPr>
        </p:nvGraphicFramePr>
        <p:xfrm>
          <a:off x="304800" y="1143000"/>
          <a:ext cx="8610600" cy="1280160"/>
        </p:xfrm>
        <a:graphic>
          <a:graphicData uri="http://schemas.openxmlformats.org/drawingml/2006/table">
            <a:tbl>
              <a:tblPr firstRow="1" bandRow="1">
                <a:tableStyleId>{5C22544A-7EE6-4342-B048-85BDC9FD1C3A}</a:tableStyleId>
              </a:tblPr>
              <a:tblGrid>
                <a:gridCol w="2152650"/>
                <a:gridCol w="4305300"/>
                <a:gridCol w="2152650"/>
              </a:tblGrid>
              <a:tr h="297366">
                <a:tc>
                  <a:txBody>
                    <a:bodyPr/>
                    <a:lstStyle/>
                    <a:p>
                      <a:pPr algn="ctr"/>
                      <a:r>
                        <a:rPr lang="en-US" dirty="0" smtClean="0"/>
                        <a:t>Aspects of Life</a:t>
                      </a:r>
                      <a:endParaRPr lang="en-US" dirty="0"/>
                    </a:p>
                  </a:txBody>
                  <a:tcPr/>
                </a:tc>
                <a:tc>
                  <a:txBody>
                    <a:bodyPr/>
                    <a:lstStyle/>
                    <a:p>
                      <a:pPr algn="ctr"/>
                      <a:endParaRPr lang="en-US" dirty="0"/>
                    </a:p>
                  </a:txBody>
                  <a:tcPr/>
                </a:tc>
                <a:tc>
                  <a:txBody>
                    <a:bodyPr/>
                    <a:lstStyle/>
                    <a:p>
                      <a:pPr algn="ctr"/>
                      <a:r>
                        <a:rPr lang="en-US" dirty="0" smtClean="0"/>
                        <a:t>Reference</a:t>
                      </a:r>
                      <a:endParaRPr lang="en-US" dirty="0"/>
                    </a:p>
                  </a:txBody>
                  <a:tcPr/>
                </a:tc>
              </a:tr>
              <a:tr h="892098">
                <a:tc>
                  <a:txBody>
                    <a:bodyPr/>
                    <a:lstStyle/>
                    <a:p>
                      <a:r>
                        <a:rPr lang="en-US" dirty="0" smtClean="0"/>
                        <a:t>Social</a:t>
                      </a:r>
                      <a:r>
                        <a:rPr lang="en-US" baseline="0" dirty="0" smtClean="0"/>
                        <a:t> Skills</a:t>
                      </a:r>
                      <a:endParaRPr lang="en-US" dirty="0"/>
                    </a:p>
                  </a:txBody>
                  <a:tcPr/>
                </a:tc>
                <a:tc>
                  <a:txBody>
                    <a:bodyPr/>
                    <a:lstStyle/>
                    <a:p>
                      <a:r>
                        <a:rPr lang="en-US" sz="1600" dirty="0" smtClean="0"/>
                        <a:t>Poor</a:t>
                      </a:r>
                      <a:r>
                        <a:rPr lang="en-US" sz="1600" baseline="0" dirty="0" smtClean="0"/>
                        <a:t>er executive function scores (child and parent report) were associated with poorer social skills (child and parent report)</a:t>
                      </a:r>
                      <a:endParaRPr lang="en-US" sz="1600" dirty="0"/>
                    </a:p>
                  </a:txBody>
                  <a:tcPr/>
                </a:tc>
                <a:tc>
                  <a:txBody>
                    <a:bodyPr/>
                    <a:lstStyle/>
                    <a:p>
                      <a:r>
                        <a:rPr kumimoji="0" lang="en-US" b="0" i="0" kern="1200" dirty="0" err="1" smtClean="0">
                          <a:solidFill>
                            <a:schemeClr val="dk1"/>
                          </a:solidFill>
                          <a:effectLst/>
                          <a:latin typeface="+mn-lt"/>
                          <a:ea typeface="+mn-ea"/>
                          <a:cs typeface="+mn-cs"/>
                        </a:rPr>
                        <a:t>Hensler</a:t>
                      </a:r>
                      <a:r>
                        <a:rPr kumimoji="0" lang="en-US" b="0" i="0" kern="1200" dirty="0" smtClean="0">
                          <a:solidFill>
                            <a:schemeClr val="dk1"/>
                          </a:solidFill>
                          <a:effectLst/>
                          <a:latin typeface="+mn-lt"/>
                          <a:ea typeface="+mn-ea"/>
                          <a:cs typeface="+mn-cs"/>
                        </a:rPr>
                        <a:t> M, et al. </a:t>
                      </a:r>
                      <a:r>
                        <a:rPr kumimoji="0" lang="en-US" b="0" i="1" kern="1200" dirty="0" smtClean="0">
                          <a:solidFill>
                            <a:schemeClr val="dk1"/>
                          </a:solidFill>
                          <a:effectLst/>
                          <a:latin typeface="+mn-lt"/>
                          <a:ea typeface="+mn-ea"/>
                          <a:cs typeface="+mn-cs"/>
                        </a:rPr>
                        <a:t>J </a:t>
                      </a:r>
                      <a:r>
                        <a:rPr kumimoji="0" lang="en-US" b="0" i="1" kern="1200" dirty="0" err="1" smtClean="0">
                          <a:solidFill>
                            <a:schemeClr val="dk1"/>
                          </a:solidFill>
                          <a:effectLst/>
                          <a:latin typeface="+mn-lt"/>
                          <a:ea typeface="+mn-ea"/>
                          <a:cs typeface="+mn-cs"/>
                        </a:rPr>
                        <a:t>Pediatr</a:t>
                      </a:r>
                      <a:r>
                        <a:rPr kumimoji="0" lang="en-US" b="0" i="1" kern="1200" dirty="0" smtClean="0">
                          <a:solidFill>
                            <a:schemeClr val="dk1"/>
                          </a:solidFill>
                          <a:effectLst/>
                          <a:latin typeface="+mn-lt"/>
                          <a:ea typeface="+mn-ea"/>
                          <a:cs typeface="+mn-cs"/>
                        </a:rPr>
                        <a:t> Psychol</a:t>
                      </a:r>
                      <a:r>
                        <a:rPr kumimoji="0" lang="en-US" b="0" i="0" kern="1200" dirty="0" smtClean="0">
                          <a:solidFill>
                            <a:schemeClr val="dk1"/>
                          </a:solidFill>
                          <a:effectLst/>
                          <a:latin typeface="+mn-lt"/>
                          <a:ea typeface="+mn-ea"/>
                          <a:cs typeface="+mn-cs"/>
                        </a:rPr>
                        <a:t>. 2014;39(5):493–500. </a:t>
                      </a:r>
                      <a:endParaRPr lang="en-US" dirty="0"/>
                    </a:p>
                  </a:txBody>
                  <a:tcPr/>
                </a:tc>
              </a:tr>
            </a:tbl>
          </a:graphicData>
        </a:graphic>
      </p:graphicFrame>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817" y="2819400"/>
            <a:ext cx="5542583" cy="3810000"/>
          </a:xfrm>
          <a:prstGeom prst="rect">
            <a:avLst/>
          </a:prstGeom>
        </p:spPr>
      </p:pic>
    </p:spTree>
    <p:extLst>
      <p:ext uri="{BB962C8B-B14F-4D97-AF65-F5344CB8AC3E}">
        <p14:creationId xmlns:p14="http://schemas.microsoft.com/office/powerpoint/2010/main" val="1230387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Importance in SCD</a:t>
            </a:r>
            <a:endParaRPr lang="en-US" sz="3000" dirty="0">
              <a:solidFill>
                <a:srgbClr val="FFFFCC"/>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930882673"/>
              </p:ext>
            </p:extLst>
          </p:nvPr>
        </p:nvGraphicFramePr>
        <p:xfrm>
          <a:off x="304800" y="838200"/>
          <a:ext cx="8534400" cy="2149956"/>
        </p:xfrm>
        <a:graphic>
          <a:graphicData uri="http://schemas.openxmlformats.org/drawingml/2006/table">
            <a:tbl>
              <a:tblPr firstRow="1" bandRow="1">
                <a:tableStyleId>{5C22544A-7EE6-4342-B048-85BDC9FD1C3A}</a:tableStyleId>
              </a:tblPr>
              <a:tblGrid>
                <a:gridCol w="1752600"/>
                <a:gridCol w="4648200"/>
                <a:gridCol w="2133600"/>
              </a:tblGrid>
              <a:tr h="297366">
                <a:tc>
                  <a:txBody>
                    <a:bodyPr/>
                    <a:lstStyle/>
                    <a:p>
                      <a:pPr algn="ctr"/>
                      <a:r>
                        <a:rPr lang="en-US" dirty="0" smtClean="0"/>
                        <a:t>Aspects of Life</a:t>
                      </a:r>
                      <a:endParaRPr lang="en-US" dirty="0"/>
                    </a:p>
                  </a:txBody>
                  <a:tcPr/>
                </a:tc>
                <a:tc>
                  <a:txBody>
                    <a:bodyPr/>
                    <a:lstStyle/>
                    <a:p>
                      <a:pPr algn="ctr"/>
                      <a:endParaRPr lang="en-US" dirty="0"/>
                    </a:p>
                  </a:txBody>
                  <a:tcPr/>
                </a:tc>
                <a:tc>
                  <a:txBody>
                    <a:bodyPr/>
                    <a:lstStyle/>
                    <a:p>
                      <a:pPr algn="ctr"/>
                      <a:r>
                        <a:rPr lang="en-US" dirty="0" smtClean="0"/>
                        <a:t>Reference</a:t>
                      </a:r>
                      <a:endParaRPr lang="en-US" dirty="0"/>
                    </a:p>
                  </a:txBody>
                  <a:tcPr/>
                </a:tc>
              </a:tr>
              <a:tr h="892098">
                <a:tc rowSpan="2">
                  <a:txBody>
                    <a:bodyPr/>
                    <a:lstStyle/>
                    <a:p>
                      <a:r>
                        <a:rPr lang="en-US" dirty="0" smtClean="0"/>
                        <a:t>Quality</a:t>
                      </a:r>
                      <a:r>
                        <a:rPr lang="en-US" baseline="0" dirty="0" smtClean="0"/>
                        <a:t> of Life</a:t>
                      </a:r>
                      <a:endParaRPr lang="en-US" dirty="0"/>
                    </a:p>
                  </a:txBody>
                  <a:tcPr/>
                </a:tc>
                <a:tc>
                  <a:txBody>
                    <a:bodyPr/>
                    <a:lstStyle/>
                    <a:p>
                      <a:r>
                        <a:rPr lang="en-US" sz="1600" baseline="0" dirty="0" smtClean="0"/>
                        <a:t>Pain + Executive Dysfunction + emotion-focused </a:t>
                      </a:r>
                      <a:r>
                        <a:rPr lang="en-US" sz="1600" baseline="0" dirty="0" smtClean="0"/>
                        <a:t>coping (internalizing, </a:t>
                      </a:r>
                      <a:r>
                        <a:rPr lang="en-US" sz="1600" baseline="0" dirty="0" err="1" smtClean="0"/>
                        <a:t>catastrophizing</a:t>
                      </a:r>
                      <a:r>
                        <a:rPr lang="en-US" sz="1600" baseline="0" dirty="0" smtClean="0"/>
                        <a:t>, externalizing) predicted </a:t>
                      </a:r>
                      <a:r>
                        <a:rPr lang="en-US" sz="1600" baseline="0" dirty="0" smtClean="0"/>
                        <a:t>poor </a:t>
                      </a:r>
                      <a:r>
                        <a:rPr lang="en-US" sz="1600" baseline="0" dirty="0" smtClean="0"/>
                        <a:t>health related quality of life.</a:t>
                      </a:r>
                      <a:endParaRPr lang="en-US" sz="1600" dirty="0"/>
                    </a:p>
                  </a:txBody>
                  <a:tcPr/>
                </a:tc>
                <a:tc>
                  <a:txBody>
                    <a:bodyPr/>
                    <a:lstStyle/>
                    <a:p>
                      <a:r>
                        <a:rPr kumimoji="0" lang="en-US" sz="1400" b="0" i="0" kern="1200" dirty="0" smtClean="0">
                          <a:solidFill>
                            <a:schemeClr val="dk1"/>
                          </a:solidFill>
                          <a:effectLst/>
                          <a:latin typeface="+mn-lt"/>
                          <a:ea typeface="+mn-ea"/>
                          <a:cs typeface="+mn-cs"/>
                        </a:rPr>
                        <a:t>Natasha Ludwig, et. al.,</a:t>
                      </a:r>
                      <a:r>
                        <a:rPr kumimoji="0" lang="en-US" sz="1400" b="0" i="0" kern="1200" dirty="0" smtClean="0">
                          <a:solidFill>
                            <a:schemeClr val="dk1"/>
                          </a:solidFill>
                          <a:effectLst/>
                          <a:latin typeface="+mn-lt"/>
                          <a:ea typeface="+mn-ea"/>
                          <a:cs typeface="+mn-cs"/>
                        </a:rPr>
                        <a:t> </a:t>
                      </a:r>
                      <a:r>
                        <a:rPr kumimoji="0" lang="en-US" sz="1400" b="0" i="1" kern="1200" dirty="0" smtClean="0">
                          <a:solidFill>
                            <a:schemeClr val="dk1"/>
                          </a:solidFill>
                          <a:effectLst/>
                          <a:latin typeface="+mn-lt"/>
                          <a:ea typeface="+mn-ea"/>
                          <a:cs typeface="+mn-cs"/>
                        </a:rPr>
                        <a:t>Journal of Pediatric Psychology</a:t>
                      </a:r>
                      <a:r>
                        <a:rPr kumimoji="0" lang="en-US" sz="1400" b="0" i="0" kern="1200" dirty="0" smtClean="0">
                          <a:solidFill>
                            <a:schemeClr val="dk1"/>
                          </a:solidFill>
                          <a:effectLst/>
                          <a:latin typeface="+mn-lt"/>
                          <a:ea typeface="+mn-ea"/>
                          <a:cs typeface="+mn-cs"/>
                        </a:rPr>
                        <a:t>, 2018 (43)10.</a:t>
                      </a:r>
                      <a:endParaRPr lang="en-US" sz="1400" dirty="0"/>
                    </a:p>
                  </a:txBody>
                  <a:tcPr/>
                </a:tc>
              </a:tr>
              <a:tr h="892098">
                <a:tc vMerge="1">
                  <a:txBody>
                    <a:bodyPr/>
                    <a:lstStyle/>
                    <a:p>
                      <a:endParaRPr lang="en-US" dirty="0"/>
                    </a:p>
                  </a:txBody>
                  <a:tcPr/>
                </a:tc>
                <a:tc>
                  <a:txBody>
                    <a:bodyPr/>
                    <a:lstStyle/>
                    <a:p>
                      <a:r>
                        <a:rPr lang="en-US" sz="1600" dirty="0" smtClean="0"/>
                        <a:t>Executive</a:t>
                      </a:r>
                      <a:r>
                        <a:rPr lang="en-US" sz="1600" baseline="0" dirty="0" smtClean="0"/>
                        <a:t> functioning predicts child and parent reported quality of life in children with sickle cell disease </a:t>
                      </a:r>
                      <a:endParaRPr lang="en-US" sz="1600" dirty="0"/>
                    </a:p>
                  </a:txBody>
                  <a:tcPr/>
                </a:tc>
                <a:tc>
                  <a:txBody>
                    <a:bodyPr/>
                    <a:lstStyle/>
                    <a:p>
                      <a:r>
                        <a:rPr lang="en-US" sz="1400" dirty="0" err="1" smtClean="0"/>
                        <a:t>Taryn</a:t>
                      </a:r>
                      <a:r>
                        <a:rPr lang="en-US" sz="1400" dirty="0" smtClean="0"/>
                        <a:t> M. Allen, et.</a:t>
                      </a:r>
                      <a:r>
                        <a:rPr lang="en-US" sz="1400" baseline="0" dirty="0" smtClean="0"/>
                        <a:t> al. </a:t>
                      </a:r>
                      <a:r>
                        <a:rPr lang="en-US" sz="1400" dirty="0" smtClean="0"/>
                        <a:t>Child</a:t>
                      </a:r>
                      <a:r>
                        <a:rPr lang="en-US" sz="1400" baseline="0" dirty="0" smtClean="0"/>
                        <a:t> </a:t>
                      </a:r>
                      <a:r>
                        <a:rPr lang="en-US" sz="1400" dirty="0" smtClean="0"/>
                        <a:t>Neuropsychology, 23:8, 889-906,</a:t>
                      </a:r>
                      <a:endParaRPr lang="en-US" sz="1400" dirty="0"/>
                    </a:p>
                  </a:txBody>
                  <a:tcPr/>
                </a:tc>
              </a:tr>
            </a:tbl>
          </a:graphicData>
        </a:graphic>
      </p:graphicFrame>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723" y="3505200"/>
            <a:ext cx="6059277" cy="3048000"/>
          </a:xfrm>
          <a:prstGeom prst="rect">
            <a:avLst/>
          </a:prstGeom>
        </p:spPr>
      </p:pic>
    </p:spTree>
    <p:extLst>
      <p:ext uri="{BB962C8B-B14F-4D97-AF65-F5344CB8AC3E}">
        <p14:creationId xmlns:p14="http://schemas.microsoft.com/office/powerpoint/2010/main" val="3761577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Importance in SCD</a:t>
            </a:r>
            <a:endParaRPr lang="en-US" sz="3000" dirty="0">
              <a:solidFill>
                <a:srgbClr val="FFFFCC"/>
              </a:solidFill>
              <a:latin typeface="+mn-lt"/>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90600"/>
            <a:ext cx="8001000" cy="243840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697596"/>
            <a:ext cx="8001000" cy="2550803"/>
          </a:xfrm>
          <a:prstGeom prst="rect">
            <a:avLst/>
          </a:prstGeom>
        </p:spPr>
      </p:pic>
      <p:sp>
        <p:nvSpPr>
          <p:cNvPr id="8" name="TextBox 7"/>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err="1" smtClean="0"/>
              <a:t>K</a:t>
            </a:r>
            <a:r>
              <a:rPr lang="en-US" dirty="0" err="1"/>
              <a:t>emar</a:t>
            </a:r>
            <a:r>
              <a:rPr lang="en-US" dirty="0"/>
              <a:t> V </a:t>
            </a:r>
            <a:r>
              <a:rPr lang="en-US" dirty="0" err="1"/>
              <a:t>Prussien</a:t>
            </a:r>
            <a:r>
              <a:rPr lang="en-US" dirty="0"/>
              <a:t>, </a:t>
            </a:r>
            <a:r>
              <a:rPr lang="en-US" dirty="0" smtClean="0"/>
              <a:t>et. al., </a:t>
            </a:r>
            <a:r>
              <a:rPr lang="en-US" i="1" dirty="0"/>
              <a:t>Journal of Pediatric </a:t>
            </a:r>
            <a:r>
              <a:rPr lang="en-US" i="1" dirty="0" smtClean="0"/>
              <a:t>Psychology</a:t>
            </a:r>
            <a:r>
              <a:rPr lang="en-US" dirty="0" smtClean="0"/>
              <a:t> 2019, 1-11.</a:t>
            </a:r>
            <a:endParaRPr lang="en-US" dirty="0"/>
          </a:p>
        </p:txBody>
      </p:sp>
    </p:spTree>
    <p:extLst>
      <p:ext uri="{BB962C8B-B14F-4D97-AF65-F5344CB8AC3E}">
        <p14:creationId xmlns:p14="http://schemas.microsoft.com/office/powerpoint/2010/main" val="415793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400"/>
          </a:xfrm>
        </p:spPr>
        <p:txBody>
          <a:bodyPr>
            <a:noAutofit/>
          </a:bodyPr>
          <a:lstStyle/>
          <a:p>
            <a:pPr lvl="2" algn="ctr"/>
            <a:r>
              <a:rPr lang="en-US" sz="4000" dirty="0" smtClean="0">
                <a:solidFill>
                  <a:srgbClr val="FFFFCC"/>
                </a:solidFill>
                <a:latin typeface="+mn-lt"/>
                <a:cs typeface="Arabic Typesetting" pitchFamily="66" charset="-78"/>
              </a:rPr>
              <a:t>What are </a:t>
            </a:r>
            <a:r>
              <a:rPr lang="en-US" sz="4000" dirty="0" err="1" smtClean="0">
                <a:solidFill>
                  <a:srgbClr val="FFFFCC"/>
                </a:solidFill>
                <a:latin typeface="+mn-lt"/>
                <a:cs typeface="Arabic Typesetting" pitchFamily="66" charset="-78"/>
              </a:rPr>
              <a:t>neuro</a:t>
            </a:r>
            <a:r>
              <a:rPr lang="en-US" sz="4000" dirty="0" smtClean="0">
                <a:solidFill>
                  <a:srgbClr val="FFFFCC"/>
                </a:solidFill>
                <a:latin typeface="+mn-lt"/>
                <a:cs typeface="Arabic Typesetting" pitchFamily="66" charset="-78"/>
              </a:rPr>
              <a:t>-developmental disorders?</a:t>
            </a:r>
            <a:endParaRPr lang="en-US" sz="4000" dirty="0">
              <a:solidFill>
                <a:srgbClr val="FFFFCC"/>
              </a:solidFill>
              <a:latin typeface="+mn-lt"/>
              <a:cs typeface="Arabic Typesetting" pitchFamily="66" charset="-78"/>
            </a:endParaRPr>
          </a:p>
        </p:txBody>
      </p:sp>
      <p:sp>
        <p:nvSpPr>
          <p:cNvPr id="3" name="Oval 2"/>
          <p:cNvSpPr/>
          <p:nvPr/>
        </p:nvSpPr>
        <p:spPr>
          <a:xfrm>
            <a:off x="990600" y="1041952"/>
            <a:ext cx="2971800" cy="2590800"/>
          </a:xfrm>
          <a:prstGeom prst="ellipse">
            <a:avLst/>
          </a:prstGeom>
          <a:solidFill>
            <a:schemeClr val="accent2">
              <a:alpha val="7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Oval 4"/>
          <p:cNvSpPr/>
          <p:nvPr/>
        </p:nvSpPr>
        <p:spPr>
          <a:xfrm>
            <a:off x="3162300" y="1041952"/>
            <a:ext cx="2895600" cy="2667000"/>
          </a:xfrm>
          <a:prstGeom prst="ellipse">
            <a:avLst/>
          </a:prstGeom>
          <a:solidFill>
            <a:srgbClr val="FFFF00">
              <a:alpha val="76000"/>
            </a:srgbClr>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Oval 3"/>
          <p:cNvSpPr/>
          <p:nvPr/>
        </p:nvSpPr>
        <p:spPr>
          <a:xfrm>
            <a:off x="3200400" y="3886200"/>
            <a:ext cx="2971800" cy="2667000"/>
          </a:xfrm>
          <a:prstGeom prst="ellipse">
            <a:avLst/>
          </a:prstGeom>
          <a:solidFill>
            <a:srgbClr val="0066FF">
              <a:alpha val="75000"/>
            </a:srgbClr>
          </a:solidFill>
          <a:ln>
            <a:solidFill>
              <a:srgbClr val="0066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extBox 7"/>
          <p:cNvSpPr txBox="1"/>
          <p:nvPr/>
        </p:nvSpPr>
        <p:spPr>
          <a:xfrm>
            <a:off x="3810000" y="5230505"/>
            <a:ext cx="1752600" cy="1246495"/>
          </a:xfrm>
          <a:prstGeom prst="rect">
            <a:avLst/>
          </a:prstGeom>
          <a:noFill/>
        </p:spPr>
        <p:txBody>
          <a:bodyPr wrap="square" rtlCol="0">
            <a:spAutoFit/>
          </a:bodyPr>
          <a:lstStyle/>
          <a:p>
            <a:pPr algn="ctr"/>
            <a:r>
              <a:rPr lang="en-US" sz="2500" b="1" dirty="0" smtClean="0"/>
              <a:t>Autism</a:t>
            </a:r>
          </a:p>
          <a:p>
            <a:pPr algn="ctr"/>
            <a:r>
              <a:rPr lang="en-US" sz="2500" b="1" dirty="0" smtClean="0"/>
              <a:t>Spectrum</a:t>
            </a:r>
          </a:p>
          <a:p>
            <a:pPr algn="ctr"/>
            <a:r>
              <a:rPr lang="en-US" sz="2500" b="1" dirty="0" smtClean="0"/>
              <a:t>Disorders</a:t>
            </a:r>
          </a:p>
        </p:txBody>
      </p:sp>
      <p:sp>
        <p:nvSpPr>
          <p:cNvPr id="9" name="Oval 8"/>
          <p:cNvSpPr/>
          <p:nvPr/>
        </p:nvSpPr>
        <p:spPr>
          <a:xfrm>
            <a:off x="5257800" y="990600"/>
            <a:ext cx="2895600" cy="2667000"/>
          </a:xfrm>
          <a:prstGeom prst="ellipse">
            <a:avLst/>
          </a:prstGeom>
          <a:solidFill>
            <a:srgbClr val="FF33CC">
              <a:alpha val="76000"/>
            </a:srgbClr>
          </a:solidFill>
          <a:ln>
            <a:solidFill>
              <a:srgbClr val="FF33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p:cNvSpPr/>
          <p:nvPr/>
        </p:nvSpPr>
        <p:spPr>
          <a:xfrm>
            <a:off x="4343400" y="2667000"/>
            <a:ext cx="2971800" cy="2667000"/>
          </a:xfrm>
          <a:prstGeom prst="ellipse">
            <a:avLst/>
          </a:prstGeom>
          <a:solidFill>
            <a:srgbClr val="660066">
              <a:alpha val="75000"/>
            </a:srgbClr>
          </a:solidFill>
          <a:ln>
            <a:solidFill>
              <a:srgbClr val="66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Oval 10"/>
          <p:cNvSpPr/>
          <p:nvPr/>
        </p:nvSpPr>
        <p:spPr>
          <a:xfrm>
            <a:off x="2133600" y="2667000"/>
            <a:ext cx="2971800" cy="2667000"/>
          </a:xfrm>
          <a:prstGeom prst="ellipse">
            <a:avLst/>
          </a:prstGeom>
          <a:solidFill>
            <a:srgbClr val="FFC000">
              <a:alpha val="75000"/>
            </a:srgbClr>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TextBox 6"/>
          <p:cNvSpPr txBox="1"/>
          <p:nvPr/>
        </p:nvSpPr>
        <p:spPr>
          <a:xfrm>
            <a:off x="6248400" y="1496705"/>
            <a:ext cx="1752600" cy="1246495"/>
          </a:xfrm>
          <a:prstGeom prst="rect">
            <a:avLst/>
          </a:prstGeom>
          <a:noFill/>
        </p:spPr>
        <p:txBody>
          <a:bodyPr wrap="square" rtlCol="0">
            <a:spAutoFit/>
          </a:bodyPr>
          <a:lstStyle/>
          <a:p>
            <a:pPr algn="ctr"/>
            <a:r>
              <a:rPr lang="en-US" sz="2500" b="1" dirty="0" smtClean="0"/>
              <a:t>Specific</a:t>
            </a:r>
          </a:p>
          <a:p>
            <a:pPr algn="ctr"/>
            <a:r>
              <a:rPr lang="en-US" sz="2500" b="1" dirty="0" smtClean="0"/>
              <a:t>Learning</a:t>
            </a:r>
          </a:p>
          <a:p>
            <a:pPr algn="ctr"/>
            <a:r>
              <a:rPr lang="en-US" sz="2500" b="1" dirty="0" smtClean="0"/>
              <a:t>Disabilities</a:t>
            </a:r>
            <a:endParaRPr lang="en-US" sz="2500" b="1" dirty="0"/>
          </a:p>
        </p:txBody>
      </p:sp>
      <p:sp>
        <p:nvSpPr>
          <p:cNvPr id="12" name="TextBox 11"/>
          <p:cNvSpPr txBox="1"/>
          <p:nvPr/>
        </p:nvSpPr>
        <p:spPr>
          <a:xfrm>
            <a:off x="3733800" y="1808946"/>
            <a:ext cx="1752600" cy="477054"/>
          </a:xfrm>
          <a:prstGeom prst="rect">
            <a:avLst/>
          </a:prstGeom>
          <a:noFill/>
        </p:spPr>
        <p:txBody>
          <a:bodyPr wrap="square" rtlCol="0">
            <a:spAutoFit/>
          </a:bodyPr>
          <a:lstStyle/>
          <a:p>
            <a:pPr algn="ctr"/>
            <a:r>
              <a:rPr lang="en-US" sz="2500" b="1" dirty="0" smtClean="0"/>
              <a:t>ADHD</a:t>
            </a:r>
          </a:p>
        </p:txBody>
      </p:sp>
      <p:sp>
        <p:nvSpPr>
          <p:cNvPr id="13" name="TextBox 12"/>
          <p:cNvSpPr txBox="1"/>
          <p:nvPr/>
        </p:nvSpPr>
        <p:spPr>
          <a:xfrm>
            <a:off x="5410200" y="3710226"/>
            <a:ext cx="1752600" cy="861774"/>
          </a:xfrm>
          <a:prstGeom prst="rect">
            <a:avLst/>
          </a:prstGeom>
          <a:noFill/>
        </p:spPr>
        <p:txBody>
          <a:bodyPr wrap="square" rtlCol="0">
            <a:spAutoFit/>
          </a:bodyPr>
          <a:lstStyle/>
          <a:p>
            <a:pPr algn="ctr"/>
            <a:r>
              <a:rPr lang="en-US" sz="2500" b="1" dirty="0" smtClean="0"/>
              <a:t>Language Disorders</a:t>
            </a:r>
          </a:p>
        </p:txBody>
      </p:sp>
      <p:sp>
        <p:nvSpPr>
          <p:cNvPr id="14" name="TextBox 13"/>
          <p:cNvSpPr txBox="1"/>
          <p:nvPr/>
        </p:nvSpPr>
        <p:spPr>
          <a:xfrm>
            <a:off x="2514600" y="3733800"/>
            <a:ext cx="1752600" cy="861774"/>
          </a:xfrm>
          <a:prstGeom prst="rect">
            <a:avLst/>
          </a:prstGeom>
          <a:noFill/>
        </p:spPr>
        <p:txBody>
          <a:bodyPr wrap="square" rtlCol="0">
            <a:spAutoFit/>
          </a:bodyPr>
          <a:lstStyle/>
          <a:p>
            <a:pPr algn="ctr"/>
            <a:r>
              <a:rPr lang="en-US" sz="2500" b="1" dirty="0" smtClean="0"/>
              <a:t>Intellectual</a:t>
            </a:r>
          </a:p>
          <a:p>
            <a:pPr algn="ctr"/>
            <a:r>
              <a:rPr lang="en-US" sz="2500" b="1" dirty="0" smtClean="0"/>
              <a:t>Disability</a:t>
            </a:r>
          </a:p>
        </p:txBody>
      </p:sp>
      <p:sp>
        <p:nvSpPr>
          <p:cNvPr id="15" name="TextBox 14"/>
          <p:cNvSpPr txBox="1"/>
          <p:nvPr/>
        </p:nvSpPr>
        <p:spPr>
          <a:xfrm>
            <a:off x="1219200" y="1729026"/>
            <a:ext cx="1752600" cy="861774"/>
          </a:xfrm>
          <a:prstGeom prst="rect">
            <a:avLst/>
          </a:prstGeom>
          <a:noFill/>
        </p:spPr>
        <p:txBody>
          <a:bodyPr wrap="square" rtlCol="0">
            <a:spAutoFit/>
          </a:bodyPr>
          <a:lstStyle/>
          <a:p>
            <a:pPr algn="ctr"/>
            <a:r>
              <a:rPr lang="en-US" sz="2500" b="1" dirty="0" smtClean="0"/>
              <a:t>Motor</a:t>
            </a:r>
          </a:p>
          <a:p>
            <a:pPr algn="ctr"/>
            <a:r>
              <a:rPr lang="en-US" sz="2500" b="1" dirty="0" smtClean="0"/>
              <a:t>Disorders</a:t>
            </a:r>
          </a:p>
        </p:txBody>
      </p:sp>
    </p:spTree>
    <p:extLst>
      <p:ext uri="{BB962C8B-B14F-4D97-AF65-F5344CB8AC3E}">
        <p14:creationId xmlns:p14="http://schemas.microsoft.com/office/powerpoint/2010/main" val="400834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 y="0"/>
            <a:ext cx="9144000" cy="990600"/>
          </a:xfrm>
        </p:spPr>
        <p:txBody>
          <a:bodyPr>
            <a:noAutofit/>
          </a:bodyPr>
          <a:lstStyle/>
          <a:p>
            <a:pPr lvl="2" algn="ctr"/>
            <a:r>
              <a:rPr lang="en-US" sz="4000" dirty="0" smtClean="0">
                <a:solidFill>
                  <a:srgbClr val="FFFFCC"/>
                </a:solidFill>
                <a:latin typeface="+mn-lt"/>
                <a:cs typeface="Arabic Typesetting" pitchFamily="66" charset="-78"/>
              </a:rPr>
              <a:t>What can I do to </a:t>
            </a:r>
            <a:r>
              <a:rPr lang="en-US" sz="4000" dirty="0" smtClean="0">
                <a:solidFill>
                  <a:srgbClr val="FFFFCC"/>
                </a:solidFill>
                <a:latin typeface="+mn-lt"/>
                <a:cs typeface="Arabic Typesetting" pitchFamily="66" charset="-78"/>
              </a:rPr>
              <a:t>help/improve </a:t>
            </a:r>
            <a:r>
              <a:rPr lang="en-US" sz="4000" dirty="0" smtClean="0">
                <a:solidFill>
                  <a:srgbClr val="FFFFCC"/>
                </a:solidFill>
                <a:latin typeface="+mn-lt"/>
                <a:cs typeface="Arabic Typesetting" pitchFamily="66" charset="-78"/>
              </a:rPr>
              <a:t>my </a:t>
            </a:r>
            <a:br>
              <a:rPr lang="en-US" sz="4000" dirty="0" smtClean="0">
                <a:solidFill>
                  <a:srgbClr val="FFFFCC"/>
                </a:solidFill>
                <a:latin typeface="+mn-lt"/>
                <a:cs typeface="Arabic Typesetting" pitchFamily="66" charset="-78"/>
              </a:rPr>
            </a:br>
            <a:r>
              <a:rPr lang="en-US" sz="4000" dirty="0" smtClean="0">
                <a:solidFill>
                  <a:srgbClr val="FFFFCC"/>
                </a:solidFill>
                <a:latin typeface="+mn-lt"/>
                <a:cs typeface="Arabic Typesetting" pitchFamily="66" charset="-78"/>
              </a:rPr>
              <a:t>Executive Function?</a:t>
            </a:r>
            <a:endParaRPr lang="en-US" sz="4000" dirty="0">
              <a:solidFill>
                <a:srgbClr val="FFFFCC"/>
              </a:solidFill>
              <a:latin typeface="+mn-lt"/>
              <a:cs typeface="Arabic Typesetting" pitchFamily="66" charset="-78"/>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838682"/>
            <a:ext cx="1487295" cy="2123718"/>
          </a:xfrm>
          <a:prstGeom prst="rect">
            <a:avLst/>
          </a:prstGeom>
          <a:ln>
            <a:solidFill>
              <a:srgbClr val="00FF00"/>
            </a:solidFill>
          </a:ln>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321330"/>
            <a:ext cx="2132826" cy="3277270"/>
          </a:xfrm>
          <a:prstGeom prst="rect">
            <a:avLst/>
          </a:prstGeom>
          <a:ln>
            <a:solidFill>
              <a:srgbClr val="00FF00"/>
            </a:solidFill>
          </a:ln>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7285" y="1828800"/>
            <a:ext cx="1446715" cy="2133600"/>
          </a:xfrm>
          <a:prstGeom prst="rect">
            <a:avLst/>
          </a:prstGeom>
          <a:ln>
            <a:solidFill>
              <a:srgbClr val="00FF00"/>
            </a:solidFill>
          </a:ln>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0865" y="4149175"/>
            <a:ext cx="1433178" cy="2404025"/>
          </a:xfrm>
          <a:prstGeom prst="rect">
            <a:avLst/>
          </a:prstGeom>
          <a:ln>
            <a:solidFill>
              <a:srgbClr val="FF0000"/>
            </a:solidFill>
          </a:ln>
        </p:spPr>
      </p:pic>
      <p:pic>
        <p:nvPicPr>
          <p:cNvPr id="6" name="Picture 5"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6207" y="2321330"/>
            <a:ext cx="2100882" cy="3130624"/>
          </a:xfrm>
          <a:prstGeom prst="rect">
            <a:avLst/>
          </a:prstGeom>
          <a:ln>
            <a:solidFill>
              <a:srgbClr val="00FF00"/>
            </a:solidFill>
          </a:ln>
        </p:spPr>
      </p:pic>
      <p:pic>
        <p:nvPicPr>
          <p:cNvPr id="9" name="Picture 8"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0" y="4149175"/>
            <a:ext cx="1487295" cy="2404025"/>
          </a:xfrm>
          <a:prstGeom prst="rect">
            <a:avLst/>
          </a:prstGeom>
        </p:spPr>
      </p:pic>
      <p:pic>
        <p:nvPicPr>
          <p:cNvPr id="11" name="Picture 10"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87285" y="4148254"/>
            <a:ext cx="1433178" cy="2404946"/>
          </a:xfrm>
          <a:prstGeom prst="rect">
            <a:avLst/>
          </a:prstGeom>
        </p:spPr>
      </p:pic>
      <p:pic>
        <p:nvPicPr>
          <p:cNvPr id="12" name="Picture 11"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62957" y="1828800"/>
            <a:ext cx="1511086" cy="2133600"/>
          </a:xfrm>
          <a:prstGeom prst="rect">
            <a:avLst/>
          </a:prstGeom>
          <a:ln>
            <a:solidFill>
              <a:srgbClr val="00FF00"/>
            </a:solidFill>
          </a:ln>
        </p:spPr>
      </p:pic>
    </p:spTree>
    <p:extLst>
      <p:ext uri="{BB962C8B-B14F-4D97-AF65-F5344CB8AC3E}">
        <p14:creationId xmlns:p14="http://schemas.microsoft.com/office/powerpoint/2010/main" val="37665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a:t>
            </a:r>
            <a:r>
              <a:rPr lang="en-US" dirty="0" smtClean="0">
                <a:solidFill>
                  <a:srgbClr val="FFFFCC"/>
                </a:solidFill>
                <a:latin typeface="+mn-lt"/>
              </a:rPr>
              <a:t>Strategies:</a:t>
            </a:r>
            <a:br>
              <a:rPr lang="en-US" dirty="0" smtClean="0">
                <a:solidFill>
                  <a:srgbClr val="FFFFCC"/>
                </a:solidFill>
                <a:latin typeface="+mn-lt"/>
              </a:rPr>
            </a:br>
            <a:r>
              <a:rPr lang="en-US" dirty="0" smtClean="0">
                <a:solidFill>
                  <a:srgbClr val="FFFFCC"/>
                </a:solidFill>
                <a:latin typeface="+mn-lt"/>
              </a:rPr>
              <a:t>Diagnosis</a:t>
            </a:r>
            <a:endParaRPr lang="en-US" sz="3000" dirty="0">
              <a:solidFill>
                <a:srgbClr val="FFFFCC"/>
              </a:solidFill>
              <a:latin typeface="+mn-lt"/>
            </a:endParaRPr>
          </a:p>
        </p:txBody>
      </p:sp>
      <p:sp>
        <p:nvSpPr>
          <p:cNvPr id="4" name="TextBox 3"/>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a:t>Jones, K. E., </a:t>
            </a:r>
            <a:r>
              <a:rPr lang="en-US" dirty="0" smtClean="0"/>
              <a:t>et. al </a:t>
            </a:r>
            <a:r>
              <a:rPr lang="en-US" dirty="0"/>
              <a:t>(2017</a:t>
            </a:r>
            <a:r>
              <a:rPr lang="en-US" dirty="0" smtClean="0"/>
              <a:t>). </a:t>
            </a:r>
            <a:r>
              <a:rPr lang="en-US" i="1" dirty="0"/>
              <a:t>Rehabilitation Psychology, 62</a:t>
            </a:r>
            <a:r>
              <a:rPr lang="en-US" dirty="0"/>
              <a:t>(3), 249-257.</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364974"/>
            <a:ext cx="5029200" cy="4574505"/>
          </a:xfrm>
          <a:prstGeom prst="rect">
            <a:avLst/>
          </a:prstGeom>
        </p:spPr>
      </p:pic>
    </p:spTree>
    <p:extLst>
      <p:ext uri="{BB962C8B-B14F-4D97-AF65-F5344CB8AC3E}">
        <p14:creationId xmlns:p14="http://schemas.microsoft.com/office/powerpoint/2010/main" val="3567486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Function </a:t>
            </a:r>
            <a:r>
              <a:rPr lang="en-US" dirty="0" smtClean="0">
                <a:solidFill>
                  <a:srgbClr val="FFFFCC"/>
                </a:solidFill>
                <a:latin typeface="+mn-lt"/>
              </a:rPr>
              <a:t>Strategies:</a:t>
            </a:r>
            <a:br>
              <a:rPr lang="en-US" dirty="0" smtClean="0">
                <a:solidFill>
                  <a:srgbClr val="FFFFCC"/>
                </a:solidFill>
                <a:latin typeface="+mn-lt"/>
              </a:rPr>
            </a:br>
            <a:r>
              <a:rPr lang="en-US" dirty="0" smtClean="0">
                <a:solidFill>
                  <a:srgbClr val="FFFFCC"/>
                </a:solidFill>
                <a:latin typeface="+mn-lt"/>
              </a:rPr>
              <a:t>Diagnosis</a:t>
            </a:r>
            <a:endParaRPr lang="en-US" sz="3000" dirty="0">
              <a:solidFill>
                <a:srgbClr val="FFFFCC"/>
              </a:solidFill>
              <a:latin typeface="+mn-lt"/>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8013642" cy="3124200"/>
          </a:xfrm>
          <a:prstGeom prst="rect">
            <a:avLst/>
          </a:prstGeom>
        </p:spPr>
      </p:pic>
      <p:sp>
        <p:nvSpPr>
          <p:cNvPr id="5" name="TextBox 4"/>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a:t>Jones, K. E., </a:t>
            </a:r>
            <a:r>
              <a:rPr lang="en-US" dirty="0" smtClean="0"/>
              <a:t>et. al </a:t>
            </a:r>
            <a:r>
              <a:rPr lang="en-US" dirty="0"/>
              <a:t>(2017</a:t>
            </a:r>
            <a:r>
              <a:rPr lang="en-US" dirty="0" smtClean="0"/>
              <a:t>). </a:t>
            </a:r>
            <a:r>
              <a:rPr lang="en-US" i="1" dirty="0"/>
              <a:t>Rehabilitation Psychology, 62</a:t>
            </a:r>
            <a:r>
              <a:rPr lang="en-US" dirty="0"/>
              <a:t>(3), 249-257.</a:t>
            </a:r>
          </a:p>
        </p:txBody>
      </p:sp>
    </p:spTree>
    <p:extLst>
      <p:ext uri="{BB962C8B-B14F-4D97-AF65-F5344CB8AC3E}">
        <p14:creationId xmlns:p14="http://schemas.microsoft.com/office/powerpoint/2010/main" val="2936177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a:t>
            </a:r>
            <a:r>
              <a:rPr lang="en-US" dirty="0" smtClean="0">
                <a:solidFill>
                  <a:srgbClr val="FFFFCC"/>
                </a:solidFill>
                <a:latin typeface="+mn-lt"/>
              </a:rPr>
              <a:t>Function Strategies:</a:t>
            </a:r>
            <a:br>
              <a:rPr lang="en-US" dirty="0" smtClean="0">
                <a:solidFill>
                  <a:srgbClr val="FFFFCC"/>
                </a:solidFill>
                <a:latin typeface="+mn-lt"/>
              </a:rPr>
            </a:br>
            <a:r>
              <a:rPr lang="en-US" dirty="0" smtClean="0">
                <a:solidFill>
                  <a:srgbClr val="FFFFCC"/>
                </a:solidFill>
                <a:latin typeface="+mn-lt"/>
              </a:rPr>
              <a:t>Exercise - Aerobic</a:t>
            </a:r>
            <a:endParaRPr lang="en-US" sz="3000" dirty="0">
              <a:solidFill>
                <a:srgbClr val="FFFFCC"/>
              </a:solidFill>
              <a:latin typeface="+mn-lt"/>
            </a:endParaRPr>
          </a:p>
        </p:txBody>
      </p:sp>
      <p:sp>
        <p:nvSpPr>
          <p:cNvPr id="5" name="TextBox 4"/>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smtClean="0"/>
              <a:t>Diamond, A. &amp; Lee, K. </a:t>
            </a:r>
            <a:r>
              <a:rPr lang="en-US" dirty="0"/>
              <a:t>(</a:t>
            </a:r>
            <a:r>
              <a:rPr lang="en-US" dirty="0" smtClean="0"/>
              <a:t>2011). </a:t>
            </a:r>
            <a:r>
              <a:rPr lang="en-US" i="1" dirty="0" smtClean="0"/>
              <a:t>Science</a:t>
            </a:r>
            <a:r>
              <a:rPr lang="en-US" dirty="0" smtClean="0"/>
              <a:t> 333(6045): 959-964.</a:t>
            </a: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441" y="1399509"/>
            <a:ext cx="6735115" cy="4772691"/>
          </a:xfrm>
          <a:prstGeom prst="rect">
            <a:avLst/>
          </a:prstGeom>
        </p:spPr>
      </p:pic>
    </p:spTree>
    <p:extLst>
      <p:ext uri="{BB962C8B-B14F-4D97-AF65-F5344CB8AC3E}">
        <p14:creationId xmlns:p14="http://schemas.microsoft.com/office/powerpoint/2010/main" val="11414226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a:t>
            </a:r>
            <a:r>
              <a:rPr lang="en-US" dirty="0" smtClean="0">
                <a:solidFill>
                  <a:srgbClr val="FFFFCC"/>
                </a:solidFill>
                <a:latin typeface="+mn-lt"/>
              </a:rPr>
              <a:t>Function Strategies:</a:t>
            </a:r>
            <a:br>
              <a:rPr lang="en-US" dirty="0" smtClean="0">
                <a:solidFill>
                  <a:srgbClr val="FFFFCC"/>
                </a:solidFill>
                <a:latin typeface="+mn-lt"/>
              </a:rPr>
            </a:br>
            <a:r>
              <a:rPr lang="en-US" dirty="0" smtClean="0">
                <a:solidFill>
                  <a:srgbClr val="FFFFCC"/>
                </a:solidFill>
                <a:latin typeface="+mn-lt"/>
              </a:rPr>
              <a:t>Exercise – Martial Arts</a:t>
            </a:r>
            <a:endParaRPr lang="en-US" sz="3000" dirty="0">
              <a:solidFill>
                <a:srgbClr val="FFFFCC"/>
              </a:solidFill>
              <a:latin typeface="+mn-lt"/>
            </a:endParaRPr>
          </a:p>
        </p:txBody>
      </p:sp>
      <p:sp>
        <p:nvSpPr>
          <p:cNvPr id="5" name="TextBox 4"/>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smtClean="0"/>
              <a:t>Diamond, A. &amp; Lee, K. </a:t>
            </a:r>
            <a:r>
              <a:rPr lang="en-US" dirty="0"/>
              <a:t>(</a:t>
            </a:r>
            <a:r>
              <a:rPr lang="en-US" dirty="0" smtClean="0"/>
              <a:t>2011). </a:t>
            </a:r>
            <a:r>
              <a:rPr lang="en-US" i="1" dirty="0" smtClean="0"/>
              <a:t>Science</a:t>
            </a:r>
            <a:r>
              <a:rPr lang="en-US" dirty="0" smtClean="0"/>
              <a:t> 333(6045): 959-964.</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76400"/>
            <a:ext cx="7735667" cy="4267200"/>
          </a:xfrm>
          <a:prstGeom prst="rect">
            <a:avLst/>
          </a:prstGeom>
        </p:spPr>
      </p:pic>
    </p:spTree>
    <p:extLst>
      <p:ext uri="{BB962C8B-B14F-4D97-AF65-F5344CB8AC3E}">
        <p14:creationId xmlns:p14="http://schemas.microsoft.com/office/powerpoint/2010/main" val="2291851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a:t>
            </a:r>
            <a:r>
              <a:rPr lang="en-US" dirty="0" smtClean="0">
                <a:solidFill>
                  <a:srgbClr val="FFFFCC"/>
                </a:solidFill>
                <a:latin typeface="+mn-lt"/>
              </a:rPr>
              <a:t>Function Strategies:</a:t>
            </a:r>
            <a:br>
              <a:rPr lang="en-US" dirty="0" smtClean="0">
                <a:solidFill>
                  <a:srgbClr val="FFFFCC"/>
                </a:solidFill>
                <a:latin typeface="+mn-lt"/>
              </a:rPr>
            </a:br>
            <a:r>
              <a:rPr lang="en-US" dirty="0" smtClean="0">
                <a:solidFill>
                  <a:srgbClr val="FFFFCC"/>
                </a:solidFill>
                <a:latin typeface="+mn-lt"/>
              </a:rPr>
              <a:t>Exercise – Yoga</a:t>
            </a:r>
            <a:endParaRPr lang="en-US" sz="3000" dirty="0">
              <a:solidFill>
                <a:srgbClr val="FFFFCC"/>
              </a:solidFill>
              <a:latin typeface="+mn-lt"/>
            </a:endParaRPr>
          </a:p>
        </p:txBody>
      </p:sp>
      <p:sp>
        <p:nvSpPr>
          <p:cNvPr id="5" name="TextBox 4"/>
          <p:cNvSpPr txBox="1">
            <a:spLocks noChangeArrowheads="1"/>
          </p:cNvSpPr>
          <p:nvPr/>
        </p:nvSpPr>
        <p:spPr bwMode="auto">
          <a:xfrm>
            <a:off x="0" y="6477000"/>
            <a:ext cx="9144000" cy="369332"/>
          </a:xfrm>
          <a:prstGeom prst="rect">
            <a:avLst/>
          </a:prstGeom>
          <a:noFill/>
          <a:ln w="9525">
            <a:noFill/>
            <a:miter lim="800000"/>
            <a:headEnd/>
            <a:tailEnd/>
          </a:ln>
        </p:spPr>
        <p:txBody>
          <a:bodyPr wrap="square">
            <a:spAutoFit/>
          </a:bodyPr>
          <a:lstStyle/>
          <a:p>
            <a:r>
              <a:rPr lang="en-US" dirty="0" smtClean="0"/>
              <a:t>Diamond, A. &amp; Lee, K. </a:t>
            </a:r>
            <a:r>
              <a:rPr lang="en-US" dirty="0"/>
              <a:t>(</a:t>
            </a:r>
            <a:r>
              <a:rPr lang="en-US" dirty="0" smtClean="0"/>
              <a:t>2011). </a:t>
            </a:r>
            <a:r>
              <a:rPr lang="en-US" i="1" dirty="0" smtClean="0"/>
              <a:t>Science</a:t>
            </a:r>
            <a:r>
              <a:rPr lang="en-US" dirty="0" smtClean="0"/>
              <a:t> 333(6045): 959-964. </a:t>
            </a: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71600"/>
            <a:ext cx="6735115" cy="990738"/>
          </a:xfrm>
          <a:prstGeom prst="rect">
            <a:avLst/>
          </a:prstGeom>
        </p:spPr>
      </p:pic>
      <p:pic>
        <p:nvPicPr>
          <p:cNvPr id="7" name="Picture 6" descr="Screen Clipping"/>
          <p:cNvPicPr>
            <a:picLocks noChangeAspect="1"/>
          </p:cNvPicPr>
          <p:nvPr/>
        </p:nvPicPr>
        <p:blipFill rotWithShape="1">
          <a:blip r:embed="rId4">
            <a:extLst>
              <a:ext uri="{28A0092B-C50C-407E-A947-70E740481C1C}">
                <a14:useLocalDpi xmlns:a14="http://schemas.microsoft.com/office/drawing/2010/main" val="0"/>
              </a:ext>
            </a:extLst>
          </a:blip>
          <a:srcRect b="65101"/>
          <a:stretch/>
        </p:blipFill>
        <p:spPr>
          <a:xfrm>
            <a:off x="1210864" y="2747192"/>
            <a:ext cx="6790136" cy="1824808"/>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756" y="4648200"/>
            <a:ext cx="8678487" cy="1657581"/>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730" y="2438400"/>
            <a:ext cx="8516539" cy="228632"/>
          </a:xfrm>
          <a:prstGeom prst="rect">
            <a:avLst/>
          </a:prstGeom>
        </p:spPr>
      </p:pic>
    </p:spTree>
    <p:extLst>
      <p:ext uri="{BB962C8B-B14F-4D97-AF65-F5344CB8AC3E}">
        <p14:creationId xmlns:p14="http://schemas.microsoft.com/office/powerpoint/2010/main" val="12462812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a:t>
            </a:r>
            <a:r>
              <a:rPr lang="en-US" dirty="0" smtClean="0">
                <a:solidFill>
                  <a:srgbClr val="FFFFCC"/>
                </a:solidFill>
                <a:latin typeface="+mn-lt"/>
              </a:rPr>
              <a:t>Function Strategies:</a:t>
            </a:r>
            <a:br>
              <a:rPr lang="en-US" dirty="0" smtClean="0">
                <a:solidFill>
                  <a:srgbClr val="FFFFCC"/>
                </a:solidFill>
                <a:latin typeface="+mn-lt"/>
              </a:rPr>
            </a:br>
            <a:r>
              <a:rPr lang="en-US" dirty="0" smtClean="0">
                <a:solidFill>
                  <a:srgbClr val="FFFFCC"/>
                </a:solidFill>
                <a:latin typeface="+mn-lt"/>
              </a:rPr>
              <a:t>Transfusions</a:t>
            </a:r>
            <a:endParaRPr lang="en-US" sz="3000" dirty="0">
              <a:solidFill>
                <a:srgbClr val="FFFFCC"/>
              </a:solidFill>
              <a:latin typeface="+mn-lt"/>
            </a:endParaRPr>
          </a:p>
        </p:txBody>
      </p:sp>
      <p:sp>
        <p:nvSpPr>
          <p:cNvPr id="5" name="TextBox 4"/>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smtClean="0"/>
              <a:t>Hood, Anna M.</a:t>
            </a:r>
            <a:r>
              <a:rPr lang="en-US" dirty="0" smtClean="0"/>
              <a:t> et. al. </a:t>
            </a:r>
            <a:r>
              <a:rPr lang="en-US" dirty="0"/>
              <a:t>(</a:t>
            </a:r>
            <a:r>
              <a:rPr lang="en-US" dirty="0" smtClean="0"/>
              <a:t>2019). </a:t>
            </a:r>
            <a:r>
              <a:rPr lang="en-US" i="1" dirty="0" smtClean="0"/>
              <a:t>Pediatric Blood and Cancer</a:t>
            </a:r>
            <a:r>
              <a:rPr lang="en-US" dirty="0"/>
              <a:t> </a:t>
            </a:r>
            <a:r>
              <a:rPr lang="en-US" dirty="0" smtClean="0"/>
              <a:t>, online first 03 July 2019</a:t>
            </a:r>
            <a:endParaRPr lang="en-US" dirty="0"/>
          </a:p>
        </p:txBody>
      </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b="40024"/>
          <a:stretch/>
        </p:blipFill>
        <p:spPr>
          <a:xfrm>
            <a:off x="304800" y="2209800"/>
            <a:ext cx="4136301" cy="3124200"/>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209800"/>
            <a:ext cx="4209448" cy="3124199"/>
          </a:xfrm>
          <a:prstGeom prst="rect">
            <a:avLst/>
          </a:prstGeom>
        </p:spPr>
      </p:pic>
    </p:spTree>
    <p:extLst>
      <p:ext uri="{BB962C8B-B14F-4D97-AF65-F5344CB8AC3E}">
        <p14:creationId xmlns:p14="http://schemas.microsoft.com/office/powerpoint/2010/main" val="2238827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a:t>
            </a:r>
            <a:r>
              <a:rPr lang="en-US" dirty="0" smtClean="0">
                <a:solidFill>
                  <a:srgbClr val="FFFFCC"/>
                </a:solidFill>
                <a:latin typeface="+mn-lt"/>
              </a:rPr>
              <a:t>Function Strategies:</a:t>
            </a:r>
            <a:br>
              <a:rPr lang="en-US" dirty="0" smtClean="0">
                <a:solidFill>
                  <a:srgbClr val="FFFFCC"/>
                </a:solidFill>
                <a:latin typeface="+mn-lt"/>
              </a:rPr>
            </a:br>
            <a:r>
              <a:rPr lang="en-US" dirty="0" smtClean="0">
                <a:solidFill>
                  <a:srgbClr val="FFFFCC"/>
                </a:solidFill>
                <a:latin typeface="+mn-lt"/>
              </a:rPr>
              <a:t>Computer Training</a:t>
            </a:r>
            <a:endParaRPr lang="en-US" sz="3000" dirty="0">
              <a:solidFill>
                <a:srgbClr val="FFFFCC"/>
              </a:solidFill>
              <a:latin typeface="+mn-lt"/>
            </a:endParaRPr>
          </a:p>
        </p:txBody>
      </p:sp>
      <p:sp>
        <p:nvSpPr>
          <p:cNvPr id="5" name="TextBox 4"/>
          <p:cNvSpPr txBox="1">
            <a:spLocks noChangeArrowheads="1"/>
          </p:cNvSpPr>
          <p:nvPr/>
        </p:nvSpPr>
        <p:spPr bwMode="auto">
          <a:xfrm>
            <a:off x="0" y="6477000"/>
            <a:ext cx="8534400" cy="369332"/>
          </a:xfrm>
          <a:prstGeom prst="rect">
            <a:avLst/>
          </a:prstGeom>
          <a:noFill/>
          <a:ln w="9525">
            <a:noFill/>
            <a:miter lim="800000"/>
            <a:headEnd/>
            <a:tailEnd/>
          </a:ln>
        </p:spPr>
        <p:txBody>
          <a:bodyPr wrap="square">
            <a:spAutoFit/>
          </a:bodyPr>
          <a:lstStyle/>
          <a:p>
            <a:r>
              <a:rPr lang="en-US" dirty="0" smtClean="0"/>
              <a:t>Hardy, Steven J et. al. </a:t>
            </a:r>
            <a:r>
              <a:rPr lang="en-US" dirty="0"/>
              <a:t>(</a:t>
            </a:r>
            <a:r>
              <a:rPr lang="en-US" dirty="0" smtClean="0"/>
              <a:t>2016). </a:t>
            </a:r>
            <a:r>
              <a:rPr lang="en-US" i="1" dirty="0" smtClean="0"/>
              <a:t>Pediatric Blood and Cancer</a:t>
            </a:r>
            <a:r>
              <a:rPr lang="en-US" dirty="0"/>
              <a:t> </a:t>
            </a:r>
            <a:r>
              <a:rPr lang="en-US" dirty="0" smtClean="0"/>
              <a:t>63(9): 1578-85.</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33" y="1828800"/>
            <a:ext cx="3923567" cy="342900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828799"/>
            <a:ext cx="4517337" cy="3447053"/>
          </a:xfrm>
          <a:prstGeom prst="rect">
            <a:avLst/>
          </a:prstGeom>
        </p:spPr>
      </p:pic>
    </p:spTree>
    <p:extLst>
      <p:ext uri="{BB962C8B-B14F-4D97-AF65-F5344CB8AC3E}">
        <p14:creationId xmlns:p14="http://schemas.microsoft.com/office/powerpoint/2010/main" val="19212436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a:solidFill>
                  <a:srgbClr val="FFFFCC"/>
                </a:solidFill>
                <a:latin typeface="+mn-lt"/>
              </a:rPr>
              <a:t>Executive Function Strategies:</a:t>
            </a:r>
            <a:br>
              <a:rPr lang="en-US" dirty="0">
                <a:solidFill>
                  <a:srgbClr val="FFFFCC"/>
                </a:solidFill>
                <a:latin typeface="+mn-lt"/>
              </a:rPr>
            </a:br>
            <a:r>
              <a:rPr lang="en-US" dirty="0">
                <a:solidFill>
                  <a:srgbClr val="FFFFCC"/>
                </a:solidFill>
                <a:latin typeface="+mn-lt"/>
              </a:rPr>
              <a:t>Computer Training</a:t>
            </a:r>
            <a:endParaRPr lang="en-US" dirty="0">
              <a:solidFill>
                <a:srgbClr val="FFFFCC"/>
              </a:solidFill>
              <a:latin typeface="+mn-lt"/>
            </a:endParaRPr>
          </a:p>
        </p:txBody>
      </p:sp>
      <p:sp>
        <p:nvSpPr>
          <p:cNvPr id="5" name="TextBox 4"/>
          <p:cNvSpPr txBox="1">
            <a:spLocks noChangeArrowheads="1"/>
          </p:cNvSpPr>
          <p:nvPr/>
        </p:nvSpPr>
        <p:spPr bwMode="auto">
          <a:xfrm>
            <a:off x="0" y="6477000"/>
            <a:ext cx="8534400" cy="646331"/>
          </a:xfrm>
          <a:prstGeom prst="rect">
            <a:avLst/>
          </a:prstGeom>
          <a:noFill/>
          <a:ln w="9525">
            <a:noFill/>
            <a:miter lim="800000"/>
            <a:headEnd/>
            <a:tailEnd/>
          </a:ln>
        </p:spPr>
        <p:txBody>
          <a:bodyPr wrap="square">
            <a:spAutoFit/>
          </a:bodyPr>
          <a:lstStyle/>
          <a:p>
            <a:r>
              <a:rPr lang="en-US" dirty="0"/>
              <a:t>Diamond, Adele. Executive Functions. </a:t>
            </a:r>
            <a:r>
              <a:rPr lang="fr-FR" i="1" dirty="0" err="1"/>
              <a:t>Annu</a:t>
            </a:r>
            <a:r>
              <a:rPr lang="fr-FR" i="1" dirty="0"/>
              <a:t> </a:t>
            </a:r>
            <a:r>
              <a:rPr lang="fr-FR" i="1" dirty="0" err="1"/>
              <a:t>Rev</a:t>
            </a:r>
            <a:r>
              <a:rPr lang="fr-FR" i="1" dirty="0"/>
              <a:t> </a:t>
            </a:r>
            <a:r>
              <a:rPr lang="fr-FR" i="1" dirty="0" err="1"/>
              <a:t>Psychol</a:t>
            </a:r>
            <a:r>
              <a:rPr lang="fr-FR" dirty="0"/>
              <a:t>. 2013 ; 64: 135–168.</a:t>
            </a:r>
            <a:endParaRPr lang="en-US" dirty="0"/>
          </a:p>
          <a:p>
            <a:endParaRPr lang="en-US" dirty="0"/>
          </a:p>
        </p:txBody>
      </p:sp>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295" y="1954500"/>
            <a:ext cx="3520831" cy="3429000"/>
          </a:xfrm>
          <a:prstGeom prst="rect">
            <a:avLst/>
          </a:prstGeom>
        </p:spPr>
      </p:pic>
      <p:sp>
        <p:nvSpPr>
          <p:cNvPr id="7" name="TextBox 6"/>
          <p:cNvSpPr txBox="1"/>
          <p:nvPr/>
        </p:nvSpPr>
        <p:spPr>
          <a:xfrm>
            <a:off x="3962400" y="1120200"/>
            <a:ext cx="4953000" cy="5509200"/>
          </a:xfrm>
          <a:prstGeom prst="rect">
            <a:avLst/>
          </a:prstGeom>
          <a:noFill/>
        </p:spPr>
        <p:txBody>
          <a:bodyPr wrap="square" rtlCol="0">
            <a:spAutoFit/>
          </a:bodyPr>
          <a:lstStyle/>
          <a:p>
            <a:pPr marL="457200" indent="-457200">
              <a:buFont typeface="Arial" pitchFamily="34" charset="0"/>
              <a:buChar char="•"/>
            </a:pPr>
            <a:r>
              <a:rPr lang="en-US" sz="3200" dirty="0" err="1"/>
              <a:t>CogMed</a:t>
            </a:r>
            <a:r>
              <a:rPr lang="en-US" sz="3200" dirty="0"/>
              <a:t>© </a:t>
            </a:r>
            <a:r>
              <a:rPr lang="en-US" sz="3200" dirty="0" smtClean="0"/>
              <a:t>Computerized training</a:t>
            </a:r>
          </a:p>
          <a:p>
            <a:pPr marL="457200" indent="-457200">
              <a:buFont typeface="Arial" pitchFamily="34" charset="0"/>
              <a:buChar char="•"/>
            </a:pPr>
            <a:r>
              <a:rPr lang="en-US" sz="3200" dirty="0" smtClean="0"/>
              <a:t>Computerized and interactive games</a:t>
            </a:r>
          </a:p>
          <a:p>
            <a:pPr marL="457200" indent="-457200">
              <a:buFont typeface="Arial" pitchFamily="34" charset="0"/>
              <a:buChar char="•"/>
            </a:pPr>
            <a:r>
              <a:rPr lang="en-US" sz="3200" dirty="0" smtClean="0"/>
              <a:t>Task switching computerized training</a:t>
            </a:r>
          </a:p>
          <a:p>
            <a:pPr marL="457200" indent="-457200">
              <a:buFont typeface="Arial" pitchFamily="34" charset="0"/>
              <a:buChar char="•"/>
            </a:pPr>
            <a:r>
              <a:rPr lang="en-US" sz="3200" dirty="0" smtClean="0"/>
              <a:t>Continually increase demands</a:t>
            </a:r>
          </a:p>
          <a:p>
            <a:pPr marL="457200" indent="-457200">
              <a:buFont typeface="Arial" pitchFamily="34" charset="0"/>
              <a:buChar char="•"/>
            </a:pPr>
            <a:r>
              <a:rPr lang="en-US" sz="3200" dirty="0" smtClean="0"/>
              <a:t>Limited transfer of skills to global tasks</a:t>
            </a:r>
          </a:p>
          <a:p>
            <a:pPr marL="457200" indent="-457200">
              <a:buFont typeface="Arial" pitchFamily="34" charset="0"/>
              <a:buChar char="•"/>
            </a:pPr>
            <a:r>
              <a:rPr lang="en-US" sz="3200" dirty="0" smtClean="0"/>
              <a:t>Repeated practice is key</a:t>
            </a:r>
            <a:endParaRPr lang="en-US" sz="3200" dirty="0" smtClean="0"/>
          </a:p>
        </p:txBody>
      </p:sp>
    </p:spTree>
    <p:extLst>
      <p:ext uri="{BB962C8B-B14F-4D97-AF65-F5344CB8AC3E}">
        <p14:creationId xmlns:p14="http://schemas.microsoft.com/office/powerpoint/2010/main" val="27229768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a:t>
            </a:r>
            <a:r>
              <a:rPr lang="en-US" dirty="0" smtClean="0">
                <a:solidFill>
                  <a:srgbClr val="FFFFCC"/>
                </a:solidFill>
                <a:latin typeface="+mn-lt"/>
              </a:rPr>
              <a:t>Function Strategies: School</a:t>
            </a:r>
            <a:endParaRPr lang="en-US" sz="3000" dirty="0">
              <a:solidFill>
                <a:srgbClr val="FFFFCC"/>
              </a:solidFill>
              <a:latin typeface="+mn-lt"/>
            </a:endParaRPr>
          </a:p>
        </p:txBody>
      </p:sp>
      <p:sp>
        <p:nvSpPr>
          <p:cNvPr id="7" name="TextBox 6"/>
          <p:cNvSpPr txBox="1"/>
          <p:nvPr/>
        </p:nvSpPr>
        <p:spPr>
          <a:xfrm>
            <a:off x="237613" y="3048000"/>
            <a:ext cx="8610600" cy="4524315"/>
          </a:xfrm>
          <a:prstGeom prst="rect">
            <a:avLst/>
          </a:prstGeom>
          <a:noFill/>
        </p:spPr>
        <p:txBody>
          <a:bodyPr wrap="square" numCol="2" rtlCol="0">
            <a:spAutoFit/>
          </a:bodyPr>
          <a:lstStyle/>
          <a:p>
            <a:pPr marL="457200" lvl="0" indent="-457200">
              <a:buFont typeface="Arial" pitchFamily="34" charset="0"/>
              <a:buChar char="•"/>
            </a:pPr>
            <a:r>
              <a:rPr lang="en-US" sz="2400" u="sng" dirty="0" smtClean="0"/>
              <a:t>Minimize </a:t>
            </a:r>
            <a:r>
              <a:rPr lang="en-US" sz="2400" u="sng" dirty="0"/>
              <a:t>distractions</a:t>
            </a:r>
            <a:r>
              <a:rPr lang="en-US" sz="2400" dirty="0"/>
              <a:t> </a:t>
            </a:r>
            <a:endParaRPr lang="en-US" sz="2400" dirty="0" smtClean="0"/>
          </a:p>
          <a:p>
            <a:pPr marL="457200" lvl="0" indent="-457200">
              <a:buFont typeface="Arial" pitchFamily="34" charset="0"/>
              <a:buChar char="•"/>
            </a:pPr>
            <a:r>
              <a:rPr lang="en-US" sz="2400" dirty="0" smtClean="0"/>
              <a:t>Provide </a:t>
            </a:r>
            <a:r>
              <a:rPr lang="en-US" sz="2400" u="sng" dirty="0"/>
              <a:t>consistency and structure</a:t>
            </a:r>
            <a:r>
              <a:rPr lang="en-US" sz="2400" dirty="0"/>
              <a:t> </a:t>
            </a:r>
            <a:endParaRPr lang="en-US" sz="2400" dirty="0" smtClean="0"/>
          </a:p>
          <a:p>
            <a:pPr marL="457200" lvl="0" indent="-457200">
              <a:buFont typeface="Arial" pitchFamily="34" charset="0"/>
              <a:buChar char="•"/>
            </a:pPr>
            <a:r>
              <a:rPr lang="en-US" sz="2400" dirty="0" smtClean="0"/>
              <a:t>Allow </a:t>
            </a:r>
            <a:r>
              <a:rPr lang="en-US" sz="2400" u="sng" dirty="0"/>
              <a:t>regular breaks</a:t>
            </a:r>
            <a:r>
              <a:rPr lang="en-US" sz="2400" dirty="0"/>
              <a:t> from structured </a:t>
            </a:r>
            <a:r>
              <a:rPr lang="en-US" sz="2400" dirty="0" smtClean="0"/>
              <a:t>activity</a:t>
            </a:r>
          </a:p>
          <a:p>
            <a:pPr marL="457200" lvl="0" indent="-457200">
              <a:buFont typeface="Arial" pitchFamily="34" charset="0"/>
              <a:buChar char="•"/>
            </a:pPr>
            <a:r>
              <a:rPr lang="en-US" sz="2400" dirty="0" smtClean="0"/>
              <a:t>Provide </a:t>
            </a:r>
            <a:r>
              <a:rPr lang="en-US" sz="2400" u="sng" dirty="0"/>
              <a:t>prompts as needed</a:t>
            </a:r>
            <a:r>
              <a:rPr lang="en-US" sz="2400" dirty="0"/>
              <a:t> to redirect </a:t>
            </a:r>
            <a:endParaRPr lang="en-US" sz="2400" dirty="0" smtClean="0"/>
          </a:p>
          <a:p>
            <a:pPr marL="457200" lvl="0" indent="-457200">
              <a:buFont typeface="Arial" pitchFamily="34" charset="0"/>
              <a:buChar char="•"/>
            </a:pPr>
            <a:r>
              <a:rPr lang="en-US" sz="2400" dirty="0" smtClean="0"/>
              <a:t>Providing </a:t>
            </a:r>
            <a:r>
              <a:rPr lang="en-US" sz="2400" u="sng" dirty="0"/>
              <a:t>gentle corrective </a:t>
            </a:r>
            <a:r>
              <a:rPr lang="en-US" sz="2400" u="sng" dirty="0" smtClean="0"/>
              <a:t>feedback</a:t>
            </a:r>
            <a:endParaRPr lang="en-US" sz="2400" dirty="0" smtClean="0"/>
          </a:p>
          <a:p>
            <a:pPr marL="457200" lvl="0" indent="-457200">
              <a:buFont typeface="Arial" pitchFamily="34" charset="0"/>
              <a:buChar char="•"/>
            </a:pPr>
            <a:endParaRPr lang="en-US" sz="2400" u="sng" dirty="0"/>
          </a:p>
          <a:p>
            <a:pPr marL="457200" lvl="0" indent="-457200">
              <a:buFont typeface="Arial" pitchFamily="34" charset="0"/>
              <a:buChar char="•"/>
            </a:pPr>
            <a:endParaRPr lang="en-US" sz="2400" u="sng" dirty="0" smtClean="0"/>
          </a:p>
          <a:p>
            <a:pPr lvl="0"/>
            <a:endParaRPr lang="en-US" sz="2400" u="sng" dirty="0" smtClean="0"/>
          </a:p>
          <a:p>
            <a:pPr marL="457200" lvl="0" indent="-457200">
              <a:buFont typeface="Arial" pitchFamily="34" charset="0"/>
              <a:buChar char="•"/>
            </a:pPr>
            <a:r>
              <a:rPr lang="en-US" sz="2400" u="sng" dirty="0" smtClean="0"/>
              <a:t>Subtle </a:t>
            </a:r>
            <a:r>
              <a:rPr lang="en-US" sz="2400" u="sng" dirty="0"/>
              <a:t>prompts</a:t>
            </a:r>
            <a:r>
              <a:rPr lang="en-US" sz="2400" dirty="0"/>
              <a:t> </a:t>
            </a:r>
            <a:endParaRPr lang="en-US" sz="2400" dirty="0" smtClean="0"/>
          </a:p>
          <a:p>
            <a:pPr marL="457200" lvl="0" indent="-457200">
              <a:buFont typeface="Arial" pitchFamily="34" charset="0"/>
              <a:buChar char="•"/>
            </a:pPr>
            <a:r>
              <a:rPr lang="en-US" sz="2400" dirty="0" smtClean="0"/>
              <a:t>Ensure </a:t>
            </a:r>
            <a:r>
              <a:rPr lang="en-US" sz="2400" dirty="0"/>
              <a:t>that you have </a:t>
            </a:r>
            <a:r>
              <a:rPr lang="en-US" sz="2400" dirty="0" smtClean="0"/>
              <a:t>child's </a:t>
            </a:r>
            <a:r>
              <a:rPr lang="en-US" sz="2400" dirty="0"/>
              <a:t>attention before giving </a:t>
            </a:r>
            <a:r>
              <a:rPr lang="en-US" sz="2400" dirty="0" smtClean="0"/>
              <a:t>instructions</a:t>
            </a:r>
          </a:p>
          <a:p>
            <a:pPr marL="457200" lvl="0" indent="-457200">
              <a:buFont typeface="Arial" pitchFamily="34" charset="0"/>
              <a:buChar char="•"/>
            </a:pPr>
            <a:r>
              <a:rPr lang="en-US" sz="2400" dirty="0" smtClean="0"/>
              <a:t>Make </a:t>
            </a:r>
            <a:r>
              <a:rPr lang="en-US" sz="2400" dirty="0"/>
              <a:t>sure </a:t>
            </a:r>
            <a:r>
              <a:rPr lang="en-US" sz="2400" dirty="0" smtClean="0"/>
              <a:t>child understands instructions/expectations</a:t>
            </a:r>
            <a:endParaRPr lang="en-US" sz="2400" dirty="0"/>
          </a:p>
          <a:p>
            <a:pPr marL="457200" lvl="0" indent="-457200">
              <a:buFont typeface="Arial" pitchFamily="34" charset="0"/>
              <a:buChar char="•"/>
            </a:pPr>
            <a:r>
              <a:rPr lang="en-US" sz="2400" dirty="0"/>
              <a:t>P</a:t>
            </a:r>
            <a:r>
              <a:rPr lang="en-US" sz="2400" dirty="0" smtClean="0"/>
              <a:t>rompt child to </a:t>
            </a:r>
            <a:r>
              <a:rPr lang="en-US" sz="2400" u="sng" dirty="0" smtClean="0"/>
              <a:t>their work</a:t>
            </a:r>
            <a:r>
              <a:rPr lang="en-US" sz="2400" dirty="0" smtClean="0"/>
              <a:t> </a:t>
            </a:r>
            <a:r>
              <a:rPr lang="en-US" sz="2400" dirty="0"/>
              <a:t>before turning it </a:t>
            </a:r>
            <a:r>
              <a:rPr lang="en-US" sz="2400" dirty="0" smtClean="0"/>
              <a:t>in</a:t>
            </a:r>
            <a:endParaRPr lang="en-US" sz="2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3" y="838200"/>
            <a:ext cx="8564171" cy="2038635"/>
          </a:xfrm>
          <a:prstGeom prst="rect">
            <a:avLst/>
          </a:prstGeom>
        </p:spPr>
      </p:pic>
    </p:spTree>
    <p:extLst>
      <p:ext uri="{BB962C8B-B14F-4D97-AF65-F5344CB8AC3E}">
        <p14:creationId xmlns:p14="http://schemas.microsoft.com/office/powerpoint/2010/main" val="1678619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945"/>
            <a:ext cx="9144000" cy="800455"/>
          </a:xfrm>
        </p:spPr>
        <p:txBody>
          <a:bodyPr>
            <a:noAutofit/>
          </a:bodyPr>
          <a:lstStyle/>
          <a:p>
            <a:pPr lvl="2" algn="ctr"/>
            <a:r>
              <a:rPr lang="en-US" sz="4000" dirty="0" err="1" smtClean="0">
                <a:solidFill>
                  <a:srgbClr val="FFFFCC"/>
                </a:solidFill>
                <a:latin typeface="+mn-lt"/>
                <a:cs typeface="Arabic Typesetting" pitchFamily="66" charset="-78"/>
              </a:rPr>
              <a:t>Neuro</a:t>
            </a:r>
            <a:r>
              <a:rPr lang="en-US" sz="4000" dirty="0" smtClean="0">
                <a:solidFill>
                  <a:srgbClr val="FFFFCC"/>
                </a:solidFill>
                <a:latin typeface="+mn-lt"/>
                <a:cs typeface="Arabic Typesetting" pitchFamily="66" charset="-78"/>
              </a:rPr>
              <a:t>-developmental Disorders </a:t>
            </a:r>
            <a:endParaRPr lang="en-US" sz="4000" dirty="0">
              <a:solidFill>
                <a:srgbClr val="FFFFCC"/>
              </a:solidFill>
              <a:latin typeface="+mn-lt"/>
              <a:cs typeface="Arabic Typesetting" pitchFamily="66" charset="-78"/>
            </a:endParaRPr>
          </a:p>
        </p:txBody>
      </p:sp>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r="23378" b="14854"/>
          <a:stretch/>
        </p:blipFill>
        <p:spPr>
          <a:xfrm>
            <a:off x="1295400" y="1066800"/>
            <a:ext cx="6705600" cy="5167197"/>
          </a:xfrm>
          <a:prstGeom prst="rect">
            <a:avLst/>
          </a:prstGeom>
        </p:spPr>
      </p:pic>
      <p:sp>
        <p:nvSpPr>
          <p:cNvPr id="4" name="Rectangle 3"/>
          <p:cNvSpPr/>
          <p:nvPr/>
        </p:nvSpPr>
        <p:spPr>
          <a:xfrm>
            <a:off x="27140" y="6442634"/>
            <a:ext cx="9116860" cy="369332"/>
          </a:xfrm>
          <a:prstGeom prst="rect">
            <a:avLst/>
          </a:prstGeom>
        </p:spPr>
        <p:txBody>
          <a:bodyPr wrap="square">
            <a:spAutoFit/>
          </a:bodyPr>
          <a:lstStyle/>
          <a:p>
            <a:pPr algn="ctr"/>
            <a:r>
              <a:rPr lang="en-US" dirty="0"/>
              <a:t>https://www.cdc.gov/ncbddd/adhd/data.html Page last updated: March 20, </a:t>
            </a:r>
            <a:r>
              <a:rPr lang="en-US" dirty="0" smtClean="0"/>
              <a:t>2018</a:t>
            </a:r>
            <a:endParaRPr lang="en-US" dirty="0"/>
          </a:p>
        </p:txBody>
      </p:sp>
    </p:spTree>
    <p:extLst>
      <p:ext uri="{BB962C8B-B14F-4D97-AF65-F5344CB8AC3E}">
        <p14:creationId xmlns:p14="http://schemas.microsoft.com/office/powerpoint/2010/main" val="355454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Executive </a:t>
            </a:r>
            <a:r>
              <a:rPr lang="en-US" dirty="0" smtClean="0">
                <a:solidFill>
                  <a:srgbClr val="FFFFCC"/>
                </a:solidFill>
                <a:latin typeface="+mn-lt"/>
              </a:rPr>
              <a:t>Function Strategies</a:t>
            </a:r>
            <a:endParaRPr lang="en-US" sz="3000" dirty="0">
              <a:solidFill>
                <a:srgbClr val="FFFFCC"/>
              </a:solidFill>
              <a:latin typeface="+mn-lt"/>
            </a:endParaRPr>
          </a:p>
        </p:txBody>
      </p:sp>
      <p:sp>
        <p:nvSpPr>
          <p:cNvPr id="7" name="AutoShape 4" descr="Image result for blood transfus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blood transfus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538" y="999935"/>
            <a:ext cx="3705742" cy="2724530"/>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9122" y="3293297"/>
            <a:ext cx="3781046" cy="3038878"/>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591" y="923082"/>
            <a:ext cx="2721062" cy="3986673"/>
          </a:xfrm>
          <a:prstGeom prst="rect">
            <a:avLst/>
          </a:prstGeom>
        </p:spPr>
      </p:pic>
      <p:pic>
        <p:nvPicPr>
          <p:cNvPr id="12" name="Picture 1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2057400"/>
            <a:ext cx="2361482" cy="4129536"/>
          </a:xfrm>
          <a:prstGeom prst="rect">
            <a:avLst/>
          </a:prstGeom>
        </p:spPr>
      </p:pic>
    </p:spTree>
    <p:extLst>
      <p:ext uri="{BB962C8B-B14F-4D97-AF65-F5344CB8AC3E}">
        <p14:creationId xmlns:p14="http://schemas.microsoft.com/office/powerpoint/2010/main" val="3591006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04800"/>
            <a:ext cx="4628618" cy="6324600"/>
          </a:xfrm>
          <a:prstGeom prst="rect">
            <a:avLst/>
          </a:prstGeom>
        </p:spPr>
      </p:pic>
      <p:sp>
        <p:nvSpPr>
          <p:cNvPr id="4" name="TextBox 3"/>
          <p:cNvSpPr txBox="1"/>
          <p:nvPr/>
        </p:nvSpPr>
        <p:spPr>
          <a:xfrm>
            <a:off x="533400" y="616089"/>
            <a:ext cx="2887493" cy="5632311"/>
          </a:xfrm>
          <a:prstGeom prst="rect">
            <a:avLst/>
          </a:prstGeom>
          <a:noFill/>
        </p:spPr>
        <p:txBody>
          <a:bodyPr wrap="square" rtlCol="0">
            <a:spAutoFit/>
          </a:bodyPr>
          <a:lstStyle/>
          <a:p>
            <a:r>
              <a:rPr lang="en-US" sz="3600" dirty="0" smtClean="0">
                <a:latin typeface="Arabic Typesetting" pitchFamily="66" charset="-78"/>
                <a:cs typeface="Arabic Typesetting" pitchFamily="66" charset="-78"/>
              </a:rPr>
              <a:t>…with Gratitude, Respect, and Appreciation for our sickle cell patients and their families who inspired this research and participate in our clinical research program…</a:t>
            </a:r>
            <a:endParaRPr lang="en-US" sz="36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4267695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solidFill>
                  <a:srgbClr val="FFFFCC"/>
                </a:solidFill>
                <a:latin typeface="+mn-lt"/>
              </a:rPr>
              <a:t>Objectives</a:t>
            </a:r>
            <a:endParaRPr lang="en-US" dirty="0">
              <a:solidFill>
                <a:srgbClr val="FFFFCC"/>
              </a:solidFill>
              <a:latin typeface="+mn-lt"/>
            </a:endParaRPr>
          </a:p>
        </p:txBody>
      </p:sp>
      <p:sp>
        <p:nvSpPr>
          <p:cNvPr id="8" name="TextBox 7"/>
          <p:cNvSpPr txBox="1"/>
          <p:nvPr/>
        </p:nvSpPr>
        <p:spPr>
          <a:xfrm>
            <a:off x="0" y="909221"/>
            <a:ext cx="9144000" cy="5509200"/>
          </a:xfrm>
          <a:prstGeom prst="rect">
            <a:avLst/>
          </a:prstGeom>
          <a:noFill/>
        </p:spPr>
        <p:txBody>
          <a:bodyPr wrap="square" rtlCol="0">
            <a:spAutoFit/>
          </a:bodyPr>
          <a:lstStyle/>
          <a:p>
            <a:pPr marL="457200" indent="-457200">
              <a:buFont typeface="Arial" pitchFamily="34" charset="0"/>
              <a:buChar char="•"/>
            </a:pPr>
            <a:r>
              <a:rPr lang="en-US" sz="3200" dirty="0" smtClean="0"/>
              <a:t>Identify common forms of brain injury in sickle cell disease</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Define executive function and identify importance in general pediatric and adult development</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Identify impact of sickle cell disease on executive function</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Identify common strategies to improve executive function</a:t>
            </a:r>
          </a:p>
        </p:txBody>
      </p:sp>
    </p:spTree>
    <p:extLst>
      <p:ext uri="{BB962C8B-B14F-4D97-AF65-F5344CB8AC3E}">
        <p14:creationId xmlns:p14="http://schemas.microsoft.com/office/powerpoint/2010/main" val="3845901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07240"/>
            <a:ext cx="9144000" cy="4450560"/>
          </a:xfrm>
        </p:spPr>
        <p:txBody>
          <a:bodyPr>
            <a:noAutofit/>
          </a:bodyPr>
          <a:lstStyle/>
          <a:p>
            <a:r>
              <a:rPr lang="en-US" sz="2400" dirty="0" smtClean="0">
                <a:cs typeface="Arial" panose="020B0604020202020204" pitchFamily="34" charset="0"/>
              </a:rPr>
              <a:t>Multi-disciplinary mentorship team: </a:t>
            </a:r>
          </a:p>
          <a:p>
            <a:pPr lvl="1"/>
            <a:r>
              <a:rPr lang="en-US" sz="2400" dirty="0" smtClean="0">
                <a:cs typeface="Arial" panose="020B0604020202020204" pitchFamily="34" charset="0"/>
              </a:rPr>
              <a:t>Hematology: James Casella, Emily Barron-Casella</a:t>
            </a:r>
          </a:p>
          <a:p>
            <a:pPr lvl="1"/>
            <a:r>
              <a:rPr lang="en-US" sz="2400" dirty="0" smtClean="0">
                <a:cs typeface="Arial" panose="020B0604020202020204" pitchFamily="34" charset="0"/>
              </a:rPr>
              <a:t>Neurology/Development: </a:t>
            </a:r>
            <a:r>
              <a:rPr lang="en-US" sz="2400" dirty="0" smtClean="0">
                <a:cs typeface="Arial" panose="020B0604020202020204" pitchFamily="34" charset="0"/>
              </a:rPr>
              <a:t>Michael </a:t>
            </a:r>
            <a:r>
              <a:rPr lang="en-US" sz="2400" dirty="0" smtClean="0">
                <a:cs typeface="Arial" panose="020B0604020202020204" pitchFamily="34" charset="0"/>
              </a:rPr>
              <a:t>Johnston, Bruce Shapiro</a:t>
            </a:r>
            <a:endParaRPr lang="en-US" sz="2400" dirty="0" smtClean="0">
              <a:cs typeface="Arial" panose="020B0604020202020204" pitchFamily="34" charset="0"/>
            </a:endParaRPr>
          </a:p>
          <a:p>
            <a:pPr lvl="1"/>
            <a:r>
              <a:rPr lang="en-US" sz="2400" dirty="0" smtClean="0">
                <a:cs typeface="Arial" panose="020B0604020202020204" pitchFamily="34" charset="0"/>
              </a:rPr>
              <a:t>Neuroradiology: Susumu Mori</a:t>
            </a:r>
          </a:p>
          <a:p>
            <a:r>
              <a:rPr lang="en-US" sz="2400" dirty="0" smtClean="0">
                <a:cs typeface="Arial" panose="020B0604020202020204" pitchFamily="34" charset="0"/>
              </a:rPr>
              <a:t>Collaborators: </a:t>
            </a:r>
          </a:p>
          <a:p>
            <a:pPr lvl="1"/>
            <a:r>
              <a:rPr lang="en-US" sz="2400" dirty="0" smtClean="0">
                <a:cs typeface="Arial" panose="020B0604020202020204" pitchFamily="34" charset="0"/>
              </a:rPr>
              <a:t>Alicia Cannon – SCD NDD Clinic Neuropsychology Director</a:t>
            </a:r>
          </a:p>
          <a:p>
            <a:pPr lvl="1"/>
            <a:r>
              <a:rPr lang="en-US" sz="2400" dirty="0" smtClean="0">
                <a:cs typeface="Arial" panose="020B0604020202020204" pitchFamily="34" charset="0"/>
              </a:rPr>
              <a:t>Keith </a:t>
            </a:r>
            <a:r>
              <a:rPr lang="en-US" sz="2400" dirty="0" err="1" smtClean="0">
                <a:cs typeface="Arial" panose="020B0604020202020204" pitchFamily="34" charset="0"/>
              </a:rPr>
              <a:t>Slifer</a:t>
            </a:r>
            <a:r>
              <a:rPr lang="en-US" sz="2400" dirty="0" smtClean="0">
                <a:cs typeface="Arial" panose="020B0604020202020204" pitchFamily="34" charset="0"/>
              </a:rPr>
              <a:t> – KKI Behavioral Psychology</a:t>
            </a:r>
          </a:p>
          <a:p>
            <a:pPr lvl="2"/>
            <a:r>
              <a:rPr lang="en-US" dirty="0" smtClean="0">
                <a:cs typeface="Arial" panose="020B0604020202020204" pitchFamily="34" charset="0"/>
              </a:rPr>
              <a:t>Bridget Gibbons</a:t>
            </a:r>
          </a:p>
          <a:p>
            <a:pPr lvl="1"/>
            <a:r>
              <a:rPr lang="en-US" sz="2400" dirty="0" err="1" smtClean="0">
                <a:cs typeface="Arial" panose="020B0604020202020204" pitchFamily="34" charset="0"/>
              </a:rPr>
              <a:t>Hanzhung</a:t>
            </a:r>
            <a:r>
              <a:rPr lang="en-US" sz="2400" dirty="0" smtClean="0">
                <a:cs typeface="Arial" panose="020B0604020202020204" pitchFamily="34" charset="0"/>
              </a:rPr>
              <a:t> Lu – Hopkins Neuroradiology</a:t>
            </a:r>
            <a:endParaRPr lang="en-US" sz="2400" dirty="0">
              <a:cs typeface="Arial" panose="020B0604020202020204" pitchFamily="34" charset="0"/>
            </a:endParaRPr>
          </a:p>
          <a:p>
            <a:r>
              <a:rPr lang="en-US" sz="2400" dirty="0" smtClean="0">
                <a:cs typeface="Arial" panose="020B0604020202020204" pitchFamily="34" charset="0"/>
              </a:rPr>
              <a:t>Funding:  </a:t>
            </a:r>
            <a:endParaRPr lang="en-US" sz="2400" dirty="0">
              <a:cs typeface="Arial" panose="020B0604020202020204" pitchFamily="34" charset="0"/>
            </a:endParaRPr>
          </a:p>
          <a:p>
            <a:pPr lvl="1"/>
            <a:r>
              <a:rPr lang="en-US" sz="2400" dirty="0" smtClean="0">
                <a:cs typeface="Arial" panose="020B0604020202020204" pitchFamily="34" charset="0"/>
              </a:rPr>
              <a:t>NHLBI </a:t>
            </a:r>
            <a:r>
              <a:rPr lang="en-US" sz="2400" dirty="0"/>
              <a:t>K23 HL133455-01A1 Lance (PI)</a:t>
            </a:r>
            <a:r>
              <a:rPr lang="en-US" sz="2400" dirty="0" smtClean="0">
                <a:cs typeface="Arial" panose="020B0604020202020204" pitchFamily="34" charset="0"/>
              </a:rPr>
              <a:t>    </a:t>
            </a:r>
          </a:p>
          <a:p>
            <a:pPr lvl="1"/>
            <a:r>
              <a:rPr lang="en-US" sz="2400" dirty="0" smtClean="0"/>
              <a:t>KKI </a:t>
            </a:r>
            <a:r>
              <a:rPr lang="en-US" sz="2400" dirty="0"/>
              <a:t>Innovation Grant Lance (PI</a:t>
            </a:r>
            <a:r>
              <a:rPr lang="en-US" sz="2400" dirty="0" smtClean="0"/>
              <a:t>)</a:t>
            </a:r>
            <a:r>
              <a:rPr lang="en-US" sz="2400" dirty="0">
                <a:cs typeface="Times New Roman" pitchFamily="18" charset="0"/>
              </a:rPr>
              <a:t> </a:t>
            </a:r>
            <a:endParaRPr lang="en-US" sz="2400" dirty="0" smtClean="0">
              <a:cs typeface="Times New Roman" pitchFamily="18" charset="0"/>
            </a:endParaRPr>
          </a:p>
          <a:p>
            <a:pPr lvl="1"/>
            <a:r>
              <a:rPr lang="en-US" sz="2400" dirty="0" smtClean="0">
                <a:cs typeface="Times New Roman" pitchFamily="18" charset="0"/>
              </a:rPr>
              <a:t>NICHD </a:t>
            </a:r>
            <a:r>
              <a:rPr lang="en-US" sz="2400" dirty="0">
                <a:cs typeface="Times New Roman" pitchFamily="18" charset="0"/>
              </a:rPr>
              <a:t>U54 HD079123 Mahone (PI)</a:t>
            </a:r>
          </a:p>
          <a:p>
            <a:pPr lvl="1"/>
            <a:endParaRPr lang="en-US" sz="2400" dirty="0" smtClean="0">
              <a:cs typeface="Arial" panose="020B0604020202020204" pitchFamily="34" charset="0"/>
            </a:endParaRPr>
          </a:p>
        </p:txBody>
      </p:sp>
      <p:pic>
        <p:nvPicPr>
          <p:cNvPr id="4" name="Picture 3"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101898" cy="5127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Johns Hopkins Medic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310" y="156205"/>
            <a:ext cx="2074983" cy="508959"/>
          </a:xfrm>
          <a:prstGeom prst="rect">
            <a:avLst/>
          </a:prstGeom>
          <a:solidFill>
            <a:schemeClr val="tx1"/>
          </a:solidFill>
          <a:ln>
            <a:solidFill>
              <a:schemeClr val="tx1"/>
            </a:solidFill>
          </a:ln>
          <a:extLst/>
        </p:spPr>
      </p:pic>
      <p:sp>
        <p:nvSpPr>
          <p:cNvPr id="7" name="Title 1"/>
          <p:cNvSpPr>
            <a:spLocks noGrp="1"/>
          </p:cNvSpPr>
          <p:nvPr>
            <p:ph type="title"/>
          </p:nvPr>
        </p:nvSpPr>
        <p:spPr>
          <a:xfrm>
            <a:off x="381000" y="0"/>
            <a:ext cx="8305800" cy="914400"/>
          </a:xfrm>
        </p:spPr>
        <p:txBody>
          <a:bodyPr/>
          <a:lstStyle/>
          <a:p>
            <a:pPr algn="ctr"/>
            <a:r>
              <a:rPr lang="en-US" dirty="0" smtClean="0">
                <a:solidFill>
                  <a:srgbClr val="FFFFCC"/>
                </a:solidFill>
                <a:latin typeface="+mn-lt"/>
                <a:cs typeface="Arial" panose="020B0604020202020204" pitchFamily="34" charset="0"/>
              </a:rPr>
              <a:t>Acknowledgements</a:t>
            </a:r>
            <a:endParaRPr lang="en-US" dirty="0">
              <a:solidFill>
                <a:srgbClr val="FFFFCC"/>
              </a:solidFill>
              <a:latin typeface="+mn-lt"/>
              <a:cs typeface="Arial" panose="020B0604020202020204" pitchFamily="34" charset="0"/>
            </a:endParaRPr>
          </a:p>
        </p:txBody>
      </p:sp>
    </p:spTree>
    <p:extLst>
      <p:ext uri="{BB962C8B-B14F-4D97-AF65-F5344CB8AC3E}">
        <p14:creationId xmlns:p14="http://schemas.microsoft.com/office/powerpoint/2010/main" val="3136967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945"/>
            <a:ext cx="9144000" cy="800455"/>
          </a:xfrm>
        </p:spPr>
        <p:txBody>
          <a:bodyPr>
            <a:noAutofit/>
          </a:bodyPr>
          <a:lstStyle/>
          <a:p>
            <a:pPr lvl="2" algn="ctr"/>
            <a:r>
              <a:rPr lang="en-US" sz="4000" dirty="0" smtClean="0">
                <a:solidFill>
                  <a:srgbClr val="FFFFCC"/>
                </a:solidFill>
                <a:latin typeface="+mn-lt"/>
                <a:cs typeface="Arabic Typesetting" pitchFamily="66" charset="-78"/>
              </a:rPr>
              <a:t>Attention Deficit Hyperactivity Disorder</a:t>
            </a:r>
            <a:endParaRPr lang="en-US" sz="4000" dirty="0">
              <a:solidFill>
                <a:srgbClr val="FFFFCC"/>
              </a:solidFill>
              <a:latin typeface="+mn-lt"/>
              <a:cs typeface="Arabic Typesetting" pitchFamily="66" charset="-78"/>
            </a:endParaRPr>
          </a:p>
        </p:txBody>
      </p:sp>
      <p:sp>
        <p:nvSpPr>
          <p:cNvPr id="4" name="Rectangle 3"/>
          <p:cNvSpPr/>
          <p:nvPr/>
        </p:nvSpPr>
        <p:spPr>
          <a:xfrm>
            <a:off x="27140" y="6248400"/>
            <a:ext cx="9116860" cy="369332"/>
          </a:xfrm>
          <a:prstGeom prst="rect">
            <a:avLst/>
          </a:prstGeom>
        </p:spPr>
        <p:txBody>
          <a:bodyPr wrap="square">
            <a:spAutoFit/>
          </a:bodyPr>
          <a:lstStyle/>
          <a:p>
            <a:pPr algn="ctr"/>
            <a:r>
              <a:rPr lang="en-US" dirty="0"/>
              <a:t>https://</a:t>
            </a:r>
            <a:r>
              <a:rPr lang="en-US" dirty="0" smtClean="0"/>
              <a:t>www.cdc.gov/ncbddd/adhd/data.html Page </a:t>
            </a:r>
            <a:r>
              <a:rPr lang="en-US" dirty="0"/>
              <a:t>last updated: March 20, 2018</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99" y="1028365"/>
            <a:ext cx="7706801" cy="4801270"/>
          </a:xfrm>
          <a:prstGeom prst="rect">
            <a:avLst/>
          </a:prstGeom>
          <a:ln>
            <a:solidFill>
              <a:schemeClr val="bg1"/>
            </a:solidFill>
          </a:ln>
        </p:spPr>
      </p:pic>
    </p:spTree>
    <p:extLst>
      <p:ext uri="{BB962C8B-B14F-4D97-AF65-F5344CB8AC3E}">
        <p14:creationId xmlns:p14="http://schemas.microsoft.com/office/powerpoint/2010/main" val="198793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945"/>
            <a:ext cx="9144000" cy="800455"/>
          </a:xfrm>
        </p:spPr>
        <p:txBody>
          <a:bodyPr>
            <a:noAutofit/>
          </a:bodyPr>
          <a:lstStyle/>
          <a:p>
            <a:pPr lvl="2" algn="ctr"/>
            <a:r>
              <a:rPr lang="en-US" sz="4000" dirty="0" smtClean="0">
                <a:solidFill>
                  <a:srgbClr val="FFFFCC"/>
                </a:solidFill>
                <a:latin typeface="+mn-lt"/>
                <a:cs typeface="Arabic Typesetting" pitchFamily="66" charset="-78"/>
              </a:rPr>
              <a:t>Attention Deficit Hyperactivity Disorder</a:t>
            </a:r>
            <a:endParaRPr lang="en-US" sz="4000" dirty="0">
              <a:solidFill>
                <a:srgbClr val="FFFFCC"/>
              </a:solidFill>
              <a:latin typeface="+mn-lt"/>
              <a:cs typeface="Arabic Typesetting" pitchFamily="66" charset="-78"/>
            </a:endParaRPr>
          </a:p>
        </p:txBody>
      </p:sp>
      <p:sp>
        <p:nvSpPr>
          <p:cNvPr id="4" name="Rectangle 3"/>
          <p:cNvSpPr/>
          <p:nvPr/>
        </p:nvSpPr>
        <p:spPr>
          <a:xfrm>
            <a:off x="27140" y="6488668"/>
            <a:ext cx="9116860" cy="369332"/>
          </a:xfrm>
          <a:prstGeom prst="rect">
            <a:avLst/>
          </a:prstGeom>
        </p:spPr>
        <p:txBody>
          <a:bodyPr wrap="square">
            <a:spAutoFit/>
          </a:bodyPr>
          <a:lstStyle/>
          <a:p>
            <a:r>
              <a:rPr lang="en-US" dirty="0" err="1"/>
              <a:t>Zablotsky</a:t>
            </a:r>
            <a:r>
              <a:rPr lang="en-US" dirty="0"/>
              <a:t> B, </a:t>
            </a:r>
            <a:r>
              <a:rPr lang="en-US" dirty="0" smtClean="0"/>
              <a:t>et. al. NCHS </a:t>
            </a:r>
            <a:r>
              <a:rPr lang="en-US" dirty="0"/>
              <a:t>Data Brief, no </a:t>
            </a:r>
            <a:r>
              <a:rPr lang="en-US" dirty="0" smtClean="0"/>
              <a:t>291: </a:t>
            </a:r>
            <a:r>
              <a:rPr lang="en-US" dirty="0"/>
              <a:t>National Center for Health Statistics. 2017.</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63" y="1309370"/>
            <a:ext cx="8513637" cy="4329430"/>
          </a:xfrm>
          <a:prstGeom prst="rect">
            <a:avLst/>
          </a:prstGeom>
          <a:ln>
            <a:solidFill>
              <a:schemeClr val="bg1"/>
            </a:solidFill>
          </a:ln>
        </p:spPr>
      </p:pic>
    </p:spTree>
    <p:extLst>
      <p:ext uri="{BB962C8B-B14F-4D97-AF65-F5344CB8AC3E}">
        <p14:creationId xmlns:p14="http://schemas.microsoft.com/office/powerpoint/2010/main" val="291715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867255"/>
          </a:xfrm>
        </p:spPr>
        <p:txBody>
          <a:bodyPr>
            <a:noAutofit/>
          </a:bodyPr>
          <a:lstStyle/>
          <a:p>
            <a:pPr lvl="2" algn="ctr"/>
            <a:r>
              <a:rPr lang="en-US" sz="4000" dirty="0" smtClean="0">
                <a:solidFill>
                  <a:srgbClr val="FFFFCC"/>
                </a:solidFill>
                <a:latin typeface="+mn-lt"/>
                <a:cs typeface="Arabic Typesetting" pitchFamily="66" charset="-78"/>
              </a:rPr>
              <a:t>What do </a:t>
            </a:r>
            <a:r>
              <a:rPr lang="en-US" sz="4000" dirty="0" err="1" smtClean="0">
                <a:solidFill>
                  <a:srgbClr val="FFFFCC"/>
                </a:solidFill>
                <a:latin typeface="+mn-lt"/>
                <a:cs typeface="Arabic Typesetting" pitchFamily="66" charset="-78"/>
              </a:rPr>
              <a:t>neuro</a:t>
            </a:r>
            <a:r>
              <a:rPr lang="en-US" sz="4000" dirty="0" smtClean="0">
                <a:solidFill>
                  <a:srgbClr val="FFFFCC"/>
                </a:solidFill>
                <a:latin typeface="+mn-lt"/>
                <a:cs typeface="Arabic Typesetting" pitchFamily="66" charset="-78"/>
              </a:rPr>
              <a:t>-developmental disorders  have to do with  </a:t>
            </a:r>
            <a:br>
              <a:rPr lang="en-US" sz="4000" dirty="0" smtClean="0">
                <a:solidFill>
                  <a:srgbClr val="FFFFCC"/>
                </a:solidFill>
                <a:latin typeface="+mn-lt"/>
                <a:cs typeface="Arabic Typesetting" pitchFamily="66" charset="-78"/>
              </a:rPr>
            </a:br>
            <a:r>
              <a:rPr lang="en-US" sz="4000" dirty="0" smtClean="0">
                <a:solidFill>
                  <a:srgbClr val="FFFFCC"/>
                </a:solidFill>
                <a:latin typeface="+mn-lt"/>
                <a:cs typeface="Arabic Typesetting" pitchFamily="66" charset="-78"/>
              </a:rPr>
              <a:t>pediatric sickle cell disease?</a:t>
            </a:r>
            <a:endParaRPr lang="en-US" sz="4000" dirty="0">
              <a:solidFill>
                <a:srgbClr val="FFFFCC"/>
              </a:solidFill>
              <a:latin typeface="+mn-lt"/>
              <a:cs typeface="Arabic Typesetting" pitchFamily="66" charset="-78"/>
            </a:endParaRPr>
          </a:p>
        </p:txBody>
      </p:sp>
      <p:pic>
        <p:nvPicPr>
          <p:cNvPr id="2050" name="Picture 2" descr="Link between genetics and the disorder sickle-cell disease — Stock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200400"/>
            <a:ext cx="3848100" cy="297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00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470" y="6477000"/>
            <a:ext cx="9106530" cy="369332"/>
          </a:xfrm>
          <a:prstGeom prst="rect">
            <a:avLst/>
          </a:prstGeom>
        </p:spPr>
        <p:txBody>
          <a:bodyPr wrap="square">
            <a:spAutoFit/>
          </a:bodyPr>
          <a:lstStyle/>
          <a:p>
            <a:r>
              <a:rPr lang="en-US" dirty="0"/>
              <a:t>Hematology Am </a:t>
            </a:r>
            <a:r>
              <a:rPr lang="en-US" dirty="0" err="1"/>
              <a:t>Soc</a:t>
            </a:r>
            <a:r>
              <a:rPr lang="en-US" dirty="0"/>
              <a:t> </a:t>
            </a:r>
            <a:r>
              <a:rPr lang="en-US" dirty="0" err="1"/>
              <a:t>Hematol</a:t>
            </a:r>
            <a:r>
              <a:rPr lang="en-US" dirty="0"/>
              <a:t> </a:t>
            </a:r>
            <a:r>
              <a:rPr lang="en-US" dirty="0" err="1"/>
              <a:t>Educ</a:t>
            </a:r>
            <a:r>
              <a:rPr lang="en-US" dirty="0"/>
              <a:t> Program. 2014 </a:t>
            </a:r>
            <a:r>
              <a:rPr lang="en-US" dirty="0" smtClean="0"/>
              <a:t>Quinn </a:t>
            </a:r>
            <a:r>
              <a:rPr lang="en-US" dirty="0"/>
              <a:t>CT</a:t>
            </a:r>
            <a:r>
              <a:rPr lang="en-US" baseline="30000" dirty="0"/>
              <a:t>1</a:t>
            </a:r>
            <a:r>
              <a:rPr lang="en-US" dirty="0"/>
              <a:t>.</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39" y="1371600"/>
            <a:ext cx="8147261" cy="4572000"/>
          </a:xfrm>
          <a:prstGeom prst="rect">
            <a:avLst/>
          </a:prstGeom>
        </p:spPr>
      </p:pic>
      <p:sp>
        <p:nvSpPr>
          <p:cNvPr id="5" name="Rectangle 4"/>
          <p:cNvSpPr/>
          <p:nvPr/>
        </p:nvSpPr>
        <p:spPr>
          <a:xfrm>
            <a:off x="0" y="228600"/>
            <a:ext cx="9125265" cy="707886"/>
          </a:xfrm>
          <a:prstGeom prst="rect">
            <a:avLst/>
          </a:prstGeom>
        </p:spPr>
        <p:txBody>
          <a:bodyPr wrap="square">
            <a:spAutoFit/>
          </a:bodyPr>
          <a:lstStyle/>
          <a:p>
            <a:pPr algn="ctr"/>
            <a:r>
              <a:rPr lang="en-US" sz="4000" dirty="0">
                <a:solidFill>
                  <a:srgbClr val="FFFFCC"/>
                </a:solidFill>
                <a:cs typeface="Arabic Typesetting" pitchFamily="66" charset="-78"/>
              </a:rPr>
              <a:t>D</a:t>
            </a:r>
            <a:r>
              <a:rPr lang="en-US" sz="4000" dirty="0" smtClean="0">
                <a:solidFill>
                  <a:srgbClr val="FFFFCC"/>
                </a:solidFill>
                <a:cs typeface="Arabic Typesetting" pitchFamily="66" charset="-78"/>
              </a:rPr>
              <a:t>ifferent Types </a:t>
            </a:r>
            <a:r>
              <a:rPr lang="en-US" sz="4000" dirty="0">
                <a:solidFill>
                  <a:srgbClr val="FFFFCC"/>
                </a:solidFill>
                <a:cs typeface="Arabic Typesetting" pitchFamily="66" charset="-78"/>
              </a:rPr>
              <a:t>of </a:t>
            </a:r>
            <a:r>
              <a:rPr lang="en-US" sz="4000" dirty="0" smtClean="0">
                <a:solidFill>
                  <a:srgbClr val="FFFFCC"/>
                </a:solidFill>
                <a:cs typeface="Arabic Typesetting" pitchFamily="66" charset="-78"/>
              </a:rPr>
              <a:t>Brain </a:t>
            </a:r>
            <a:r>
              <a:rPr lang="en-US" sz="4000" dirty="0">
                <a:solidFill>
                  <a:srgbClr val="FFFFCC"/>
                </a:solidFill>
                <a:cs typeface="Arabic Typesetting" pitchFamily="66" charset="-78"/>
              </a:rPr>
              <a:t>I</a:t>
            </a:r>
            <a:r>
              <a:rPr lang="en-US" sz="4000" dirty="0" smtClean="0">
                <a:solidFill>
                  <a:srgbClr val="FFFFCC"/>
                </a:solidFill>
                <a:cs typeface="Arabic Typesetting" pitchFamily="66" charset="-78"/>
              </a:rPr>
              <a:t>njury </a:t>
            </a:r>
            <a:r>
              <a:rPr lang="en-US" sz="4000" dirty="0">
                <a:solidFill>
                  <a:srgbClr val="FFFFCC"/>
                </a:solidFill>
                <a:cs typeface="Arabic Typesetting" pitchFamily="66" charset="-78"/>
              </a:rPr>
              <a:t>in </a:t>
            </a:r>
            <a:r>
              <a:rPr lang="en-US" sz="4000" dirty="0" smtClean="0">
                <a:solidFill>
                  <a:srgbClr val="FFFFCC"/>
                </a:solidFill>
                <a:cs typeface="Arabic Typesetting" pitchFamily="66" charset="-78"/>
              </a:rPr>
              <a:t>SCD </a:t>
            </a:r>
            <a:endParaRPr lang="en-US" sz="4000" dirty="0">
              <a:solidFill>
                <a:srgbClr val="FFFFCC"/>
              </a:solidFill>
              <a:cs typeface="Arabic Typesetting" pitchFamily="66" charset="-78"/>
            </a:endParaRPr>
          </a:p>
        </p:txBody>
      </p:sp>
      <p:sp>
        <p:nvSpPr>
          <p:cNvPr id="2" name="Rectangle 1"/>
          <p:cNvSpPr/>
          <p:nvPr/>
        </p:nvSpPr>
        <p:spPr>
          <a:xfrm>
            <a:off x="3810000" y="5105400"/>
            <a:ext cx="2286000" cy="609600"/>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63961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14986</TotalTime>
  <Words>6528</Words>
  <Application>Microsoft Office PowerPoint</Application>
  <PresentationFormat>On-screen Show (4:3)</PresentationFormat>
  <Paragraphs>485</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Metro</vt:lpstr>
      <vt:lpstr>The Brain:  Executive Functioning and Sickle Cell Disease</vt:lpstr>
      <vt:lpstr>Disclosure Slide</vt:lpstr>
      <vt:lpstr>Objectives</vt:lpstr>
      <vt:lpstr>What are neuro-developmental disorders?</vt:lpstr>
      <vt:lpstr>Neuro-developmental Disorders </vt:lpstr>
      <vt:lpstr>Attention Deficit Hyperactivity Disorder</vt:lpstr>
      <vt:lpstr>Attention Deficit Hyperactivity Disorder</vt:lpstr>
      <vt:lpstr>What do neuro-developmental disorders  have to do with   pediatric sickle cell disease?</vt:lpstr>
      <vt:lpstr>PowerPoint Presentation</vt:lpstr>
      <vt:lpstr>Parent education and biologic factors influence on cognition in sickle cell anemia</vt:lpstr>
      <vt:lpstr>PowerPoint Presentation</vt:lpstr>
      <vt:lpstr>PowerPoint Presentation</vt:lpstr>
      <vt:lpstr>SCD and NDD</vt:lpstr>
      <vt:lpstr>SCD and NDD</vt:lpstr>
      <vt:lpstr>SCD and NDD</vt:lpstr>
      <vt:lpstr>SCD and NDD</vt:lpstr>
      <vt:lpstr>What is Executive Function?</vt:lpstr>
      <vt:lpstr>Executive Function Definition Center on the Developing Child – Harvard University</vt:lpstr>
      <vt:lpstr>Executive Function Definition Center on the Developing Child – Harvard University</vt:lpstr>
      <vt:lpstr>Executive Function Definition Center on the Developing Child – Harvard University</vt:lpstr>
      <vt:lpstr>Executive Function Definition Understood.org</vt:lpstr>
      <vt:lpstr>Executive Function Definition CHADD.org</vt:lpstr>
      <vt:lpstr>Executive Function Importance</vt:lpstr>
      <vt:lpstr>What does Executive Function have to do with sickle cell disease?</vt:lpstr>
      <vt:lpstr>What does Executive Function have to do with sickle cell disease?</vt:lpstr>
      <vt:lpstr>What does Executive Function have to do with sickle cell disease?</vt:lpstr>
      <vt:lpstr>What does Executive Function have to do with sickle cell disease?</vt:lpstr>
      <vt:lpstr>What does Executive Function have to do with sickle cell disease?</vt:lpstr>
      <vt:lpstr>Executive Function in Infants with SCD</vt:lpstr>
      <vt:lpstr>Executive Function in Infants with SCD</vt:lpstr>
      <vt:lpstr>Executive Function in  Preschool Children with SCD</vt:lpstr>
      <vt:lpstr>Executive Function in  School-Age Children with SCD</vt:lpstr>
      <vt:lpstr>Executive Function in  School-Age Children with SCD</vt:lpstr>
      <vt:lpstr>Executive Function in  School-Age Children with SCD</vt:lpstr>
      <vt:lpstr>Executive Function Importance</vt:lpstr>
      <vt:lpstr>Executive Function Importance in SCD</vt:lpstr>
      <vt:lpstr>Executive Function Importance in SCD</vt:lpstr>
      <vt:lpstr>Executive Function Importance in SCD</vt:lpstr>
      <vt:lpstr>Executive Function Importance in SCD</vt:lpstr>
      <vt:lpstr>What can I do to help/improve my  Executive Function?</vt:lpstr>
      <vt:lpstr>Executive Function Strategies: Diagnosis</vt:lpstr>
      <vt:lpstr>Executive Function Strategies: Diagnosis</vt:lpstr>
      <vt:lpstr>Executive Function Strategies: Exercise - Aerobic</vt:lpstr>
      <vt:lpstr>Executive Function Strategies: Exercise – Martial Arts</vt:lpstr>
      <vt:lpstr>Executive Function Strategies: Exercise – Yoga</vt:lpstr>
      <vt:lpstr>Executive Function Strategies: Transfusions</vt:lpstr>
      <vt:lpstr>Executive Function Strategies: Computer Training</vt:lpstr>
      <vt:lpstr>Executive Function Strategies: Computer Training</vt:lpstr>
      <vt:lpstr>Executive Function Strategies: School</vt:lpstr>
      <vt:lpstr>Executive Function Strategies</vt:lpstr>
      <vt:lpstr>PowerPoint Presentation</vt:lpstr>
      <vt:lpstr>Objectives</vt:lpstr>
      <vt:lpstr>Acknowledgements</vt:lpstr>
    </vt:vector>
  </TitlesOfParts>
  <Company>Neurology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28, 2010   Cherie Marvel, PhD Dept. of Neurology, Div. of Cognitive Neuroscience Johns Hopkins University School of Medicine</dc:title>
  <dc:creator>Cherie Marvel</dc:creator>
  <cp:lastModifiedBy>Eboni Lance</cp:lastModifiedBy>
  <cp:revision>872</cp:revision>
  <cp:lastPrinted>2011-01-19T01:58:12Z</cp:lastPrinted>
  <dcterms:created xsi:type="dcterms:W3CDTF">2010-10-18T15:43:57Z</dcterms:created>
  <dcterms:modified xsi:type="dcterms:W3CDTF">2019-08-21T22:28:48Z</dcterms:modified>
</cp:coreProperties>
</file>