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1" r:id="rId2"/>
  </p:sldMasterIdLst>
  <p:notesMasterIdLst>
    <p:notesMasterId r:id="rId113"/>
  </p:notesMasterIdLst>
  <p:sldIdLst>
    <p:sldId id="257" r:id="rId3"/>
    <p:sldId id="306" r:id="rId4"/>
    <p:sldId id="350" r:id="rId5"/>
    <p:sldId id="273" r:id="rId6"/>
    <p:sldId id="272" r:id="rId7"/>
    <p:sldId id="280" r:id="rId8"/>
    <p:sldId id="296" r:id="rId9"/>
    <p:sldId id="295" r:id="rId10"/>
    <p:sldId id="281" r:id="rId11"/>
    <p:sldId id="302" r:id="rId12"/>
    <p:sldId id="329" r:id="rId13"/>
    <p:sldId id="289" r:id="rId14"/>
    <p:sldId id="290" r:id="rId15"/>
    <p:sldId id="291" r:id="rId16"/>
    <p:sldId id="282" r:id="rId17"/>
    <p:sldId id="277" r:id="rId18"/>
    <p:sldId id="305" r:id="rId19"/>
    <p:sldId id="304" r:id="rId20"/>
    <p:sldId id="303" r:id="rId21"/>
    <p:sldId id="266" r:id="rId22"/>
    <p:sldId id="355" r:id="rId23"/>
    <p:sldId id="356" r:id="rId24"/>
    <p:sldId id="357" r:id="rId25"/>
    <p:sldId id="269" r:id="rId26"/>
    <p:sldId id="307" r:id="rId27"/>
    <p:sldId id="283" r:id="rId28"/>
    <p:sldId id="276" r:id="rId29"/>
    <p:sldId id="258" r:id="rId30"/>
    <p:sldId id="259" r:id="rId31"/>
    <p:sldId id="310" r:id="rId32"/>
    <p:sldId id="330" r:id="rId33"/>
    <p:sldId id="331" r:id="rId34"/>
    <p:sldId id="301" r:id="rId35"/>
    <p:sldId id="308" r:id="rId36"/>
    <p:sldId id="309" r:id="rId37"/>
    <p:sldId id="332" r:id="rId38"/>
    <p:sldId id="333" r:id="rId39"/>
    <p:sldId id="271" r:id="rId40"/>
    <p:sldId id="311" r:id="rId41"/>
    <p:sldId id="312" r:id="rId42"/>
    <p:sldId id="262" r:id="rId43"/>
    <p:sldId id="263" r:id="rId44"/>
    <p:sldId id="344" r:id="rId45"/>
    <p:sldId id="343" r:id="rId46"/>
    <p:sldId id="264" r:id="rId47"/>
    <p:sldId id="278" r:id="rId48"/>
    <p:sldId id="275" r:id="rId49"/>
    <p:sldId id="313" r:id="rId50"/>
    <p:sldId id="314" r:id="rId51"/>
    <p:sldId id="274" r:id="rId52"/>
    <p:sldId id="315" r:id="rId53"/>
    <p:sldId id="316" r:id="rId54"/>
    <p:sldId id="265" r:id="rId55"/>
    <p:sldId id="317" r:id="rId56"/>
    <p:sldId id="358" r:id="rId57"/>
    <p:sldId id="359" r:id="rId58"/>
    <p:sldId id="360" r:id="rId59"/>
    <p:sldId id="361" r:id="rId60"/>
    <p:sldId id="362" r:id="rId61"/>
    <p:sldId id="363" r:id="rId62"/>
    <p:sldId id="364" r:id="rId63"/>
    <p:sldId id="365" r:id="rId64"/>
    <p:sldId id="366" r:id="rId65"/>
    <p:sldId id="367" r:id="rId66"/>
    <p:sldId id="318" r:id="rId67"/>
    <p:sldId id="319" r:id="rId68"/>
    <p:sldId id="267" r:id="rId69"/>
    <p:sldId id="270" r:id="rId70"/>
    <p:sldId id="320" r:id="rId71"/>
    <p:sldId id="337" r:id="rId72"/>
    <p:sldId id="340" r:id="rId73"/>
    <p:sldId id="338" r:id="rId74"/>
    <p:sldId id="339" r:id="rId75"/>
    <p:sldId id="341" r:id="rId76"/>
    <p:sldId id="342" r:id="rId77"/>
    <p:sldId id="268" r:id="rId78"/>
    <p:sldId id="346" r:id="rId79"/>
    <p:sldId id="347" r:id="rId80"/>
    <p:sldId id="348" r:id="rId81"/>
    <p:sldId id="286" r:id="rId82"/>
    <p:sldId id="287" r:id="rId83"/>
    <p:sldId id="288" r:id="rId84"/>
    <p:sldId id="284" r:id="rId85"/>
    <p:sldId id="368" r:id="rId86"/>
    <p:sldId id="369" r:id="rId87"/>
    <p:sldId id="370" r:id="rId88"/>
    <p:sldId id="279" r:id="rId89"/>
    <p:sldId id="294" r:id="rId90"/>
    <p:sldId id="327" r:id="rId91"/>
    <p:sldId id="326" r:id="rId92"/>
    <p:sldId id="328" r:id="rId93"/>
    <p:sldId id="372" r:id="rId94"/>
    <p:sldId id="373" r:id="rId95"/>
    <p:sldId id="298" r:id="rId96"/>
    <p:sldId id="300" r:id="rId97"/>
    <p:sldId id="349" r:id="rId98"/>
    <p:sldId id="322" r:id="rId99"/>
    <p:sldId id="299" r:id="rId100"/>
    <p:sldId id="324" r:id="rId101"/>
    <p:sldId id="351" r:id="rId102"/>
    <p:sldId id="352" r:id="rId103"/>
    <p:sldId id="353" r:id="rId104"/>
    <p:sldId id="354" r:id="rId105"/>
    <p:sldId id="325" r:id="rId106"/>
    <p:sldId id="334" r:id="rId107"/>
    <p:sldId id="335" r:id="rId108"/>
    <p:sldId id="336" r:id="rId109"/>
    <p:sldId id="371" r:id="rId110"/>
    <p:sldId id="292" r:id="rId111"/>
    <p:sldId id="345" r:id="rId1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8E8"/>
    <a:srgbClr val="F8F8F8"/>
    <a:srgbClr val="DFE0E3"/>
    <a:srgbClr val="FCFCFC"/>
    <a:srgbClr val="F3F3F3"/>
    <a:srgbClr val="F1F1F1"/>
    <a:srgbClr val="9C9C9C"/>
    <a:srgbClr val="E6E6E6"/>
    <a:srgbClr val="FFFFFF"/>
    <a:srgbClr val="C1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-296" y="-104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slide" Target="slides/slide102.xml"/><Relationship Id="rId105" Type="http://schemas.openxmlformats.org/officeDocument/2006/relationships/slide" Target="slides/slide103.xml"/><Relationship Id="rId106" Type="http://schemas.openxmlformats.org/officeDocument/2006/relationships/slide" Target="slides/slide104.xml"/><Relationship Id="rId107" Type="http://schemas.openxmlformats.org/officeDocument/2006/relationships/slide" Target="slides/slide10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8" Type="http://schemas.openxmlformats.org/officeDocument/2006/relationships/slide" Target="slides/slide106.xml"/><Relationship Id="rId109" Type="http://schemas.openxmlformats.org/officeDocument/2006/relationships/slide" Target="slides/slide10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110" Type="http://schemas.openxmlformats.org/officeDocument/2006/relationships/slide" Target="slides/slide108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111" Type="http://schemas.openxmlformats.org/officeDocument/2006/relationships/slide" Target="slides/slide109.xml"/><Relationship Id="rId112" Type="http://schemas.openxmlformats.org/officeDocument/2006/relationships/slide" Target="slides/slide110.xml"/><Relationship Id="rId113" Type="http://schemas.openxmlformats.org/officeDocument/2006/relationships/notesMaster" Target="notesMasters/notesMaster1.xml"/><Relationship Id="rId114" Type="http://schemas.openxmlformats.org/officeDocument/2006/relationships/printerSettings" Target="printerSettings/printerSettings1.bin"/><Relationship Id="rId115" Type="http://schemas.openxmlformats.org/officeDocument/2006/relationships/presProps" Target="presProps.xml"/><Relationship Id="rId116" Type="http://schemas.openxmlformats.org/officeDocument/2006/relationships/viewProps" Target="viewProps.xml"/><Relationship Id="rId117" Type="http://schemas.openxmlformats.org/officeDocument/2006/relationships/theme" Target="theme/theme1.xml"/><Relationship Id="rId118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slide" Target="slides/slide98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2056EC-FEF1-4CCC-A157-50DBD05C3129}" type="doc">
      <dgm:prSet loTypeId="urn:microsoft.com/office/officeart/2005/8/layout/chevron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92BD1F6-F075-40EF-AE57-645F4EB76AB6}">
      <dgm:prSet phldrT="[Text]"/>
      <dgm:spPr/>
      <dgm:t>
        <a:bodyPr/>
        <a:lstStyle/>
        <a:p>
          <a:r>
            <a:rPr lang="en-US" dirty="0" smtClean="0"/>
            <a:t>RBC sickling</a:t>
          </a:r>
          <a:endParaRPr lang="en-US" dirty="0"/>
        </a:p>
      </dgm:t>
    </dgm:pt>
    <dgm:pt modelId="{58D79EF6-B6B9-44CD-A801-2AAAD0A6EA81}" type="parTrans" cxnId="{4D6F74F6-A833-4160-BCB2-B858F8C71D33}">
      <dgm:prSet/>
      <dgm:spPr/>
      <dgm:t>
        <a:bodyPr/>
        <a:lstStyle/>
        <a:p>
          <a:endParaRPr lang="en-US"/>
        </a:p>
      </dgm:t>
    </dgm:pt>
    <dgm:pt modelId="{CE46B9A2-4C0A-4F15-9EB8-25B648FE74FF}" type="sibTrans" cxnId="{4D6F74F6-A833-4160-BCB2-B858F8C71D33}">
      <dgm:prSet/>
      <dgm:spPr/>
      <dgm:t>
        <a:bodyPr/>
        <a:lstStyle/>
        <a:p>
          <a:endParaRPr lang="en-US"/>
        </a:p>
      </dgm:t>
    </dgm:pt>
    <dgm:pt modelId="{28EB7424-7981-4313-9261-40D87B0CA18C}">
      <dgm:prSet phldrT="[Text]" phldr="1"/>
      <dgm:spPr/>
      <dgm:t>
        <a:bodyPr/>
        <a:lstStyle/>
        <a:p>
          <a:endParaRPr lang="en-US" dirty="0"/>
        </a:p>
      </dgm:t>
    </dgm:pt>
    <dgm:pt modelId="{C7DA41F3-C5B1-4739-A91F-BA1E561AEAAB}" type="parTrans" cxnId="{4E7E2454-21DC-4789-8FD9-29B0660687E1}">
      <dgm:prSet/>
      <dgm:spPr/>
      <dgm:t>
        <a:bodyPr/>
        <a:lstStyle/>
        <a:p>
          <a:endParaRPr lang="en-US"/>
        </a:p>
      </dgm:t>
    </dgm:pt>
    <dgm:pt modelId="{1AF83806-3DBB-4F14-AEE4-2FF8145E34BC}" type="sibTrans" cxnId="{4E7E2454-21DC-4789-8FD9-29B0660687E1}">
      <dgm:prSet/>
      <dgm:spPr/>
      <dgm:t>
        <a:bodyPr/>
        <a:lstStyle/>
        <a:p>
          <a:endParaRPr lang="en-US"/>
        </a:p>
      </dgm:t>
    </dgm:pt>
    <dgm:pt modelId="{8964B6F8-1E9E-4DD1-84B3-919C26B693D8}">
      <dgm:prSet phldrT="[Text]"/>
      <dgm:spPr/>
      <dgm:t>
        <a:bodyPr/>
        <a:lstStyle/>
        <a:p>
          <a:r>
            <a:rPr lang="en-US" dirty="0" smtClean="0"/>
            <a:t>Vascular obstruction</a:t>
          </a:r>
          <a:endParaRPr lang="en-US" dirty="0"/>
        </a:p>
      </dgm:t>
    </dgm:pt>
    <dgm:pt modelId="{1A46A3A4-C6A7-4ABA-B1B5-EEEEEB4D3EA3}" type="parTrans" cxnId="{A2C4BE77-C587-4E5F-8DD2-455D7DD31D2A}">
      <dgm:prSet/>
      <dgm:spPr/>
      <dgm:t>
        <a:bodyPr/>
        <a:lstStyle/>
        <a:p>
          <a:endParaRPr lang="en-US"/>
        </a:p>
      </dgm:t>
    </dgm:pt>
    <dgm:pt modelId="{FD31DE84-DBCD-471F-87CA-E4C3090898B9}" type="sibTrans" cxnId="{A2C4BE77-C587-4E5F-8DD2-455D7DD31D2A}">
      <dgm:prSet/>
      <dgm:spPr/>
      <dgm:t>
        <a:bodyPr/>
        <a:lstStyle/>
        <a:p>
          <a:endParaRPr lang="en-US"/>
        </a:p>
      </dgm:t>
    </dgm:pt>
    <dgm:pt modelId="{640C292C-78DF-4927-B347-793455BF1B59}">
      <dgm:prSet phldrT="[Text]" phldr="1"/>
      <dgm:spPr/>
      <dgm:t>
        <a:bodyPr/>
        <a:lstStyle/>
        <a:p>
          <a:endParaRPr lang="en-US"/>
        </a:p>
      </dgm:t>
    </dgm:pt>
    <dgm:pt modelId="{CD6B5F1A-858B-4D71-91CE-325DA885FE09}" type="parTrans" cxnId="{7B33A472-EEAA-48ED-8DB7-6EB5AEF838B7}">
      <dgm:prSet/>
      <dgm:spPr/>
      <dgm:t>
        <a:bodyPr/>
        <a:lstStyle/>
        <a:p>
          <a:endParaRPr lang="en-US"/>
        </a:p>
      </dgm:t>
    </dgm:pt>
    <dgm:pt modelId="{AF3BCBFE-1DCB-4154-BD8E-422BBFEF2027}" type="sibTrans" cxnId="{7B33A472-EEAA-48ED-8DB7-6EB5AEF838B7}">
      <dgm:prSet/>
      <dgm:spPr/>
      <dgm:t>
        <a:bodyPr/>
        <a:lstStyle/>
        <a:p>
          <a:endParaRPr lang="en-US"/>
        </a:p>
      </dgm:t>
    </dgm:pt>
    <dgm:pt modelId="{27FF0741-60DC-4EFF-885D-9A1FC625513D}">
      <dgm:prSet phldrT="[Text]"/>
      <dgm:spPr/>
      <dgm:t>
        <a:bodyPr/>
        <a:lstStyle/>
        <a:p>
          <a:r>
            <a:rPr lang="en-US" dirty="0" smtClean="0"/>
            <a:t>RBC extravasation</a:t>
          </a:r>
          <a:endParaRPr lang="en-US" dirty="0"/>
        </a:p>
      </dgm:t>
    </dgm:pt>
    <dgm:pt modelId="{924034E2-19D8-4059-B513-5798BE0AC959}" type="parTrans" cxnId="{699BB316-E925-465E-ADF4-480B7D4FAF5B}">
      <dgm:prSet/>
      <dgm:spPr/>
      <dgm:t>
        <a:bodyPr/>
        <a:lstStyle/>
        <a:p>
          <a:endParaRPr lang="en-US"/>
        </a:p>
      </dgm:t>
    </dgm:pt>
    <dgm:pt modelId="{BA8F5C20-F02E-4B88-9DB4-9E5F6539EE40}" type="sibTrans" cxnId="{699BB316-E925-465E-ADF4-480B7D4FAF5B}">
      <dgm:prSet/>
      <dgm:spPr/>
      <dgm:t>
        <a:bodyPr/>
        <a:lstStyle/>
        <a:p>
          <a:endParaRPr lang="en-US"/>
        </a:p>
      </dgm:t>
    </dgm:pt>
    <dgm:pt modelId="{112B5EF8-7556-4728-B346-113613CD7860}">
      <dgm:prSet phldrT="[Text]" phldr="1"/>
      <dgm:spPr/>
      <dgm:t>
        <a:bodyPr/>
        <a:lstStyle/>
        <a:p>
          <a:endParaRPr lang="en-US" dirty="0"/>
        </a:p>
      </dgm:t>
    </dgm:pt>
    <dgm:pt modelId="{8359AEDA-89DE-41DE-B30B-EE6FCAA0A56B}" type="sibTrans" cxnId="{A58843A7-428D-4166-900D-A534B2985DAF}">
      <dgm:prSet/>
      <dgm:spPr/>
      <dgm:t>
        <a:bodyPr/>
        <a:lstStyle/>
        <a:p>
          <a:endParaRPr lang="en-US"/>
        </a:p>
      </dgm:t>
    </dgm:pt>
    <dgm:pt modelId="{C343B098-E871-4BFA-A260-3926ADB307AB}" type="parTrans" cxnId="{A58843A7-428D-4166-900D-A534B2985DAF}">
      <dgm:prSet/>
      <dgm:spPr/>
      <dgm:t>
        <a:bodyPr/>
        <a:lstStyle/>
        <a:p>
          <a:endParaRPr lang="en-US"/>
        </a:p>
      </dgm:t>
    </dgm:pt>
    <dgm:pt modelId="{12266622-264D-4232-A259-94D1F49BA885}" type="pres">
      <dgm:prSet presAssocID="{1C2056EC-FEF1-4CCC-A157-50DBD05C312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086E45-B057-4F8F-98BF-5224A9166306}" type="pres">
      <dgm:prSet presAssocID="{112B5EF8-7556-4728-B346-113613CD7860}" presName="composite" presStyleCnt="0"/>
      <dgm:spPr/>
    </dgm:pt>
    <dgm:pt modelId="{B27999C4-5ECC-4A98-9E67-688E761F3ACD}" type="pres">
      <dgm:prSet presAssocID="{112B5EF8-7556-4728-B346-113613CD7860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AD3E4C-F4D6-433C-9202-898835C93D9E}" type="pres">
      <dgm:prSet presAssocID="{112B5EF8-7556-4728-B346-113613CD7860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7996F8-AF28-4AEA-BF34-CA02CD953F01}" type="pres">
      <dgm:prSet presAssocID="{8359AEDA-89DE-41DE-B30B-EE6FCAA0A56B}" presName="sp" presStyleCnt="0"/>
      <dgm:spPr/>
    </dgm:pt>
    <dgm:pt modelId="{BC0FE4A2-B1D4-4BE1-A22E-4AC4DAB3F8F1}" type="pres">
      <dgm:prSet presAssocID="{28EB7424-7981-4313-9261-40D87B0CA18C}" presName="composite" presStyleCnt="0"/>
      <dgm:spPr/>
    </dgm:pt>
    <dgm:pt modelId="{623F3705-266B-4341-A12E-8D6ADB752181}" type="pres">
      <dgm:prSet presAssocID="{28EB7424-7981-4313-9261-40D87B0CA18C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82D487-5E68-4473-9945-E68875E33A19}" type="pres">
      <dgm:prSet presAssocID="{28EB7424-7981-4313-9261-40D87B0CA18C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1103FB-8701-4255-AE86-6B92BC5EB81D}" type="pres">
      <dgm:prSet presAssocID="{1AF83806-3DBB-4F14-AEE4-2FF8145E34BC}" presName="sp" presStyleCnt="0"/>
      <dgm:spPr/>
    </dgm:pt>
    <dgm:pt modelId="{E4599BAB-6532-4F64-808E-E5EAB23D6726}" type="pres">
      <dgm:prSet presAssocID="{640C292C-78DF-4927-B347-793455BF1B59}" presName="composite" presStyleCnt="0"/>
      <dgm:spPr/>
    </dgm:pt>
    <dgm:pt modelId="{A3A2C49A-45B5-4E5F-8329-2AA9E6E1C4A2}" type="pres">
      <dgm:prSet presAssocID="{640C292C-78DF-4927-B347-793455BF1B5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85C37D-1231-43E0-A6D5-033AFF381646}" type="pres">
      <dgm:prSet presAssocID="{640C292C-78DF-4927-B347-793455BF1B59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C4BE77-C587-4E5F-8DD2-455D7DD31D2A}" srcId="{28EB7424-7981-4313-9261-40D87B0CA18C}" destId="{8964B6F8-1E9E-4DD1-84B3-919C26B693D8}" srcOrd="0" destOrd="0" parTransId="{1A46A3A4-C6A7-4ABA-B1B5-EEEEEB4D3EA3}" sibTransId="{FD31DE84-DBCD-471F-87CA-E4C3090898B9}"/>
    <dgm:cxn modelId="{699BB316-E925-465E-ADF4-480B7D4FAF5B}" srcId="{640C292C-78DF-4927-B347-793455BF1B59}" destId="{27FF0741-60DC-4EFF-885D-9A1FC625513D}" srcOrd="0" destOrd="0" parTransId="{924034E2-19D8-4059-B513-5798BE0AC959}" sibTransId="{BA8F5C20-F02E-4B88-9DB4-9E5F6539EE40}"/>
    <dgm:cxn modelId="{891286DF-9B88-49FE-AE71-3AE37A380988}" type="presOf" srcId="{28EB7424-7981-4313-9261-40D87B0CA18C}" destId="{623F3705-266B-4341-A12E-8D6ADB752181}" srcOrd="0" destOrd="0" presId="urn:microsoft.com/office/officeart/2005/8/layout/chevron2"/>
    <dgm:cxn modelId="{234378AF-8CC3-49A6-A1A4-CE70163A7C6E}" type="presOf" srcId="{112B5EF8-7556-4728-B346-113613CD7860}" destId="{B27999C4-5ECC-4A98-9E67-688E761F3ACD}" srcOrd="0" destOrd="0" presId="urn:microsoft.com/office/officeart/2005/8/layout/chevron2"/>
    <dgm:cxn modelId="{AAC9E01C-CA18-46D2-BA89-22DE4EEA37FA}" type="presOf" srcId="{392BD1F6-F075-40EF-AE57-645F4EB76AB6}" destId="{86AD3E4C-F4D6-433C-9202-898835C93D9E}" srcOrd="0" destOrd="0" presId="urn:microsoft.com/office/officeart/2005/8/layout/chevron2"/>
    <dgm:cxn modelId="{4D6F74F6-A833-4160-BCB2-B858F8C71D33}" srcId="{112B5EF8-7556-4728-B346-113613CD7860}" destId="{392BD1F6-F075-40EF-AE57-645F4EB76AB6}" srcOrd="0" destOrd="0" parTransId="{58D79EF6-B6B9-44CD-A801-2AAAD0A6EA81}" sibTransId="{CE46B9A2-4C0A-4F15-9EB8-25B648FE74FF}"/>
    <dgm:cxn modelId="{4E7E2454-21DC-4789-8FD9-29B0660687E1}" srcId="{1C2056EC-FEF1-4CCC-A157-50DBD05C3129}" destId="{28EB7424-7981-4313-9261-40D87B0CA18C}" srcOrd="1" destOrd="0" parTransId="{C7DA41F3-C5B1-4739-A91F-BA1E561AEAAB}" sibTransId="{1AF83806-3DBB-4F14-AEE4-2FF8145E34BC}"/>
    <dgm:cxn modelId="{A58843A7-428D-4166-900D-A534B2985DAF}" srcId="{1C2056EC-FEF1-4CCC-A157-50DBD05C3129}" destId="{112B5EF8-7556-4728-B346-113613CD7860}" srcOrd="0" destOrd="0" parTransId="{C343B098-E871-4BFA-A260-3926ADB307AB}" sibTransId="{8359AEDA-89DE-41DE-B30B-EE6FCAA0A56B}"/>
    <dgm:cxn modelId="{0918AAB2-C5C0-42DC-AE5F-9C094D3838DD}" type="presOf" srcId="{8964B6F8-1E9E-4DD1-84B3-919C26B693D8}" destId="{3C82D487-5E68-4473-9945-E68875E33A19}" srcOrd="0" destOrd="0" presId="urn:microsoft.com/office/officeart/2005/8/layout/chevron2"/>
    <dgm:cxn modelId="{26D3387B-FA34-4A29-8A71-732FD1E5CDF0}" type="presOf" srcId="{640C292C-78DF-4927-B347-793455BF1B59}" destId="{A3A2C49A-45B5-4E5F-8329-2AA9E6E1C4A2}" srcOrd="0" destOrd="0" presId="urn:microsoft.com/office/officeart/2005/8/layout/chevron2"/>
    <dgm:cxn modelId="{7B33A472-EEAA-48ED-8DB7-6EB5AEF838B7}" srcId="{1C2056EC-FEF1-4CCC-A157-50DBD05C3129}" destId="{640C292C-78DF-4927-B347-793455BF1B59}" srcOrd="2" destOrd="0" parTransId="{CD6B5F1A-858B-4D71-91CE-325DA885FE09}" sibTransId="{AF3BCBFE-1DCB-4154-BD8E-422BBFEF2027}"/>
    <dgm:cxn modelId="{5E85F10C-B857-4139-BFBA-D90B7A5C270A}" type="presOf" srcId="{1C2056EC-FEF1-4CCC-A157-50DBD05C3129}" destId="{12266622-264D-4232-A259-94D1F49BA885}" srcOrd="0" destOrd="0" presId="urn:microsoft.com/office/officeart/2005/8/layout/chevron2"/>
    <dgm:cxn modelId="{D55C4082-98FC-4737-A208-4EB3E4177BDD}" type="presOf" srcId="{27FF0741-60DC-4EFF-885D-9A1FC625513D}" destId="{EA85C37D-1231-43E0-A6D5-033AFF381646}" srcOrd="0" destOrd="0" presId="urn:microsoft.com/office/officeart/2005/8/layout/chevron2"/>
    <dgm:cxn modelId="{711CB1EE-7CCC-4D13-BEA1-351AB3064B20}" type="presParOf" srcId="{12266622-264D-4232-A259-94D1F49BA885}" destId="{E3086E45-B057-4F8F-98BF-5224A9166306}" srcOrd="0" destOrd="0" presId="urn:microsoft.com/office/officeart/2005/8/layout/chevron2"/>
    <dgm:cxn modelId="{BFDF3EE5-B54A-4D7B-83C9-3E96826A65E1}" type="presParOf" srcId="{E3086E45-B057-4F8F-98BF-5224A9166306}" destId="{B27999C4-5ECC-4A98-9E67-688E761F3ACD}" srcOrd="0" destOrd="0" presId="urn:microsoft.com/office/officeart/2005/8/layout/chevron2"/>
    <dgm:cxn modelId="{21BA0B06-36BF-4E7C-9E4F-536986AE947B}" type="presParOf" srcId="{E3086E45-B057-4F8F-98BF-5224A9166306}" destId="{86AD3E4C-F4D6-433C-9202-898835C93D9E}" srcOrd="1" destOrd="0" presId="urn:microsoft.com/office/officeart/2005/8/layout/chevron2"/>
    <dgm:cxn modelId="{A5927A5E-7BA0-4F51-BED1-567F1B1F196F}" type="presParOf" srcId="{12266622-264D-4232-A259-94D1F49BA885}" destId="{C17996F8-AF28-4AEA-BF34-CA02CD953F01}" srcOrd="1" destOrd="0" presId="urn:microsoft.com/office/officeart/2005/8/layout/chevron2"/>
    <dgm:cxn modelId="{E2A89D1A-00D9-41D7-A4B4-1D9181EBDD99}" type="presParOf" srcId="{12266622-264D-4232-A259-94D1F49BA885}" destId="{BC0FE4A2-B1D4-4BE1-A22E-4AC4DAB3F8F1}" srcOrd="2" destOrd="0" presId="urn:microsoft.com/office/officeart/2005/8/layout/chevron2"/>
    <dgm:cxn modelId="{071BE2FB-F076-4061-89EA-521B31EC3C9F}" type="presParOf" srcId="{BC0FE4A2-B1D4-4BE1-A22E-4AC4DAB3F8F1}" destId="{623F3705-266B-4341-A12E-8D6ADB752181}" srcOrd="0" destOrd="0" presId="urn:microsoft.com/office/officeart/2005/8/layout/chevron2"/>
    <dgm:cxn modelId="{2A14C8D3-69A7-4F48-B5FB-D79389D97875}" type="presParOf" srcId="{BC0FE4A2-B1D4-4BE1-A22E-4AC4DAB3F8F1}" destId="{3C82D487-5E68-4473-9945-E68875E33A19}" srcOrd="1" destOrd="0" presId="urn:microsoft.com/office/officeart/2005/8/layout/chevron2"/>
    <dgm:cxn modelId="{4960122E-F865-4D51-A2D0-D86AABDC281C}" type="presParOf" srcId="{12266622-264D-4232-A259-94D1F49BA885}" destId="{CD1103FB-8701-4255-AE86-6B92BC5EB81D}" srcOrd="3" destOrd="0" presId="urn:microsoft.com/office/officeart/2005/8/layout/chevron2"/>
    <dgm:cxn modelId="{F28FE5A0-C64A-4CFF-A2F5-3B0461DF56C7}" type="presParOf" srcId="{12266622-264D-4232-A259-94D1F49BA885}" destId="{E4599BAB-6532-4F64-808E-E5EAB23D6726}" srcOrd="4" destOrd="0" presId="urn:microsoft.com/office/officeart/2005/8/layout/chevron2"/>
    <dgm:cxn modelId="{170CCA2B-0BAC-445F-9663-7142E18165C7}" type="presParOf" srcId="{E4599BAB-6532-4F64-808E-E5EAB23D6726}" destId="{A3A2C49A-45B5-4E5F-8329-2AA9E6E1C4A2}" srcOrd="0" destOrd="0" presId="urn:microsoft.com/office/officeart/2005/8/layout/chevron2"/>
    <dgm:cxn modelId="{AA09835C-4D8C-4931-BD87-BDD1FE6B9C94}" type="presParOf" srcId="{E4599BAB-6532-4F64-808E-E5EAB23D6726}" destId="{EA85C37D-1231-43E0-A6D5-033AFF38164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7999C4-5ECC-4A98-9E67-688E761F3ACD}">
      <dsp:nvSpPr>
        <dsp:cNvPr id="0" name=""/>
        <dsp:cNvSpPr/>
      </dsp:nvSpPr>
      <dsp:spPr>
        <a:xfrm rot="5400000">
          <a:off x="-220680" y="221150"/>
          <a:ext cx="1471201" cy="102984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/>
        </a:p>
      </dsp:txBody>
      <dsp:txXfrm rot="-5400000">
        <a:off x="1" y="515391"/>
        <a:ext cx="1029841" cy="441360"/>
      </dsp:txXfrm>
    </dsp:sp>
    <dsp:sp modelId="{86AD3E4C-F4D6-433C-9202-898835C93D9E}">
      <dsp:nvSpPr>
        <dsp:cNvPr id="0" name=""/>
        <dsp:cNvSpPr/>
      </dsp:nvSpPr>
      <dsp:spPr>
        <a:xfrm rot="5400000">
          <a:off x="2505342" y="-1475031"/>
          <a:ext cx="956281" cy="39072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100" kern="1200" dirty="0" smtClean="0"/>
            <a:t>RBC sickling</a:t>
          </a:r>
          <a:endParaRPr lang="en-US" sz="3100" kern="1200" dirty="0"/>
        </a:p>
      </dsp:txBody>
      <dsp:txXfrm rot="-5400000">
        <a:off x="1029841" y="47152"/>
        <a:ext cx="3860601" cy="862917"/>
      </dsp:txXfrm>
    </dsp:sp>
    <dsp:sp modelId="{623F3705-266B-4341-A12E-8D6ADB752181}">
      <dsp:nvSpPr>
        <dsp:cNvPr id="0" name=""/>
        <dsp:cNvSpPr/>
      </dsp:nvSpPr>
      <dsp:spPr>
        <a:xfrm rot="5400000">
          <a:off x="-220680" y="1496441"/>
          <a:ext cx="1471201" cy="102984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/>
        </a:p>
      </dsp:txBody>
      <dsp:txXfrm rot="-5400000">
        <a:off x="1" y="1790682"/>
        <a:ext cx="1029841" cy="441360"/>
      </dsp:txXfrm>
    </dsp:sp>
    <dsp:sp modelId="{3C82D487-5E68-4473-9945-E68875E33A19}">
      <dsp:nvSpPr>
        <dsp:cNvPr id="0" name=""/>
        <dsp:cNvSpPr/>
      </dsp:nvSpPr>
      <dsp:spPr>
        <a:xfrm rot="5400000">
          <a:off x="2505342" y="-199739"/>
          <a:ext cx="956281" cy="39072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100" kern="1200" dirty="0" smtClean="0"/>
            <a:t>Vascular obstruction</a:t>
          </a:r>
          <a:endParaRPr lang="en-US" sz="3100" kern="1200" dirty="0"/>
        </a:p>
      </dsp:txBody>
      <dsp:txXfrm rot="-5400000">
        <a:off x="1029841" y="1322444"/>
        <a:ext cx="3860601" cy="862917"/>
      </dsp:txXfrm>
    </dsp:sp>
    <dsp:sp modelId="{A3A2C49A-45B5-4E5F-8329-2AA9E6E1C4A2}">
      <dsp:nvSpPr>
        <dsp:cNvPr id="0" name=""/>
        <dsp:cNvSpPr/>
      </dsp:nvSpPr>
      <dsp:spPr>
        <a:xfrm rot="5400000">
          <a:off x="-220680" y="2771733"/>
          <a:ext cx="1471201" cy="102984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kern="1200"/>
        </a:p>
      </dsp:txBody>
      <dsp:txXfrm rot="-5400000">
        <a:off x="1" y="3065974"/>
        <a:ext cx="1029841" cy="441360"/>
      </dsp:txXfrm>
    </dsp:sp>
    <dsp:sp modelId="{EA85C37D-1231-43E0-A6D5-033AFF381646}">
      <dsp:nvSpPr>
        <dsp:cNvPr id="0" name=""/>
        <dsp:cNvSpPr/>
      </dsp:nvSpPr>
      <dsp:spPr>
        <a:xfrm rot="5400000">
          <a:off x="2505342" y="1075551"/>
          <a:ext cx="956281" cy="390728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100" kern="1200" dirty="0" smtClean="0"/>
            <a:t>RBC extravasation</a:t>
          </a:r>
          <a:endParaRPr lang="en-US" sz="3100" kern="1200" dirty="0"/>
        </a:p>
      </dsp:txBody>
      <dsp:txXfrm rot="-5400000">
        <a:off x="1029841" y="2597734"/>
        <a:ext cx="3860601" cy="8629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CEBEA-7AC1-4650-8CB8-614C3EB79E49}" type="datetimeFigureOut">
              <a:rPr lang="en-US" smtClean="0"/>
              <a:t>9/7/19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8B96F-1ECB-4B00-B8EF-1999ADA52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47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Helvetica" pitchFamily="34" charset="0"/>
              </a:defRPr>
            </a:lvl1pPr>
            <a:lvl2pPr marL="742854" indent="-285713">
              <a:defRPr>
                <a:solidFill>
                  <a:schemeClr val="tx1"/>
                </a:solidFill>
                <a:latin typeface="Helvetica" pitchFamily="34" charset="0"/>
              </a:defRPr>
            </a:lvl2pPr>
            <a:lvl3pPr marL="1142852" indent="-228571">
              <a:defRPr>
                <a:solidFill>
                  <a:schemeClr val="tx1"/>
                </a:solidFill>
                <a:latin typeface="Helvetica" pitchFamily="34" charset="0"/>
              </a:defRPr>
            </a:lvl3pPr>
            <a:lvl4pPr marL="1599993" indent="-228571">
              <a:defRPr>
                <a:solidFill>
                  <a:schemeClr val="tx1"/>
                </a:solidFill>
                <a:latin typeface="Helvetica" pitchFamily="34" charset="0"/>
              </a:defRPr>
            </a:lvl4pPr>
            <a:lvl5pPr marL="2057133" indent="-228571">
              <a:defRPr>
                <a:solidFill>
                  <a:schemeClr val="tx1"/>
                </a:solidFill>
                <a:latin typeface="Helvetica" pitchFamily="34" charset="0"/>
              </a:defRPr>
            </a:lvl5pPr>
            <a:lvl6pPr marL="2514274" indent="-22857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34" charset="0"/>
              </a:defRPr>
            </a:lvl6pPr>
            <a:lvl7pPr marL="2971415" indent="-22857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34" charset="0"/>
              </a:defRPr>
            </a:lvl7pPr>
            <a:lvl8pPr marL="3428556" indent="-22857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34" charset="0"/>
              </a:defRPr>
            </a:lvl8pPr>
            <a:lvl9pPr marL="3885696" indent="-22857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>
              <a:defRPr/>
            </a:pPr>
            <a:fld id="{E95E24E7-C9A7-4902-B72F-9D97C65E3474}" type="slidenum">
              <a:rPr lang="en-US" altLang="en-US" smtClean="0">
                <a:solidFill>
                  <a:srgbClr val="000000"/>
                </a:solidFill>
                <a:latin typeface="Times New Roman" pitchFamily="18" charset="0"/>
              </a:rPr>
              <a:pPr>
                <a:defRPr/>
              </a:pPr>
              <a:t>5</a:t>
            </a:fld>
            <a:endParaRPr lang="en-US" alt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9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4" rIns="91428" bIns="45714" anchor="b"/>
          <a:lstStyle>
            <a:lvl1pPr eaLnBrk="0" hangingPunct="0">
              <a:defRPr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34" charset="0"/>
                <a:cs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C8A4B977-65F8-4E58-BA19-4E3137DE164C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07772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relative</a:t>
            </a:r>
            <a:r>
              <a:rPr lang="en-US" baseline="0" dirty="0" smtClean="0"/>
              <a:t> hypoxia (partial pressure of O</a:t>
            </a:r>
            <a:r>
              <a:rPr lang="en-US" baseline="-25000" dirty="0" smtClean="0"/>
              <a:t>2</a:t>
            </a:r>
            <a:r>
              <a:rPr lang="en-US" baseline="0" dirty="0" smtClean="0"/>
              <a:t>: 10-35 mm Hg, acidosis and </a:t>
            </a:r>
            <a:r>
              <a:rPr lang="en-US" baseline="0" dirty="0" err="1" smtClean="0"/>
              <a:t>hyperosmolarity</a:t>
            </a:r>
            <a:r>
              <a:rPr lang="en-US" baseline="0" dirty="0" smtClean="0"/>
              <a:t> of the inner medulla make it an ideal environment for the polymerization of deoxygenated </a:t>
            </a:r>
            <a:r>
              <a:rPr lang="en-US" baseline="0" dirty="0" err="1" smtClean="0"/>
              <a:t>Hgb</a:t>
            </a:r>
            <a:r>
              <a:rPr lang="en-US" baseline="0" dirty="0" smtClean="0"/>
              <a:t> S and subsequent sickling of RBCs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8B96F-1ECB-4B00-B8EF-1999ADA529D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67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relative</a:t>
            </a:r>
            <a:r>
              <a:rPr lang="en-US" baseline="0" dirty="0" smtClean="0"/>
              <a:t> hypoxia (partial pressure of O</a:t>
            </a:r>
            <a:r>
              <a:rPr lang="en-US" baseline="-25000" dirty="0" smtClean="0"/>
              <a:t>2</a:t>
            </a:r>
            <a:r>
              <a:rPr lang="en-US" baseline="0" dirty="0" smtClean="0"/>
              <a:t>: 10-35 mm Hg, acidosis and </a:t>
            </a:r>
            <a:r>
              <a:rPr lang="en-US" baseline="0" dirty="0" err="1" smtClean="0"/>
              <a:t>hyperosmolarity</a:t>
            </a:r>
            <a:r>
              <a:rPr lang="en-US" baseline="0" dirty="0" smtClean="0"/>
              <a:t> of the inner medulla make it an ideal environment for the polymerization of deoxygenated </a:t>
            </a:r>
            <a:r>
              <a:rPr lang="en-US" baseline="0" dirty="0" err="1" smtClean="0"/>
              <a:t>Hgb</a:t>
            </a:r>
            <a:r>
              <a:rPr lang="en-US" baseline="0" dirty="0" smtClean="0"/>
              <a:t> S and subsequent sickling of RBCs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8B96F-1ECB-4B00-B8EF-1999ADA529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677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relative</a:t>
            </a:r>
            <a:r>
              <a:rPr lang="en-US" baseline="0" dirty="0" smtClean="0"/>
              <a:t> hypoxia (partial pressure of O</a:t>
            </a:r>
            <a:r>
              <a:rPr lang="en-US" baseline="-25000" dirty="0" smtClean="0"/>
              <a:t>2</a:t>
            </a:r>
            <a:r>
              <a:rPr lang="en-US" baseline="0" dirty="0" smtClean="0"/>
              <a:t>: 10-35 mm Hg, acidosis and </a:t>
            </a:r>
            <a:r>
              <a:rPr lang="en-US" baseline="0" dirty="0" err="1" smtClean="0"/>
              <a:t>hyperosmolarity</a:t>
            </a:r>
            <a:r>
              <a:rPr lang="en-US" baseline="0" dirty="0" smtClean="0"/>
              <a:t> of the inner medulla make it an ideal environment for the polymerization of deoxygenated </a:t>
            </a:r>
            <a:r>
              <a:rPr lang="en-US" baseline="0" dirty="0" err="1" smtClean="0"/>
              <a:t>Hgb</a:t>
            </a:r>
            <a:r>
              <a:rPr lang="en-US" baseline="0" dirty="0" smtClean="0"/>
              <a:t> S and subsequent sickling of RBCs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8B96F-1ECB-4B00-B8EF-1999ADA529D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67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Hematuria is usually unilateral and originates </a:t>
            </a:r>
            <a:r>
              <a:rPr lang="en-US" sz="1200" baseline="0" dirty="0" smtClean="0"/>
              <a:t> </a:t>
            </a:r>
            <a:r>
              <a:rPr lang="en-US" sz="1200" dirty="0" smtClean="0"/>
              <a:t>more frequently from the left than the right due to the “nutcracker” phenomenon.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8B96F-1ECB-4B00-B8EF-1999ADA529D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83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Hematuria is usually unilateral and originates </a:t>
            </a:r>
            <a:r>
              <a:rPr lang="en-US" sz="1200" baseline="0" dirty="0" smtClean="0"/>
              <a:t> </a:t>
            </a:r>
            <a:r>
              <a:rPr lang="en-US" sz="1200" dirty="0" smtClean="0"/>
              <a:t>more frequently from the left than the right due to the “nutcracker” phenomenon.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8B96F-1ECB-4B00-B8EF-1999ADA529D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83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Hematuria is usually unilateral and originates </a:t>
            </a:r>
            <a:r>
              <a:rPr lang="en-US" sz="1200" baseline="0" dirty="0" smtClean="0"/>
              <a:t> </a:t>
            </a:r>
            <a:r>
              <a:rPr lang="en-US" sz="1200" dirty="0" smtClean="0"/>
              <a:t>more frequently from the left than the right due to the “nutcracker” phenomenon.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8B96F-1ECB-4B00-B8EF-1999ADA529D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83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these</a:t>
            </a:r>
            <a:r>
              <a:rPr lang="en-US" baseline="0" dirty="0" smtClean="0"/>
              <a:t> SNPs represent true kidney disease-susceptibility factors and have a high prevalence in the genetic make up of those ethnic groups that also carry the burden of SCD, the it is possible that coinheritance could also lead to an increased </a:t>
            </a:r>
            <a:r>
              <a:rPr lang="en-US" baseline="0" dirty="0" err="1" smtClean="0"/>
              <a:t>kikelihood</a:t>
            </a:r>
            <a:r>
              <a:rPr lang="en-US" baseline="0" dirty="0" smtClean="0"/>
              <a:t> of developing SCN.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8B96F-1ECB-4B00-B8EF-1999ADA529D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63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9/7/19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9/7/19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9/7/19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982789"/>
            <a:ext cx="10363200" cy="175577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84845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43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361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985839"/>
            <a:ext cx="5384800" cy="5411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85839"/>
            <a:ext cx="5384800" cy="5411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39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64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76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989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266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9/7/19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6371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89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1884" y="200025"/>
            <a:ext cx="3045883" cy="6197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" y="200025"/>
            <a:ext cx="8938684" cy="6197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483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00025"/>
            <a:ext cx="12187767" cy="566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985839"/>
            <a:ext cx="10972800" cy="5411787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9429915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00025"/>
            <a:ext cx="12187767" cy="5667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985839"/>
            <a:ext cx="5384800" cy="54117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85839"/>
            <a:ext cx="5384800" cy="54117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66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9/7/19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9/7/19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9/7/19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9/7/19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9/7/19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9/7/19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9/7/19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9/7/19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200025"/>
            <a:ext cx="12187767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85839"/>
            <a:ext cx="10972800" cy="541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701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ヒラギノ角ゴ Pro W3" charset="-128"/>
          <a:cs typeface="ヒラギノ角ゴ Pro W3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charset="0"/>
          <a:ea typeface="ヒラギノ角ゴ Pro W3" charset="-128"/>
          <a:cs typeface="ヒラギノ角ゴ Pro W3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charset="0"/>
          <a:ea typeface="ヒラギノ角ゴ Pro W3" charset="-128"/>
          <a:cs typeface="ヒラギノ角ゴ Pro W3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charset="0"/>
          <a:ea typeface="ヒラギノ角ゴ Pro W3" charset="-128"/>
          <a:cs typeface="ヒラギノ角ゴ Pro W3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charset="0"/>
          <a:ea typeface="ヒラギノ角ゴ Pro W3" charset="-128"/>
          <a:cs typeface="ヒラギノ角ゴ Pro W3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4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4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4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4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5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6.jp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6.jp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6.jp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g"/><Relationship Id="rId3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gif"/><Relationship Id="rId3" Type="http://schemas.openxmlformats.org/officeDocument/2006/relationships/image" Target="../media/image1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jpg"/><Relationship Id="rId3" Type="http://schemas.openxmlformats.org/officeDocument/2006/relationships/image" Target="../media/image61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gi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7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1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9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1.jpg"/><Relationship Id="rId3" Type="http://schemas.openxmlformats.org/officeDocument/2006/relationships/image" Target="../media/image82.j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1.jpg"/><Relationship Id="rId3" Type="http://schemas.openxmlformats.org/officeDocument/2006/relationships/image" Target="../media/image82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3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8146"/>
            <a:ext cx="4285129" cy="2286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+mn-lt"/>
              </a:rPr>
              <a:t>KIDNEY INVOLVEMENT IN SICKLE CELL DISEASE</a:t>
            </a:r>
            <a:endParaRPr lang="en-US" sz="50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>
          <a:xfrm>
            <a:off x="237699" y="3413321"/>
            <a:ext cx="3416531" cy="374072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/>
              <a:t>Edgar V. Lerma, MD, </a:t>
            </a:r>
            <a:r>
              <a:rPr lang="en-US" sz="2400" b="1" dirty="0" smtClean="0"/>
              <a:t>FACP, FASN, FPSN (Hon)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Clinical Professor of Medicine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UIC/ Advocate Christ Medical Center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Oak Lawn, IL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/>
              <a:t>7 September 2019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0"/>
            <a:ext cx="7985760" cy="44960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0" y="2415794"/>
            <a:ext cx="7986452" cy="4499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240" y="1619162"/>
            <a:ext cx="8054458" cy="430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2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9-09-03 at 12.13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39"/>
            <a:ext cx="12192000" cy="60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134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Potential explanations for lower rates of kidney transplantation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sz="3200" dirty="0" smtClean="0"/>
              <a:t> Racial bias?</a:t>
            </a:r>
          </a:p>
          <a:p>
            <a:pPr>
              <a:buFont typeface="Wingdings" charset="2"/>
              <a:buChar char="q"/>
            </a:pPr>
            <a:r>
              <a:rPr lang="en-US" sz="3200" dirty="0" smtClean="0"/>
              <a:t> Concern about higher infectious risk?</a:t>
            </a:r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6" name="Content Placeholder 5" descr="Screen Shot 2019-09-05 at 11.33.46 PM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8" b="-743"/>
          <a:stretch/>
        </p:blipFill>
        <p:spPr>
          <a:xfrm>
            <a:off x="6914222" y="1865910"/>
            <a:ext cx="3402022" cy="4342869"/>
          </a:xfrm>
        </p:spPr>
      </p:pic>
    </p:spTree>
    <p:extLst>
      <p:ext uri="{BB962C8B-B14F-4D97-AF65-F5344CB8AC3E}">
        <p14:creationId xmlns:p14="http://schemas.microsoft.com/office/powerpoint/2010/main" val="3627460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Potential explanations for lower rates of kidney transplantation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sz="3200" dirty="0" smtClean="0"/>
              <a:t> Racial bias?</a:t>
            </a:r>
          </a:p>
          <a:p>
            <a:pPr>
              <a:buFont typeface="Wingdings" charset="2"/>
              <a:buChar char="q"/>
            </a:pPr>
            <a:r>
              <a:rPr lang="en-US" sz="3200" dirty="0" smtClean="0"/>
              <a:t> Concern about higher infectious risk?</a:t>
            </a:r>
          </a:p>
          <a:p>
            <a:pPr>
              <a:buFont typeface="Wingdings" charset="2"/>
              <a:buChar char="q"/>
            </a:pPr>
            <a:r>
              <a:rPr lang="en-US" sz="3200" dirty="0"/>
              <a:t> </a:t>
            </a:r>
            <a:r>
              <a:rPr lang="en-US" sz="3200" dirty="0" smtClean="0"/>
              <a:t>Concern about blood group incompatibility?</a:t>
            </a:r>
          </a:p>
        </p:txBody>
      </p:sp>
      <p:pic>
        <p:nvPicPr>
          <p:cNvPr id="6" name="Content Placeholder 5" descr="Screen Shot 2019-09-05 at 11.33.46 PM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8" b="-743"/>
          <a:stretch/>
        </p:blipFill>
        <p:spPr>
          <a:xfrm>
            <a:off x="6914222" y="1865910"/>
            <a:ext cx="3402022" cy="4342869"/>
          </a:xfrm>
        </p:spPr>
      </p:pic>
    </p:spTree>
    <p:extLst>
      <p:ext uri="{BB962C8B-B14F-4D97-AF65-F5344CB8AC3E}">
        <p14:creationId xmlns:p14="http://schemas.microsoft.com/office/powerpoint/2010/main" val="332352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Potential explanations for lower rates of kidney transplantation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sz="3200" dirty="0" smtClean="0"/>
              <a:t> Racial bias?</a:t>
            </a:r>
          </a:p>
          <a:p>
            <a:pPr>
              <a:buFont typeface="Wingdings" charset="2"/>
              <a:buChar char="q"/>
            </a:pPr>
            <a:r>
              <a:rPr lang="en-US" sz="3200" dirty="0" smtClean="0"/>
              <a:t> Concern about higher infectious risk?</a:t>
            </a:r>
          </a:p>
          <a:p>
            <a:pPr>
              <a:buFont typeface="Wingdings" charset="2"/>
              <a:buChar char="q"/>
            </a:pPr>
            <a:r>
              <a:rPr lang="en-US" sz="3200" dirty="0"/>
              <a:t> </a:t>
            </a:r>
            <a:r>
              <a:rPr lang="en-US" sz="3200" dirty="0" smtClean="0"/>
              <a:t>Concern about blood group incompatibility?</a:t>
            </a:r>
          </a:p>
          <a:p>
            <a:pPr>
              <a:buFont typeface="Wingdings" charset="2"/>
              <a:buChar char="q"/>
            </a:pPr>
            <a:r>
              <a:rPr lang="en-US" sz="3200" dirty="0"/>
              <a:t> </a:t>
            </a:r>
            <a:r>
              <a:rPr lang="en-US" sz="3200" dirty="0" smtClean="0"/>
              <a:t>Concern about pulmonary hypertension?</a:t>
            </a:r>
          </a:p>
        </p:txBody>
      </p:sp>
      <p:pic>
        <p:nvPicPr>
          <p:cNvPr id="6" name="Content Placeholder 5" descr="Screen Shot 2019-09-05 at 11.33.46 PM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8" b="-743"/>
          <a:stretch/>
        </p:blipFill>
        <p:spPr>
          <a:xfrm>
            <a:off x="6914222" y="1865910"/>
            <a:ext cx="3402022" cy="4342869"/>
          </a:xfrm>
        </p:spPr>
      </p:pic>
    </p:spTree>
    <p:extLst>
      <p:ext uri="{BB962C8B-B14F-4D97-AF65-F5344CB8AC3E}">
        <p14:creationId xmlns:p14="http://schemas.microsoft.com/office/powerpoint/2010/main" val="2417448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Potential explanations for lower rates of kidney transplantation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q"/>
            </a:pPr>
            <a:r>
              <a:rPr lang="en-US" sz="3200" dirty="0" smtClean="0"/>
              <a:t> Racial bias?</a:t>
            </a:r>
          </a:p>
          <a:p>
            <a:pPr>
              <a:buFont typeface="Wingdings" charset="2"/>
              <a:buChar char="q"/>
            </a:pPr>
            <a:r>
              <a:rPr lang="en-US" sz="3200" dirty="0" smtClean="0"/>
              <a:t> Concern about higher infectious risk?</a:t>
            </a:r>
          </a:p>
          <a:p>
            <a:pPr>
              <a:buFont typeface="Wingdings" charset="2"/>
              <a:buChar char="q"/>
            </a:pPr>
            <a:r>
              <a:rPr lang="en-US" sz="3200" dirty="0"/>
              <a:t> </a:t>
            </a:r>
            <a:r>
              <a:rPr lang="en-US" sz="3200" dirty="0" smtClean="0"/>
              <a:t>Concern about blood group incompatibility?</a:t>
            </a:r>
          </a:p>
          <a:p>
            <a:pPr>
              <a:buFont typeface="Wingdings" charset="2"/>
              <a:buChar char="q"/>
            </a:pPr>
            <a:r>
              <a:rPr lang="en-US" sz="3200" dirty="0"/>
              <a:t> </a:t>
            </a:r>
            <a:r>
              <a:rPr lang="en-US" sz="3200" dirty="0" smtClean="0"/>
              <a:t>Concern about pulmonary hypertension?</a:t>
            </a:r>
          </a:p>
          <a:p>
            <a:pPr>
              <a:buFont typeface="Wingdings" charset="2"/>
              <a:buChar char="q"/>
            </a:pPr>
            <a:r>
              <a:rPr lang="en-US" sz="3200" dirty="0" smtClean="0"/>
              <a:t> Concern about side effects of immunosuppressive agents ?</a:t>
            </a:r>
            <a:endParaRPr lang="en-US" sz="3200" dirty="0"/>
          </a:p>
        </p:txBody>
      </p:sp>
      <p:pic>
        <p:nvPicPr>
          <p:cNvPr id="6" name="Content Placeholder 5" descr="Screen Shot 2019-09-05 at 11.33.46 PM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8" b="-743"/>
          <a:stretch/>
        </p:blipFill>
        <p:spPr>
          <a:xfrm>
            <a:off x="6914222" y="1865910"/>
            <a:ext cx="3402022" cy="4342869"/>
          </a:xfrm>
        </p:spPr>
      </p:pic>
    </p:spTree>
    <p:extLst>
      <p:ext uri="{BB962C8B-B14F-4D97-AF65-F5344CB8AC3E}">
        <p14:creationId xmlns:p14="http://schemas.microsoft.com/office/powerpoint/2010/main" val="2203800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Potential explanations for lower rates of kidney transplantation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2979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rgbClr val="800000"/>
                </a:solidFill>
              </a:rPr>
              <a:t> </a:t>
            </a:r>
            <a:r>
              <a:rPr lang="en-US" sz="32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 </a:t>
            </a:r>
            <a:r>
              <a:rPr lang="en-US" sz="3200" dirty="0" smtClean="0"/>
              <a:t>Racial bias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800000"/>
                </a:solidFill>
              </a:rPr>
              <a:t> </a:t>
            </a:r>
            <a:r>
              <a:rPr lang="en-US" sz="32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 </a:t>
            </a:r>
            <a:r>
              <a:rPr lang="en-US" sz="3200" dirty="0" smtClean="0"/>
              <a:t>Concern about higher infectious risk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800000"/>
                </a:solidFill>
              </a:rPr>
              <a:t> </a:t>
            </a:r>
            <a:r>
              <a:rPr lang="en-US" sz="32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 </a:t>
            </a:r>
            <a:r>
              <a:rPr lang="en-US" sz="3200" dirty="0" smtClean="0"/>
              <a:t>Concern about blood group incompatibility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800000"/>
                </a:solidFill>
              </a:rPr>
              <a:t> </a:t>
            </a:r>
            <a:r>
              <a:rPr lang="en-US" sz="32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 </a:t>
            </a:r>
            <a:r>
              <a:rPr lang="en-US" sz="3200" dirty="0" smtClean="0"/>
              <a:t>Concern about pulmonary hypertension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800000"/>
                </a:solidFill>
              </a:rPr>
              <a:t> </a:t>
            </a:r>
            <a:r>
              <a:rPr lang="en-US" sz="32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✖ </a:t>
            </a:r>
            <a:r>
              <a:rPr lang="en-US" sz="3200" dirty="0" smtClean="0"/>
              <a:t>Concern about side effects of immunosuppressive agents </a:t>
            </a:r>
            <a:endParaRPr lang="en-US" sz="3200" dirty="0"/>
          </a:p>
        </p:txBody>
      </p:sp>
      <p:pic>
        <p:nvPicPr>
          <p:cNvPr id="5" name="Content Placeholder 4" descr="Screen Shot 2019-09-03 at 3.59.57 PM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t="1706" r="35979" b="-1706"/>
          <a:stretch/>
        </p:blipFill>
        <p:spPr>
          <a:xfrm>
            <a:off x="6166431" y="1862896"/>
            <a:ext cx="5106247" cy="4160646"/>
          </a:xfrm>
        </p:spPr>
      </p:pic>
      <p:sp>
        <p:nvSpPr>
          <p:cNvPr id="6" name="TextBox 5"/>
          <p:cNvSpPr txBox="1"/>
          <p:nvPr/>
        </p:nvSpPr>
        <p:spPr>
          <a:xfrm>
            <a:off x="6178596" y="1784753"/>
            <a:ext cx="43600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None of these should be reasons </a:t>
            </a:r>
          </a:p>
          <a:p>
            <a:r>
              <a:rPr lang="en-US" sz="2400" b="1" dirty="0" smtClean="0">
                <a:solidFill>
                  <a:srgbClr val="FFFFFF"/>
                </a:solidFill>
              </a:rPr>
              <a:t>for avoiding </a:t>
            </a:r>
            <a:r>
              <a:rPr lang="en-US" sz="2400" b="1" dirty="0" err="1" smtClean="0">
                <a:solidFill>
                  <a:srgbClr val="FFFFFF"/>
                </a:solidFill>
              </a:rPr>
              <a:t>tranplantation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82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28468021_10155340029023133_4105419335342503684_n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" t="93" r="-318" b="99"/>
          <a:stretch/>
        </p:blipFill>
        <p:spPr>
          <a:xfrm>
            <a:off x="971851" y="141119"/>
            <a:ext cx="4376651" cy="6115165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543743" y="1814374"/>
            <a:ext cx="6309209" cy="4363509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The clinical hallmarks of SCD are:</a:t>
            </a:r>
          </a:p>
          <a:p>
            <a:pPr lvl="1">
              <a:buFont typeface="Courier New"/>
              <a:buChar char="o"/>
            </a:pPr>
            <a:r>
              <a:rPr lang="en-US" sz="3000" dirty="0"/>
              <a:t> </a:t>
            </a:r>
            <a:r>
              <a:rPr lang="en-US" sz="3000" dirty="0" smtClean="0"/>
              <a:t>Hemolysis</a:t>
            </a:r>
          </a:p>
          <a:p>
            <a:pPr lvl="1">
              <a:buFont typeface="Courier New"/>
              <a:buChar char="o"/>
            </a:pPr>
            <a:r>
              <a:rPr lang="en-US" sz="3000" dirty="0" smtClean="0"/>
              <a:t> </a:t>
            </a:r>
            <a:r>
              <a:rPr lang="en-US" sz="3000" dirty="0" err="1" smtClean="0"/>
              <a:t>Vaso</a:t>
            </a:r>
            <a:r>
              <a:rPr lang="en-US" sz="3000" dirty="0" smtClean="0"/>
              <a:t>-occlusion</a:t>
            </a:r>
          </a:p>
          <a:p>
            <a:pPr lvl="1">
              <a:buFont typeface="Courier New"/>
              <a:buChar char="o"/>
            </a:pPr>
            <a:r>
              <a:rPr lang="en-US" sz="3000" dirty="0" smtClean="0"/>
              <a:t> Ischemia reperfusion</a:t>
            </a:r>
          </a:p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The underlying mechanisms of SC Nephropathy primarily relate to hypoxia and ischemia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659942" y="611516"/>
            <a:ext cx="40458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/>
              <a:t>SUMMARY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103521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28468021_10155340029023133_4105419335342503684_n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" t="93" r="-318" b="99"/>
          <a:stretch/>
        </p:blipFill>
        <p:spPr>
          <a:xfrm>
            <a:off x="971851" y="141119"/>
            <a:ext cx="4376651" cy="6115165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496707" y="1830055"/>
            <a:ext cx="6544387" cy="4363509"/>
          </a:xfrm>
        </p:spPr>
        <p:txBody>
          <a:bodyPr>
            <a:normAutofit fontScale="85000" lnSpcReduction="10000"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SC Nephropathy encompasses a wide range of kidney abnormalities that affects different segments of the nephron </a:t>
            </a:r>
          </a:p>
          <a:p>
            <a:pPr marL="0" indent="0">
              <a:buNone/>
            </a:pPr>
            <a:endParaRPr lang="en-US" sz="3200" dirty="0" smtClean="0"/>
          </a:p>
          <a:p>
            <a:pPr lvl="1">
              <a:buFont typeface="Courier New"/>
              <a:buChar char="o"/>
            </a:pPr>
            <a:r>
              <a:rPr lang="en-US" sz="3000" dirty="0" smtClean="0"/>
              <a:t> Hypo- or </a:t>
            </a:r>
            <a:r>
              <a:rPr lang="en-US" sz="3000" dirty="0" err="1" smtClean="0"/>
              <a:t>isosthenuria</a:t>
            </a:r>
            <a:endParaRPr lang="en-US" sz="3000" dirty="0" smtClean="0"/>
          </a:p>
          <a:p>
            <a:pPr lvl="1">
              <a:buFont typeface="Courier New"/>
              <a:buChar char="o"/>
            </a:pPr>
            <a:r>
              <a:rPr lang="en-US" sz="3000" dirty="0"/>
              <a:t> </a:t>
            </a:r>
            <a:r>
              <a:rPr lang="en-US" sz="3000" dirty="0" smtClean="0"/>
              <a:t>Hematuria and papillary necrosis</a:t>
            </a:r>
          </a:p>
          <a:p>
            <a:pPr lvl="1">
              <a:buFont typeface="Courier New"/>
              <a:buChar char="o"/>
            </a:pPr>
            <a:r>
              <a:rPr lang="en-US" sz="3000" dirty="0"/>
              <a:t> </a:t>
            </a:r>
            <a:r>
              <a:rPr lang="en-US" sz="3000" dirty="0" smtClean="0"/>
              <a:t>Renal Tubular Acidosis</a:t>
            </a:r>
          </a:p>
          <a:p>
            <a:pPr lvl="1">
              <a:buFont typeface="Courier New"/>
              <a:buChar char="o"/>
            </a:pPr>
            <a:r>
              <a:rPr lang="en-US" sz="3000" dirty="0"/>
              <a:t> </a:t>
            </a:r>
            <a:r>
              <a:rPr lang="en-US" sz="3000" dirty="0" smtClean="0"/>
              <a:t>AKI</a:t>
            </a:r>
          </a:p>
          <a:p>
            <a:pPr lvl="1">
              <a:buFont typeface="Courier New"/>
              <a:buChar char="o"/>
            </a:pPr>
            <a:r>
              <a:rPr lang="en-US" sz="3000"/>
              <a:t> </a:t>
            </a:r>
            <a:r>
              <a:rPr lang="en-US" sz="3000" smtClean="0"/>
              <a:t>CKD/ ESKD</a:t>
            </a:r>
            <a:endParaRPr lang="en-US" sz="3000" dirty="0" smtClean="0"/>
          </a:p>
          <a:p>
            <a:pPr lvl="1">
              <a:buFont typeface="Courier New"/>
              <a:buChar char="o"/>
            </a:pPr>
            <a:r>
              <a:rPr lang="en-US" sz="3000" dirty="0" smtClean="0"/>
              <a:t> Glomerular disease</a:t>
            </a:r>
          </a:p>
          <a:p>
            <a:pPr lvl="1">
              <a:buFont typeface="Courier New"/>
              <a:buChar char="o"/>
            </a:pPr>
            <a:r>
              <a:rPr lang="en-US" sz="3000" dirty="0"/>
              <a:t> </a:t>
            </a:r>
            <a:r>
              <a:rPr lang="en-US" sz="3000" dirty="0" smtClean="0"/>
              <a:t>Medullary Renal Carcinoma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5659942" y="611516"/>
            <a:ext cx="40458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/>
              <a:t>SUMMARY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1170534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28468021_10155340029023133_4105419335342503684_n.jp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" t="93" r="-318" b="99"/>
          <a:stretch/>
        </p:blipFill>
        <p:spPr>
          <a:xfrm>
            <a:off x="971851" y="141119"/>
            <a:ext cx="4376651" cy="6115165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543743" y="1814374"/>
            <a:ext cx="6309209" cy="4363509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Goal </a:t>
            </a:r>
            <a:r>
              <a:rPr lang="en-US" sz="3200" dirty="0" err="1" smtClean="0"/>
              <a:t>Hgb</a:t>
            </a:r>
            <a:r>
              <a:rPr lang="en-US" sz="3200" dirty="0" smtClean="0"/>
              <a:t> should be no more than 10-10.5 </a:t>
            </a:r>
            <a:r>
              <a:rPr lang="en-US" sz="3200" dirty="0" err="1" smtClean="0"/>
              <a:t>gms</a:t>
            </a:r>
            <a:r>
              <a:rPr lang="en-US" sz="3200" dirty="0" smtClean="0"/>
              <a:t>/</a:t>
            </a:r>
            <a:r>
              <a:rPr lang="en-US" sz="3200" dirty="0" err="1" smtClean="0"/>
              <a:t>dL</a:t>
            </a:r>
            <a:r>
              <a:rPr lang="en-US" sz="3200" dirty="0" smtClean="0"/>
              <a:t> </a:t>
            </a:r>
          </a:p>
          <a:p>
            <a:pPr lvl="1">
              <a:buFont typeface="Courier New"/>
              <a:buChar char="o"/>
            </a:pPr>
            <a:r>
              <a:rPr lang="en-US" sz="3000" dirty="0"/>
              <a:t> </a:t>
            </a:r>
            <a:r>
              <a:rPr lang="en-US" sz="3000" dirty="0" smtClean="0"/>
              <a:t>Higher </a:t>
            </a:r>
            <a:r>
              <a:rPr lang="en-US" sz="3000" dirty="0" err="1" smtClean="0"/>
              <a:t>Hgb</a:t>
            </a:r>
            <a:r>
              <a:rPr lang="en-US" sz="3000" dirty="0" smtClean="0"/>
              <a:t> levels may precipitate a </a:t>
            </a:r>
            <a:r>
              <a:rPr lang="en-US" sz="3000" dirty="0" err="1" smtClean="0"/>
              <a:t>vaso-occlussive</a:t>
            </a:r>
            <a:r>
              <a:rPr lang="en-US" sz="3000" dirty="0" smtClean="0"/>
              <a:t> crisis</a:t>
            </a:r>
          </a:p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All forms of renal replacement therapy may be beneficial to patients with ESKD from SC disease.</a:t>
            </a:r>
          </a:p>
          <a:p>
            <a:pPr lvl="1">
              <a:buFont typeface="Courier New"/>
              <a:buChar char="o"/>
            </a:pPr>
            <a:r>
              <a:rPr lang="en-US" sz="3000" dirty="0"/>
              <a:t> </a:t>
            </a:r>
            <a:r>
              <a:rPr lang="en-US" sz="3000" dirty="0" smtClean="0"/>
              <a:t>Hemodialysis, Peritoneal Dialysis and Kidney Transplantation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5659942" y="611516"/>
            <a:ext cx="40458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/>
              <a:t>SUMMARY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1493758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IMG_3075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" b="120"/>
          <a:stretch/>
        </p:blipFill>
        <p:spPr>
          <a:xfrm>
            <a:off x="714375" y="111125"/>
            <a:ext cx="10933430" cy="6108640"/>
          </a:xfrm>
        </p:spPr>
      </p:pic>
    </p:spTree>
    <p:extLst>
      <p:ext uri="{BB962C8B-B14F-4D97-AF65-F5344CB8AC3E}">
        <p14:creationId xmlns:p14="http://schemas.microsoft.com/office/powerpoint/2010/main" val="389079606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737"/>
            <a:ext cx="12192000" cy="577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70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613" y="0"/>
            <a:ext cx="7557809" cy="63496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60536" y="136064"/>
            <a:ext cx="3749640" cy="514019"/>
          </a:xfrm>
          <a:prstGeom prst="rect">
            <a:avLst/>
          </a:prstGeom>
          <a:noFill/>
          <a:ln w="571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28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75" y="158751"/>
            <a:ext cx="11635463" cy="61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05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latin typeface="+mn-lt"/>
              </a:rPr>
              <a:t>PREVALENCE</a:t>
            </a:r>
            <a:endParaRPr lang="en-US" sz="6600" b="1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17919" y="1845735"/>
            <a:ext cx="5974081" cy="40233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smtClean="0"/>
              <a:t>The </a:t>
            </a:r>
            <a:r>
              <a:rPr lang="en-US" sz="3600" dirty="0"/>
              <a:t>prevalence of </a:t>
            </a:r>
            <a:r>
              <a:rPr lang="en-US" sz="3600" dirty="0" err="1"/>
              <a:t>microalbuminuria</a:t>
            </a:r>
            <a:r>
              <a:rPr lang="en-US" sz="3600" dirty="0"/>
              <a:t> is approximately 60% in those over 45 years, but only 4% to 12% of patients with SCD develop </a:t>
            </a:r>
            <a:r>
              <a:rPr lang="en-US" sz="3600" dirty="0" smtClean="0"/>
              <a:t>end-stage kidney </a:t>
            </a:r>
            <a:r>
              <a:rPr lang="en-US" sz="3600" dirty="0"/>
              <a:t>disease (</a:t>
            </a:r>
            <a:r>
              <a:rPr lang="en-US" sz="3600" dirty="0" smtClean="0"/>
              <a:t>ESKD</a:t>
            </a:r>
            <a:r>
              <a:rPr lang="en-US" sz="3600" dirty="0"/>
              <a:t>), though this figure may increase as the patient cohort </a:t>
            </a:r>
            <a:r>
              <a:rPr lang="en-US" sz="3600" dirty="0" smtClean="0"/>
              <a:t>ages.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113"/>
            <a:ext cx="5856441" cy="429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12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latin typeface="+mn-lt"/>
              </a:rPr>
              <a:t>PREVALENCE</a:t>
            </a:r>
            <a:endParaRPr lang="en-US" sz="6600" b="1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17919" y="1845735"/>
            <a:ext cx="5824263" cy="40233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smtClean="0"/>
              <a:t>In 2008, </a:t>
            </a:r>
            <a:r>
              <a:rPr lang="en-US" sz="3600" dirty="0"/>
              <a:t>advanced CKD was reported in 24% of patients with SCD who had survived to 60 years of age or more and was the cause of death in 45</a:t>
            </a:r>
            <a:r>
              <a:rPr lang="en-US" sz="3600" dirty="0" smtClean="0"/>
              <a:t>%.</a:t>
            </a:r>
            <a:endParaRPr lang="en-US" sz="3600" dirty="0"/>
          </a:p>
          <a:p>
            <a:pPr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3" y="1845735"/>
            <a:ext cx="5264727" cy="440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2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latin typeface="+mn-lt"/>
              </a:rPr>
              <a:t>PREVALENCE</a:t>
            </a:r>
            <a:endParaRPr lang="en-US" sz="6600" b="1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17919" y="1845735"/>
            <a:ext cx="5824263" cy="40233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In general, SCN is more prevalent and more severe in those with </a:t>
            </a:r>
            <a:r>
              <a:rPr lang="en-US" sz="3600" dirty="0" err="1"/>
              <a:t>HbSS</a:t>
            </a:r>
            <a:r>
              <a:rPr lang="en-US" sz="3600" dirty="0"/>
              <a:t>- and </a:t>
            </a:r>
            <a:r>
              <a:rPr lang="en-US" sz="3600" dirty="0" err="1"/>
              <a:t>HbS</a:t>
            </a:r>
            <a:r>
              <a:rPr lang="en-US" sz="3600" dirty="0"/>
              <a:t>β</a:t>
            </a:r>
            <a:r>
              <a:rPr lang="en-US" sz="3600" baseline="30000" dirty="0"/>
              <a:t>0</a:t>
            </a:r>
            <a:r>
              <a:rPr lang="en-US" sz="3600" dirty="0"/>
              <a:t>-thalassemia than in those with milder forms of SCD such as </a:t>
            </a:r>
            <a:r>
              <a:rPr lang="en-US" sz="3600" dirty="0" smtClean="0"/>
              <a:t>HbSC.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" y="1929773"/>
            <a:ext cx="6052998" cy="292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6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 dirty="0" smtClean="0">
                <a:latin typeface="+mn-lt"/>
              </a:rPr>
              <a:t>PATHOGENESIS</a:t>
            </a:r>
            <a:endParaRPr lang="en-US" sz="6600" b="1" dirty="0">
              <a:latin typeface="+mn-lt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7246" b="1724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09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267" y="451212"/>
            <a:ext cx="5319190" cy="5599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48" y="194374"/>
            <a:ext cx="6705599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95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09-03 at 12.34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702" y="125796"/>
            <a:ext cx="7776330" cy="613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84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267" y="451212"/>
            <a:ext cx="5319190" cy="5599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48" y="194374"/>
            <a:ext cx="6705599" cy="6007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8398" y="4311579"/>
            <a:ext cx="1672678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Low O2 tension</a:t>
            </a:r>
          </a:p>
          <a:p>
            <a:r>
              <a:rPr lang="en-US" b="1" dirty="0" smtClean="0"/>
              <a:t>Hypertonic</a:t>
            </a:r>
          </a:p>
          <a:p>
            <a:r>
              <a:rPr lang="en-US" b="1" dirty="0" smtClean="0"/>
              <a:t>Acidic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26306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267" y="451212"/>
            <a:ext cx="5319190" cy="55991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48" y="194374"/>
            <a:ext cx="6705599" cy="6007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71672" y="4512116"/>
            <a:ext cx="2542020" cy="923330"/>
          </a:xfrm>
          <a:prstGeom prst="rect">
            <a:avLst/>
          </a:prstGeom>
          <a:solidFill>
            <a:srgbClr val="800000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é"/>
            </a:pPr>
            <a:r>
              <a:rPr lang="en-US" b="1" dirty="0" smtClean="0">
                <a:solidFill>
                  <a:schemeClr val="bg1"/>
                </a:solidFill>
                <a:sym typeface="Wingdings"/>
              </a:rPr>
              <a:t>Blood  viscosity</a:t>
            </a:r>
          </a:p>
          <a:p>
            <a:r>
              <a:rPr lang="en-US" b="1" dirty="0" err="1" smtClean="0">
                <a:solidFill>
                  <a:schemeClr val="bg1"/>
                </a:solidFill>
                <a:sym typeface="Wingdings"/>
              </a:rPr>
              <a:t>Microthrombi</a:t>
            </a:r>
            <a:r>
              <a:rPr lang="en-US" b="1" dirty="0" smtClean="0">
                <a:solidFill>
                  <a:schemeClr val="bg1"/>
                </a:solidFill>
                <a:sym typeface="Wingdings"/>
              </a:rPr>
              <a:t> formation</a:t>
            </a:r>
          </a:p>
          <a:p>
            <a:r>
              <a:rPr lang="en-US" b="1" dirty="0" smtClean="0">
                <a:solidFill>
                  <a:schemeClr val="bg1"/>
                </a:solidFill>
                <a:sym typeface="Wingdings"/>
              </a:rPr>
              <a:t>Ischemic necrosis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279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19064" y="0"/>
            <a:ext cx="8072936" cy="6858000"/>
          </a:xfrm>
          <a:prstGeom prst="rect">
            <a:avLst/>
          </a:prstGeom>
          <a:solidFill>
            <a:srgbClr val="E8E8E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8146"/>
            <a:ext cx="4144022" cy="2286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+mn-lt"/>
              </a:rPr>
              <a:t>KIDNEY INVOLVEMENT IN SICKLE CELL DISEASE</a:t>
            </a:r>
            <a:endParaRPr lang="en-US" sz="50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>
          <a:xfrm>
            <a:off x="269057" y="3429000"/>
            <a:ext cx="3416531" cy="374072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/>
              <a:t>Edgar V. Lerma, MD, </a:t>
            </a:r>
            <a:r>
              <a:rPr lang="en-US" sz="2400" b="1" dirty="0" smtClean="0"/>
              <a:t>FACP, FASN, FPSN (Hon)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Clinical Professor of Medicine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UIC/ Advocate Christ Medical Center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Oak Lawn, IL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/>
              <a:t>7 September 2019</a:t>
            </a:r>
          </a:p>
        </p:txBody>
      </p:sp>
      <p:pic>
        <p:nvPicPr>
          <p:cNvPr id="4" name="Picture 3" descr="Screen Shot 2019-09-03 at 12.38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73" y="566317"/>
            <a:ext cx="8056627" cy="570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94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5" y="8"/>
            <a:ext cx="8149933" cy="63053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35" y="1515429"/>
            <a:ext cx="3810000" cy="47625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5953" y="875216"/>
            <a:ext cx="2128183" cy="429027"/>
          </a:xfrm>
          <a:prstGeom prst="roundRect">
            <a:avLst/>
          </a:prstGeom>
          <a:noFill/>
          <a:ln w="762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05953" y="1561659"/>
            <a:ext cx="2111020" cy="652121"/>
          </a:xfrm>
          <a:prstGeom prst="roundRect">
            <a:avLst/>
          </a:prstGeom>
          <a:noFill/>
          <a:ln w="762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72324" y="120128"/>
            <a:ext cx="5783852" cy="484020"/>
          </a:xfrm>
          <a:prstGeom prst="round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79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5" y="8"/>
            <a:ext cx="8149933" cy="63053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35" y="1515429"/>
            <a:ext cx="3810000" cy="47625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5953" y="875216"/>
            <a:ext cx="2128183" cy="429027"/>
          </a:xfrm>
          <a:prstGeom prst="roundRect">
            <a:avLst/>
          </a:prstGeom>
          <a:noFill/>
          <a:ln w="762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05953" y="1561659"/>
            <a:ext cx="2111020" cy="652121"/>
          </a:xfrm>
          <a:prstGeom prst="roundRect">
            <a:avLst/>
          </a:prstGeom>
          <a:noFill/>
          <a:ln w="762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72324" y="120128"/>
            <a:ext cx="5783852" cy="484020"/>
          </a:xfrm>
          <a:prstGeom prst="round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06375" y="2921000"/>
            <a:ext cx="1825625" cy="619125"/>
          </a:xfrm>
          <a:prstGeom prst="roundRect">
            <a:avLst/>
          </a:prstGeom>
          <a:noFill/>
          <a:ln w="762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22250" y="3778250"/>
            <a:ext cx="1825625" cy="460375"/>
          </a:xfrm>
          <a:prstGeom prst="roundRect">
            <a:avLst/>
          </a:prstGeom>
          <a:noFill/>
          <a:ln w="762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9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5" y="8"/>
            <a:ext cx="8149933" cy="63053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35" y="1515429"/>
            <a:ext cx="3810000" cy="47625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5953" y="875216"/>
            <a:ext cx="2128183" cy="429027"/>
          </a:xfrm>
          <a:prstGeom prst="roundRect">
            <a:avLst/>
          </a:prstGeom>
          <a:noFill/>
          <a:ln w="762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05953" y="1561659"/>
            <a:ext cx="2111020" cy="652121"/>
          </a:xfrm>
          <a:prstGeom prst="roundRect">
            <a:avLst/>
          </a:prstGeom>
          <a:noFill/>
          <a:ln w="762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72324" y="120128"/>
            <a:ext cx="5783852" cy="484020"/>
          </a:xfrm>
          <a:prstGeom prst="round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06375" y="2921000"/>
            <a:ext cx="1825625" cy="619125"/>
          </a:xfrm>
          <a:prstGeom prst="roundRect">
            <a:avLst/>
          </a:prstGeom>
          <a:noFill/>
          <a:ln w="762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22250" y="3778250"/>
            <a:ext cx="1825625" cy="460375"/>
          </a:xfrm>
          <a:prstGeom prst="roundRect">
            <a:avLst/>
          </a:prstGeom>
          <a:noFill/>
          <a:ln w="762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444750" y="4556125"/>
            <a:ext cx="2413000" cy="587375"/>
          </a:xfrm>
          <a:prstGeom prst="roundRect">
            <a:avLst/>
          </a:prstGeom>
          <a:noFill/>
          <a:ln w="762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444750" y="5349875"/>
            <a:ext cx="2397125" cy="730250"/>
          </a:xfrm>
          <a:prstGeom prst="roundRect">
            <a:avLst/>
          </a:prstGeom>
          <a:noFill/>
          <a:ln w="762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2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5" y="8"/>
            <a:ext cx="8149933" cy="63053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35" y="1515429"/>
            <a:ext cx="3810000" cy="47625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5953" y="875216"/>
            <a:ext cx="2128183" cy="429027"/>
          </a:xfrm>
          <a:prstGeom prst="roundRect">
            <a:avLst/>
          </a:prstGeom>
          <a:noFill/>
          <a:ln w="762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05953" y="1561659"/>
            <a:ext cx="2111020" cy="652121"/>
          </a:xfrm>
          <a:prstGeom prst="roundRect">
            <a:avLst/>
          </a:prstGeom>
          <a:noFill/>
          <a:ln w="762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72324" y="120128"/>
            <a:ext cx="5783852" cy="484020"/>
          </a:xfrm>
          <a:prstGeom prst="round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06375" y="2921000"/>
            <a:ext cx="1825625" cy="619125"/>
          </a:xfrm>
          <a:prstGeom prst="roundRect">
            <a:avLst/>
          </a:prstGeom>
          <a:noFill/>
          <a:ln w="762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22250" y="3778250"/>
            <a:ext cx="1825625" cy="460375"/>
          </a:xfrm>
          <a:prstGeom prst="roundRect">
            <a:avLst/>
          </a:prstGeom>
          <a:noFill/>
          <a:ln w="762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444750" y="4556125"/>
            <a:ext cx="2413000" cy="587375"/>
          </a:xfrm>
          <a:prstGeom prst="roundRect">
            <a:avLst/>
          </a:prstGeom>
          <a:noFill/>
          <a:ln w="762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444750" y="5349875"/>
            <a:ext cx="2397125" cy="730250"/>
          </a:xfrm>
          <a:prstGeom prst="roundRect">
            <a:avLst/>
          </a:prstGeom>
          <a:noFill/>
          <a:ln w="762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286375" y="5349875"/>
            <a:ext cx="2794000" cy="889000"/>
          </a:xfrm>
          <a:prstGeom prst="roundRect">
            <a:avLst/>
          </a:prstGeom>
          <a:noFill/>
          <a:ln w="762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33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35" y="161225"/>
            <a:ext cx="11010330" cy="616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25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35" y="161225"/>
            <a:ext cx="11010330" cy="61635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2464" y="4839427"/>
            <a:ext cx="6487525" cy="343222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33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 dirty="0" smtClean="0">
                <a:latin typeface="+mn-lt"/>
              </a:rPr>
              <a:t>CLINICAL PRESENTATION</a:t>
            </a:r>
            <a:endParaRPr lang="en-US" sz="6600" b="1" dirty="0">
              <a:latin typeface="+mn-lt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8" b="205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2493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313" y="216977"/>
            <a:ext cx="4548562" cy="5987046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938950" y="1830237"/>
            <a:ext cx="5974080" cy="402336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 smtClean="0"/>
              <a:t> Hematuria and papillary necrosis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 smtClean="0"/>
              <a:t> Tubular dysfunction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 smtClean="0"/>
              <a:t> Acute Kidney Injury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 smtClean="0"/>
              <a:t> Chronic Kidney Disease and SCD associated </a:t>
            </a:r>
            <a:r>
              <a:rPr lang="en-US" sz="3600" dirty="0" err="1" smtClean="0"/>
              <a:t>glomerulopathy</a:t>
            </a:r>
            <a:endParaRPr lang="en-US" sz="36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 </a:t>
            </a:r>
            <a:r>
              <a:rPr lang="en-US" sz="3600" dirty="0" smtClean="0"/>
              <a:t>Malignancy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06383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KIDNEY INVOLVEMENT IN SICKLE CELL DISEASE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336" y="1845848"/>
            <a:ext cx="7094186" cy="4384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54" y="2698255"/>
            <a:ext cx="4580282" cy="340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06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  <a:latin typeface="+mn-lt"/>
              </a:rPr>
              <a:t>Hematuria</a:t>
            </a:r>
            <a:endParaRPr lang="en-US" b="1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6218238" y="1846263"/>
          <a:ext cx="4937125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80231"/>
            <a:ext cx="51816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78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19064" y="0"/>
            <a:ext cx="8072936" cy="6858000"/>
          </a:xfrm>
          <a:prstGeom prst="rect">
            <a:avLst/>
          </a:prstGeom>
          <a:solidFill>
            <a:srgbClr val="E8E8E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8146"/>
            <a:ext cx="4144022" cy="2286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+mn-lt"/>
              </a:rPr>
              <a:t>KIDNEY INVOLVEMENT IN SICKLE CELL DISEASE</a:t>
            </a:r>
            <a:endParaRPr lang="en-US" sz="50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>
          <a:xfrm>
            <a:off x="269057" y="3429000"/>
            <a:ext cx="3416531" cy="374072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/>
              <a:t>Edgar V. Lerma, MD, </a:t>
            </a:r>
            <a:r>
              <a:rPr lang="en-US" sz="2400" b="1" dirty="0" smtClean="0"/>
              <a:t>FACP, FASN, FPSN (Hon)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Clinical Professor of Medicine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UIC/ Advocate Christ Medical Center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/>
              <a:t>Oak Lawn, IL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/>
              <a:t>7 September 2019</a:t>
            </a:r>
          </a:p>
        </p:txBody>
      </p:sp>
      <p:pic>
        <p:nvPicPr>
          <p:cNvPr id="4" name="Picture 3" descr="Screen Shot 2019-09-03 at 12.38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73" y="566317"/>
            <a:ext cx="8056627" cy="57082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5210" y="4578533"/>
            <a:ext cx="2169707" cy="216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41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Hematuria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Both microscopic and macroscopic painless hematuria may be observed</a:t>
            </a:r>
          </a:p>
          <a:p>
            <a:pPr>
              <a:buFont typeface="Arial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1024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Hematuria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Both microscopic and macroscopic painless hematuria may be observed</a:t>
            </a:r>
          </a:p>
          <a:p>
            <a:pPr>
              <a:buFont typeface="Arial"/>
              <a:buChar char="•"/>
            </a:pPr>
            <a:r>
              <a:rPr lang="en-US" sz="3200" dirty="0" smtClean="0"/>
              <a:t> Bleeding typically remits spontaneously within a few days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11897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Hematuria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Both microscopic and macroscopic painless hematuria may be observed</a:t>
            </a:r>
          </a:p>
          <a:p>
            <a:pPr>
              <a:buFont typeface="Arial"/>
              <a:buChar char="•"/>
            </a:pPr>
            <a:r>
              <a:rPr lang="en-US" sz="3200" dirty="0" smtClean="0"/>
              <a:t> Bleeding typically remits spontaneously within a few days</a:t>
            </a:r>
          </a:p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Hematuria is usually unilateral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230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87" y="195020"/>
            <a:ext cx="8809334" cy="60716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979" y="113763"/>
            <a:ext cx="2799579" cy="61529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82776" y="5525871"/>
            <a:ext cx="1648446" cy="646331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NUTCRACKER</a:t>
            </a:r>
          </a:p>
          <a:p>
            <a:r>
              <a:rPr lang="en-US" b="1" dirty="0" smtClean="0"/>
              <a:t>PHENOMENON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31683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87" y="195020"/>
            <a:ext cx="8809334" cy="60716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979" y="113763"/>
            <a:ext cx="2799579" cy="61529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66" y="2145136"/>
            <a:ext cx="1814244" cy="369332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LEFT RENAL VEIN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82776" y="5525871"/>
            <a:ext cx="1648446" cy="646331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NUTCRACKER</a:t>
            </a:r>
          </a:p>
          <a:p>
            <a:r>
              <a:rPr lang="en-US" b="1" dirty="0" smtClean="0"/>
              <a:t>PHENOMENON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76680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87" y="195020"/>
            <a:ext cx="8809334" cy="60716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979" y="113763"/>
            <a:ext cx="2799579" cy="61529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5066" y="2145136"/>
            <a:ext cx="1814244" cy="369332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LEFT RENAL VEIN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90502" y="2986029"/>
            <a:ext cx="864765" cy="369332"/>
          </a:xfrm>
          <a:prstGeom prst="rect">
            <a:avLst/>
          </a:prstGeom>
          <a:solidFill>
            <a:srgbClr val="80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AORTA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76316" y="1784753"/>
            <a:ext cx="635398" cy="369332"/>
          </a:xfrm>
          <a:prstGeom prst="rect">
            <a:avLst/>
          </a:prstGeom>
          <a:solidFill>
            <a:srgbClr val="8000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SMA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82776" y="5525871"/>
            <a:ext cx="1648446" cy="646331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NUTCRACKER</a:t>
            </a:r>
          </a:p>
          <a:p>
            <a:r>
              <a:rPr lang="en-US" b="1" dirty="0" smtClean="0"/>
              <a:t>PHENOMENON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55633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Hematuria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Both microscopic and macroscopic painless hematuria may be observed</a:t>
            </a:r>
          </a:p>
          <a:p>
            <a:pPr>
              <a:buFont typeface="Arial"/>
              <a:buChar char="•"/>
            </a:pPr>
            <a:r>
              <a:rPr lang="en-US" sz="3200" dirty="0" smtClean="0"/>
              <a:t> Bleeding typically remits spontaneously within a few days</a:t>
            </a:r>
          </a:p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Hematuria is usually unilateral</a:t>
            </a:r>
          </a:p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Bilateral hematuria occurs in approximately 10% of cases</a:t>
            </a:r>
          </a:p>
        </p:txBody>
      </p:sp>
    </p:spTree>
    <p:extLst>
      <p:ext uri="{BB962C8B-B14F-4D97-AF65-F5344CB8AC3E}">
        <p14:creationId xmlns:p14="http://schemas.microsoft.com/office/powerpoint/2010/main" val="2769441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Hematuria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Both microscopic and macroscopic painless hematuria may be observed</a:t>
            </a:r>
          </a:p>
          <a:p>
            <a:pPr>
              <a:buFont typeface="Arial"/>
              <a:buChar char="•"/>
            </a:pPr>
            <a:r>
              <a:rPr lang="en-US" sz="3200" dirty="0" smtClean="0"/>
              <a:t> Bleeding typically remits spontaneously within a few days</a:t>
            </a:r>
          </a:p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Hematuria is usually unilateral</a:t>
            </a:r>
          </a:p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Bilateral hematuria occurs in approximately 10% of cases</a:t>
            </a:r>
          </a:p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Hematuria does not portend a greater risk for kidney failure</a:t>
            </a:r>
          </a:p>
          <a:p>
            <a:pPr>
              <a:buFont typeface="Arial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70593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+mn-lt"/>
              </a:rPr>
              <a:t>Papillary necrosis</a:t>
            </a:r>
            <a:endParaRPr lang="en-US" b="1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43" y="1845734"/>
            <a:ext cx="5597135" cy="4394625"/>
          </a:xfrm>
        </p:spPr>
      </p:pic>
      <p:pic>
        <p:nvPicPr>
          <p:cNvPr id="1026" name="Picture 2" descr="https://ntp.niehs.nih.gov/nnl/urinary/kidney/panecr/images/figure-001-a50330_medium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45735"/>
            <a:ext cx="5835484" cy="4394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408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+mn-lt"/>
              </a:rPr>
              <a:t>Papillary necrosis</a:t>
            </a:r>
            <a:endParaRPr lang="en-US" b="1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Usually discovered by radiologic investigation of patients with painless gross hematuria</a:t>
            </a:r>
          </a:p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Hematuria is not invariably present</a:t>
            </a:r>
            <a:endParaRPr lang="en-US" sz="3200" dirty="0"/>
          </a:p>
          <a:p>
            <a:pPr marL="292608" lvl="1" indent="0">
              <a:buNone/>
            </a:pPr>
            <a:r>
              <a:rPr lang="en-US" sz="2800" i="1" dirty="0" smtClean="0"/>
              <a:t>In one series, there was no difference in the incidence of RPN between symptomatic (65%) and asymptomatic (62%) patients</a:t>
            </a:r>
          </a:p>
          <a:p>
            <a:pPr>
              <a:buFont typeface="Arial"/>
              <a:buChar char="•"/>
            </a:pPr>
            <a:r>
              <a:rPr lang="en-US" sz="3000" i="1" dirty="0"/>
              <a:t> </a:t>
            </a:r>
            <a:r>
              <a:rPr lang="en-US" sz="3000" dirty="0" smtClean="0"/>
              <a:t>Like hematuria, papillary necrosis </a:t>
            </a:r>
            <a:r>
              <a:rPr lang="en-US" sz="3000" dirty="0"/>
              <a:t>does not portend a greater risk for kidney failure</a:t>
            </a:r>
          </a:p>
          <a:p>
            <a:pPr marL="292608" lvl="1" indent="0">
              <a:buNone/>
            </a:pPr>
            <a:endParaRPr lang="en-US" sz="2800" i="1" dirty="0" smtClean="0"/>
          </a:p>
        </p:txBody>
      </p:sp>
    </p:spTree>
    <p:extLst>
      <p:ext uri="{BB962C8B-B14F-4D97-AF65-F5344CB8AC3E}">
        <p14:creationId xmlns:p14="http://schemas.microsoft.com/office/powerpoint/2010/main" val="1410762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latin typeface="+mn-lt"/>
              </a:rPr>
              <a:t>DISCLOSURE</a:t>
            </a:r>
            <a:endParaRPr lang="en-US" sz="6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3868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Honoraria: </a:t>
            </a:r>
            <a:r>
              <a:rPr lang="en-US" sz="2800" dirty="0" err="1">
                <a:solidFill>
                  <a:schemeClr val="tx1"/>
                </a:solidFill>
              </a:rPr>
              <a:t>UpToDate</a:t>
            </a:r>
            <a:r>
              <a:rPr lang="en-US" sz="2800" dirty="0">
                <a:solidFill>
                  <a:schemeClr val="tx1"/>
                </a:solidFill>
              </a:rPr>
              <a:t>, McGraw-Hill Publishing, Elsevier Publishing, Springer Publishing, </a:t>
            </a:r>
            <a:r>
              <a:rPr lang="en-US" sz="2800" dirty="0" err="1">
                <a:solidFill>
                  <a:schemeClr val="tx1"/>
                </a:solidFill>
              </a:rPr>
              <a:t>Wolters</a:t>
            </a:r>
            <a:r>
              <a:rPr lang="en-US" sz="2800" dirty="0">
                <a:solidFill>
                  <a:schemeClr val="tx1"/>
                </a:solidFill>
              </a:rPr>
              <a:t>-Kluwer Publishing, </a:t>
            </a:r>
            <a:r>
              <a:rPr lang="en-US" sz="2800" dirty="0" err="1" smtClean="0">
                <a:solidFill>
                  <a:schemeClr val="tx1"/>
                </a:solidFill>
              </a:rPr>
              <a:t>Emedicine</a:t>
            </a:r>
            <a:endParaRPr lang="en-US" sz="2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Editorial Boards: American Journal of Kidney </a:t>
            </a:r>
            <a:r>
              <a:rPr lang="en-US" sz="2800" dirty="0" smtClean="0">
                <a:solidFill>
                  <a:schemeClr val="tx1"/>
                </a:solidFill>
              </a:rPr>
              <a:t>Diseases, American Journal of Nephrology, ASN </a:t>
            </a:r>
            <a:r>
              <a:rPr lang="en-US" sz="2800" dirty="0">
                <a:solidFill>
                  <a:schemeClr val="tx1"/>
                </a:solidFill>
              </a:rPr>
              <a:t>Kidney News, Clinical Journal of the American Society of </a:t>
            </a:r>
            <a:r>
              <a:rPr lang="en-US" sz="2800" dirty="0" smtClean="0">
                <a:solidFill>
                  <a:schemeClr val="tx1"/>
                </a:solidFill>
              </a:rPr>
              <a:t>Nephrology, Clinical </a:t>
            </a:r>
            <a:r>
              <a:rPr lang="en-US" sz="2800" dirty="0">
                <a:solidFill>
                  <a:schemeClr val="tx1"/>
                </a:solidFill>
              </a:rPr>
              <a:t>Reviews in Bone and Mineral Metabolism, International Urology and Nephrology, Journal of Clinical </a:t>
            </a:r>
            <a:r>
              <a:rPr lang="en-US" sz="2800" dirty="0" err="1">
                <a:solidFill>
                  <a:schemeClr val="tx1"/>
                </a:solidFill>
              </a:rPr>
              <a:t>Lipidology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smtClean="0">
                <a:solidFill>
                  <a:schemeClr val="tx1"/>
                </a:solidFill>
              </a:rPr>
              <a:t>Journal of Vascular Access, Nephron, Prescribers </a:t>
            </a:r>
            <a:r>
              <a:rPr lang="en-US" sz="2800" dirty="0">
                <a:solidFill>
                  <a:schemeClr val="tx1"/>
                </a:solidFill>
              </a:rPr>
              <a:t>Letter, Renal and Urology News, </a:t>
            </a:r>
            <a:r>
              <a:rPr lang="en-US" sz="2800" dirty="0" smtClean="0">
                <a:solidFill>
                  <a:schemeClr val="tx1"/>
                </a:solidFill>
              </a:rPr>
              <a:t>Reviews in Endocrinology and Metabolic Disorders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tx1"/>
                </a:solidFill>
              </a:rPr>
              <a:t>Advisory </a:t>
            </a:r>
            <a:r>
              <a:rPr lang="en-US" sz="2800" dirty="0">
                <a:solidFill>
                  <a:schemeClr val="tx1"/>
                </a:solidFill>
              </a:rPr>
              <a:t>Board: </a:t>
            </a:r>
            <a:r>
              <a:rPr lang="en-US" sz="2800" dirty="0" smtClean="0">
                <a:solidFill>
                  <a:schemeClr val="tx1"/>
                </a:solidFill>
              </a:rPr>
              <a:t>Astra Zeneca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80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Laboratory Findings</a:t>
            </a:r>
            <a:endParaRPr lang="en-US" b="1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3200" dirty="0" smtClean="0"/>
              <a:t> CBC with differential: chronic compensated hemolytic anemia with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Hgb</a:t>
            </a:r>
            <a:r>
              <a:rPr lang="en-US" sz="3200" b="1" dirty="0" smtClean="0"/>
              <a:t> 8-10 </a:t>
            </a:r>
            <a:r>
              <a:rPr lang="en-US" sz="3200" b="1" dirty="0" err="1" smtClean="0"/>
              <a:t>gms</a:t>
            </a:r>
            <a:r>
              <a:rPr lang="en-US" sz="3200" b="1" dirty="0" smtClean="0"/>
              <a:t>/</a:t>
            </a:r>
            <a:r>
              <a:rPr lang="en-US" sz="3200" b="1" dirty="0" err="1" smtClean="0"/>
              <a:t>dL</a:t>
            </a:r>
            <a:endParaRPr lang="en-US" sz="3200" b="1" dirty="0"/>
          </a:p>
        </p:txBody>
      </p:sp>
      <p:pic>
        <p:nvPicPr>
          <p:cNvPr id="7" name="Content Placeholder 6" descr="Screen Shot 2019-09-03 at 1.24.06 PM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1" b="34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4523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Imaging studies</a:t>
            </a:r>
            <a:endParaRPr lang="en-US" b="1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Kidney Ultrasound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/>
              <a:t> </a:t>
            </a:r>
            <a:r>
              <a:rPr lang="en-US" sz="3600" dirty="0" smtClean="0"/>
              <a:t>Increased </a:t>
            </a:r>
            <a:r>
              <a:rPr lang="en-US" sz="3600" dirty="0" err="1"/>
              <a:t>echodensity</a:t>
            </a:r>
            <a:r>
              <a:rPr lang="en-US" sz="3600" dirty="0"/>
              <a:t> and “garland” pattern of calcification in the medullary pyramids are typical </a:t>
            </a:r>
            <a:r>
              <a:rPr lang="en-US" sz="3600" dirty="0" err="1"/>
              <a:t>ultrasonographic</a:t>
            </a:r>
            <a:r>
              <a:rPr lang="en-US" sz="3600" dirty="0"/>
              <a:t> </a:t>
            </a:r>
            <a:r>
              <a:rPr lang="en-US" sz="3600" dirty="0" smtClean="0"/>
              <a:t>findings.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3053" y="0"/>
            <a:ext cx="4552627" cy="62598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54573" y="5684428"/>
            <a:ext cx="1701107" cy="369332"/>
          </a:xfrm>
          <a:prstGeom prst="rect">
            <a:avLst/>
          </a:prstGeom>
          <a:solidFill>
            <a:srgbClr val="8000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</a:t>
            </a:r>
            <a:r>
              <a:rPr lang="en-US" b="1" dirty="0" smtClean="0">
                <a:solidFill>
                  <a:schemeClr val="bg1"/>
                </a:solidFill>
              </a:rPr>
              <a:t>mall blood clot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43011" y="178229"/>
            <a:ext cx="1876347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d</a:t>
            </a:r>
            <a:r>
              <a:rPr lang="en-US" b="1" dirty="0" smtClean="0"/>
              <a:t>ilated renal </a:t>
            </a:r>
          </a:p>
          <a:p>
            <a:r>
              <a:rPr lang="en-US" b="1" dirty="0" smtClean="0"/>
              <a:t>pelvis and calyces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73267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Imaging studies</a:t>
            </a:r>
            <a:endParaRPr lang="en-US" b="1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Renal </a:t>
            </a:r>
            <a:r>
              <a:rPr lang="en-US" sz="3600" b="1" dirty="0" err="1" smtClean="0"/>
              <a:t>Pyelogram</a:t>
            </a:r>
            <a:endParaRPr lang="en-US" sz="36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 smtClean="0"/>
              <a:t> Papillary </a:t>
            </a:r>
            <a:r>
              <a:rPr lang="en-US" sz="3600" dirty="0"/>
              <a:t>necrosis with sloughing can appear as “egg in a cup” or “golf ball in a club” deformity.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970" y="705596"/>
            <a:ext cx="6038337" cy="526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94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Imaging studies</a:t>
            </a:r>
            <a:endParaRPr lang="en-US" b="1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Renal </a:t>
            </a:r>
            <a:r>
              <a:rPr lang="en-US" sz="3600" b="1" dirty="0" err="1" smtClean="0"/>
              <a:t>Pyelogram</a:t>
            </a:r>
            <a:endParaRPr lang="en-US" sz="36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 smtClean="0"/>
              <a:t> Papillary </a:t>
            </a:r>
            <a:r>
              <a:rPr lang="en-US" sz="3600" dirty="0"/>
              <a:t>necrosis with sloughing can appear as “egg in a cup” or “golf ball in a club” deformity. </a:t>
            </a:r>
          </a:p>
        </p:txBody>
      </p:sp>
      <p:pic>
        <p:nvPicPr>
          <p:cNvPr id="7" name="Picture 6" descr="renal-papillary-necrosis-patter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901" y="141119"/>
            <a:ext cx="4808053" cy="602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2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Imaging studies</a:t>
            </a:r>
            <a:endParaRPr lang="en-US" b="1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CT Scan 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245" y="108489"/>
            <a:ext cx="3640486" cy="61798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2841" y="365650"/>
            <a:ext cx="1313180" cy="646331"/>
          </a:xfrm>
          <a:prstGeom prst="rect">
            <a:avLst/>
          </a:prstGeom>
          <a:solidFill>
            <a:srgbClr val="800000"/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FFFF"/>
                </a:solidFill>
              </a:rPr>
              <a:t>h</a:t>
            </a:r>
            <a:r>
              <a:rPr lang="en-US" b="1" dirty="0" err="1" smtClean="0">
                <a:solidFill>
                  <a:srgbClr val="FFFFFF"/>
                </a:solidFill>
              </a:rPr>
              <a:t>yperdense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“blood’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38577" y="4954386"/>
            <a:ext cx="1196097" cy="646331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en-US" b="1" dirty="0" err="1"/>
              <a:t>c</a:t>
            </a:r>
            <a:r>
              <a:rPr lang="en-US" b="1" dirty="0" err="1" smtClean="0"/>
              <a:t>alyceal</a:t>
            </a:r>
            <a:endParaRPr lang="en-US" b="1" dirty="0" smtClean="0"/>
          </a:p>
          <a:p>
            <a:r>
              <a:rPr lang="en-US" b="1" dirty="0" smtClean="0"/>
              <a:t>“clubbing”</a:t>
            </a:r>
            <a:endParaRPr lang="en-US" b="1" dirty="0"/>
          </a:p>
        </p:txBody>
      </p:sp>
      <p:pic>
        <p:nvPicPr>
          <p:cNvPr id="8" name="Picture 7" descr="Screen Shot 2019-09-07 at 7.48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24" y="2492374"/>
            <a:ext cx="5387975" cy="377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52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KIDNEY INVOLVEMENT IN SICKLE CELL DISEASE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502" y="1814851"/>
            <a:ext cx="5001794" cy="2259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501" y="4029558"/>
            <a:ext cx="5001794" cy="2221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729" y="1939549"/>
            <a:ext cx="5487381" cy="431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18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267" y="27665"/>
            <a:ext cx="5331418" cy="56120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48" y="194374"/>
            <a:ext cx="6705599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41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KIDNEY INVOLVEMENT IN SICKLE CELL DISEASE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502" y="1814851"/>
            <a:ext cx="5001794" cy="2259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501" y="4029558"/>
            <a:ext cx="5001794" cy="2221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34313" y="1347945"/>
            <a:ext cx="3621439" cy="579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45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The most common tubular abnormality in SCD is</a:t>
            </a:r>
            <a:r>
              <a:rPr lang="en-US" sz="3200" b="1" dirty="0" smtClean="0"/>
              <a:t> urinary concentrating defect</a:t>
            </a:r>
          </a:p>
          <a:p>
            <a:pPr marL="0" indent="0">
              <a:buNone/>
            </a:pPr>
            <a:r>
              <a:rPr lang="en-US" sz="2800" i="1" dirty="0" smtClean="0"/>
              <a:t>Affected individuals may present with nocturnal enuresis (children), </a:t>
            </a:r>
            <a:r>
              <a:rPr lang="en-US" sz="2800" i="1" dirty="0" err="1" smtClean="0"/>
              <a:t>nocturia</a:t>
            </a:r>
            <a:r>
              <a:rPr lang="en-US" sz="2800" i="1" dirty="0" smtClean="0"/>
              <a:t>, polyuria, or “</a:t>
            </a:r>
            <a:r>
              <a:rPr lang="en-US" sz="2800" i="1" dirty="0" err="1" smtClean="0"/>
              <a:t>hypovolemia</a:t>
            </a:r>
            <a:r>
              <a:rPr lang="en-US" sz="2800" i="1" dirty="0" smtClean="0"/>
              <a:t> prone” with poor oral intake</a:t>
            </a:r>
          </a:p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In older adolescents and adults, medullary fibrosis and permanent destruction of collecting ducts result in irreversible concentrating defects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0400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Laboratory Findings</a:t>
            </a:r>
            <a:endParaRPr lang="en-US" b="1" dirty="0">
              <a:latin typeface="+mn-lt"/>
            </a:endParaRPr>
          </a:p>
        </p:txBody>
      </p:sp>
      <p:pic>
        <p:nvPicPr>
          <p:cNvPr id="7" name="Content Placeholder 6" descr="Screen Shot 2019-09-03 at 1.51.59 PM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" r="-241"/>
          <a:stretch/>
        </p:blipFill>
        <p:spPr>
          <a:xfrm>
            <a:off x="331848" y="1937656"/>
            <a:ext cx="6292979" cy="3073383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676316" y="1845735"/>
            <a:ext cx="5354665" cy="4023360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Diminished concentrating ability leads to hypo- or </a:t>
            </a:r>
            <a:r>
              <a:rPr lang="en-US" sz="3200" dirty="0" err="1" smtClean="0"/>
              <a:t>isosthenuria</a:t>
            </a:r>
            <a:r>
              <a:rPr lang="en-US" sz="3200" dirty="0" smtClean="0"/>
              <a:t>, where U OSMs typically does not exceed 400-450 </a:t>
            </a:r>
            <a:r>
              <a:rPr lang="en-US" sz="3200" dirty="0" err="1" smtClean="0"/>
              <a:t>mOsm</a:t>
            </a:r>
            <a:r>
              <a:rPr lang="en-US" sz="3200" dirty="0" smtClean="0"/>
              <a:t>/kg (normally &gt; 900 </a:t>
            </a:r>
            <a:r>
              <a:rPr lang="en-US" sz="3200" dirty="0" err="1" smtClean="0"/>
              <a:t>mOsm</a:t>
            </a:r>
            <a:r>
              <a:rPr lang="en-US" sz="3200" dirty="0" smtClean="0"/>
              <a:t>/kg)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9655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19263" y="228601"/>
            <a:ext cx="8915400" cy="563563"/>
          </a:xfrm>
        </p:spPr>
        <p:txBody>
          <a:bodyPr/>
          <a:lstStyle/>
          <a:p>
            <a:pPr algn="ctr" eaLnBrk="1" hangingPunct="1"/>
            <a:r>
              <a:rPr lang="en-US" altLang="en-US" sz="2600" dirty="0"/>
              <a:t>Disclosure of ABIM Service:  Edgar V. Lerma, M.D.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942813"/>
            <a:ext cx="8229600" cy="5410200"/>
          </a:xfrm>
        </p:spPr>
        <p:txBody>
          <a:bodyPr/>
          <a:lstStyle/>
          <a:p>
            <a:pPr eaLnBrk="1" hangingPunct="1">
              <a:spcBef>
                <a:spcPts val="900"/>
              </a:spcBef>
            </a:pPr>
            <a:r>
              <a:rPr lang="en-US" altLang="en-US" sz="2000" dirty="0"/>
              <a:t>I am a current member of the </a:t>
            </a:r>
            <a:r>
              <a:rPr lang="en-US" altLang="en-US" sz="2000" dirty="0">
                <a:solidFill>
                  <a:schemeClr val="tx2"/>
                </a:solidFill>
              </a:rPr>
              <a:t>ABIM</a:t>
            </a:r>
            <a:r>
              <a:rPr lang="en-US" altLang="en-US" sz="2000" dirty="0"/>
              <a:t> </a:t>
            </a:r>
            <a:r>
              <a:rPr lang="en-US" altLang="en-US" sz="2000" dirty="0" smtClean="0">
                <a:solidFill>
                  <a:schemeClr val="tx2"/>
                </a:solidFill>
              </a:rPr>
              <a:t>Nephrology Item-Writing Task Force.</a:t>
            </a:r>
            <a:endParaRPr lang="en-US" altLang="en-US" sz="2000" dirty="0"/>
          </a:p>
          <a:p>
            <a:pPr eaLnBrk="1" hangingPunct="1">
              <a:spcBef>
                <a:spcPts val="900"/>
              </a:spcBef>
            </a:pPr>
            <a:r>
              <a:rPr lang="en-US" altLang="en-US" sz="2000" dirty="0"/>
              <a:t>To protect the integrity of certification, ABIM enforces strict confidentiality and ownership of exam content.</a:t>
            </a:r>
          </a:p>
          <a:p>
            <a:pPr eaLnBrk="1" hangingPunct="1">
              <a:spcBef>
                <a:spcPts val="900"/>
              </a:spcBef>
            </a:pPr>
            <a:r>
              <a:rPr lang="en-US" altLang="en-US" sz="2000" dirty="0"/>
              <a:t>My participation in this CME activity is allowed under ABIM policy and is subject to the following:</a:t>
            </a:r>
          </a:p>
          <a:p>
            <a:pPr lvl="1" eaLnBrk="1" hangingPunct="1">
              <a:spcBef>
                <a:spcPts val="900"/>
              </a:spcBef>
            </a:pPr>
            <a:r>
              <a:rPr lang="en-US" altLang="en-US" sz="1800" dirty="0"/>
              <a:t>As a member of an ABIM test committee, I agreed to keep exam information confidential, as it is owned exclusively by ABIM.  </a:t>
            </a:r>
            <a:endParaRPr lang="en-US" altLang="en-US" sz="1800" b="1" i="1" dirty="0"/>
          </a:p>
          <a:p>
            <a:pPr lvl="1" eaLnBrk="1" hangingPunct="1">
              <a:spcBef>
                <a:spcPts val="900"/>
              </a:spcBef>
            </a:pPr>
            <a:r>
              <a:rPr lang="en-US" altLang="en-US" sz="1800" dirty="0"/>
              <a:t>As is true for any ABIM candidate who has taken an exam for certification, I have signed the Pledge of Honesty in which I have agreed not to share ABIM exam content with others.</a:t>
            </a:r>
          </a:p>
          <a:p>
            <a:pPr lvl="1" eaLnBrk="1" hangingPunct="1">
              <a:spcBef>
                <a:spcPts val="900"/>
              </a:spcBef>
            </a:pPr>
            <a:r>
              <a:rPr lang="en-US" altLang="en-US" sz="1800" b="1" i="1" dirty="0"/>
              <a:t>Therefore no exam content will be disclosed in my presentation.</a:t>
            </a:r>
            <a:endParaRPr lang="en-US" altLang="en-US" sz="1800" dirty="0"/>
          </a:p>
          <a:p>
            <a:pPr eaLnBrk="1" hangingPunct="1">
              <a:spcBef>
                <a:spcPts val="900"/>
              </a:spcBef>
            </a:pPr>
            <a:r>
              <a:rPr lang="en-US" altLang="en-US" sz="2000" dirty="0"/>
              <a:t>ABIM does not endorse or authorize any board preparation programs.</a:t>
            </a:r>
          </a:p>
        </p:txBody>
      </p:sp>
    </p:spTree>
    <p:extLst>
      <p:ext uri="{BB962C8B-B14F-4D97-AF65-F5344CB8AC3E}">
        <p14:creationId xmlns:p14="http://schemas.microsoft.com/office/powerpoint/2010/main" val="540150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87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Laboratory Findings</a:t>
            </a:r>
            <a:endParaRPr lang="en-US" b="1" dirty="0">
              <a:latin typeface="+mn-lt"/>
            </a:endParaRPr>
          </a:p>
        </p:txBody>
      </p:sp>
      <p:pic>
        <p:nvPicPr>
          <p:cNvPr id="6" name="Content Placeholder 5" descr="Screen Shot 2019-09-03 at 2.08.47 P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r="2856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</a:t>
            </a:r>
            <a:r>
              <a:rPr lang="en-US" sz="3200" dirty="0" err="1" smtClean="0"/>
              <a:t>Hyperphosphatemia</a:t>
            </a:r>
            <a:endParaRPr lang="en-US" sz="3200" dirty="0" smtClean="0"/>
          </a:p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Falsely low serum </a:t>
            </a:r>
            <a:r>
              <a:rPr lang="en-US" sz="3200" dirty="0" err="1" smtClean="0"/>
              <a:t>creatinine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22977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KIDNEY INVOLVEMENT IN SICKLE CELL </a:t>
            </a:r>
            <a:r>
              <a:rPr lang="en-US" b="1" dirty="0" smtClean="0"/>
              <a:t>DISEASE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5300" b="1" dirty="0">
                <a:latin typeface="+mn-lt"/>
              </a:rPr>
              <a:t/>
            </a:r>
            <a:br>
              <a:rPr lang="en-US" sz="5300" b="1" dirty="0">
                <a:latin typeface="+mn-lt"/>
              </a:rPr>
            </a:br>
            <a:r>
              <a:rPr lang="en-US" sz="5300" b="1" dirty="0" smtClean="0">
                <a:latin typeface="+mn-lt"/>
              </a:rPr>
              <a:t>ACUTE KIDNEY INJURY (AKI)</a:t>
            </a:r>
            <a:endParaRPr lang="en-US" sz="5300" b="1" dirty="0">
              <a:latin typeface="+mn-lt"/>
            </a:endParaRPr>
          </a:p>
        </p:txBody>
      </p:sp>
      <p:pic>
        <p:nvPicPr>
          <p:cNvPr id="8" name="Content Placeholder 7" descr="Screen Shot 2019-09-03 at 2.33.16 PM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2" r="-136" b="-853"/>
          <a:stretch/>
        </p:blipFill>
        <p:spPr>
          <a:xfrm>
            <a:off x="171627" y="1931514"/>
            <a:ext cx="5801015" cy="330480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Impaired kidney function occurs in 5-18% of patients with SCD and can present as acute kidney injury (AKI) or chronic kidney disease (CKD)</a:t>
            </a:r>
          </a:p>
        </p:txBody>
      </p:sp>
    </p:spTree>
    <p:extLst>
      <p:ext uri="{BB962C8B-B14F-4D97-AF65-F5344CB8AC3E}">
        <p14:creationId xmlns:p14="http://schemas.microsoft.com/office/powerpoint/2010/main" val="43233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KIDNEY INVOLVEMENT IN SICKLE CELL DISEASE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860200"/>
            <a:ext cx="4063656" cy="44522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319" y="1860200"/>
            <a:ext cx="4925361" cy="441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88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557" y="1845734"/>
            <a:ext cx="5554482" cy="4023360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The incidence of CKD among patients with SCD varies widely among different parts of the </a:t>
            </a:r>
            <a:r>
              <a:rPr lang="en-US" sz="3200" dirty="0" smtClean="0"/>
              <a:t>world</a:t>
            </a:r>
            <a:endParaRPr lang="en-US" sz="3200" dirty="0"/>
          </a:p>
        </p:txBody>
      </p:sp>
      <p:pic>
        <p:nvPicPr>
          <p:cNvPr id="8" name="Content Placeholder 7" descr="Screen Shot 2019-09-03 at 4.45.34 PM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" b="364"/>
          <a:stretch/>
        </p:blipFill>
        <p:spPr>
          <a:xfrm>
            <a:off x="6046292" y="394705"/>
            <a:ext cx="5911645" cy="5937737"/>
          </a:xfrm>
        </p:spPr>
      </p:pic>
    </p:spTree>
    <p:extLst>
      <p:ext uri="{BB962C8B-B14F-4D97-AF65-F5344CB8AC3E}">
        <p14:creationId xmlns:p14="http://schemas.microsoft.com/office/powerpoint/2010/main" val="1473669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557" y="1845734"/>
            <a:ext cx="5554482" cy="4023360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The incidence of CKD among patients with SCD varies widely among different parts of the </a:t>
            </a:r>
            <a:r>
              <a:rPr lang="en-US" sz="3200" dirty="0" smtClean="0"/>
              <a:t>world</a:t>
            </a:r>
            <a:endParaRPr lang="en-US" sz="3200" dirty="0"/>
          </a:p>
        </p:txBody>
      </p:sp>
      <p:pic>
        <p:nvPicPr>
          <p:cNvPr id="8" name="Content Placeholder 7" descr="Screen Shot 2019-09-03 at 4.45.34 PM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" b="364"/>
          <a:stretch/>
        </p:blipFill>
        <p:spPr>
          <a:xfrm>
            <a:off x="6046292" y="394705"/>
            <a:ext cx="5911645" cy="5937737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3705225"/>
            <a:ext cx="723553" cy="4814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22375" y="3651250"/>
            <a:ext cx="10094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2.6%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40285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557" y="1845734"/>
            <a:ext cx="5554482" cy="4023360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The incidence of CKD among patients with SCD varies widely among different parts of the </a:t>
            </a:r>
            <a:r>
              <a:rPr lang="en-US" sz="3200" dirty="0" smtClean="0"/>
              <a:t>world</a:t>
            </a:r>
            <a:endParaRPr lang="en-US" sz="3200" dirty="0"/>
          </a:p>
        </p:txBody>
      </p:sp>
      <p:pic>
        <p:nvPicPr>
          <p:cNvPr id="8" name="Content Placeholder 7" descr="Screen Shot 2019-09-03 at 4.45.34 PM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" b="364"/>
          <a:stretch/>
        </p:blipFill>
        <p:spPr>
          <a:xfrm>
            <a:off x="6046292" y="394705"/>
            <a:ext cx="5911645" cy="5937737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3705225"/>
            <a:ext cx="723553" cy="481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75" y="4235451"/>
            <a:ext cx="728695" cy="5111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22375" y="3651250"/>
            <a:ext cx="10094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2.6%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222375" y="4206875"/>
            <a:ext cx="10094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4.3%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03984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557" y="1845734"/>
            <a:ext cx="5554482" cy="4023360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The incidence of CKD among patients with SCD varies widely among different parts of the </a:t>
            </a:r>
            <a:r>
              <a:rPr lang="en-US" sz="3200" dirty="0" smtClean="0"/>
              <a:t>world</a:t>
            </a:r>
            <a:endParaRPr lang="en-US" sz="3200" dirty="0"/>
          </a:p>
        </p:txBody>
      </p:sp>
      <p:pic>
        <p:nvPicPr>
          <p:cNvPr id="8" name="Content Placeholder 7" descr="Screen Shot 2019-09-03 at 4.45.34 PM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" b="364"/>
          <a:stretch/>
        </p:blipFill>
        <p:spPr>
          <a:xfrm>
            <a:off x="6046292" y="394705"/>
            <a:ext cx="5911645" cy="5937737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3705225"/>
            <a:ext cx="723553" cy="481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75" y="4235451"/>
            <a:ext cx="728695" cy="511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75" y="4826000"/>
            <a:ext cx="762000" cy="381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22375" y="3651250"/>
            <a:ext cx="10094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2.6%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222375" y="4206875"/>
            <a:ext cx="10094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4.3%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222375" y="4730750"/>
            <a:ext cx="10094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5.9%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84280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557" y="1845734"/>
            <a:ext cx="5554482" cy="4023360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The incidence of CKD among patients with SCD varies widely among different parts of the </a:t>
            </a:r>
            <a:r>
              <a:rPr lang="en-US" sz="3200" dirty="0" smtClean="0"/>
              <a:t>world</a:t>
            </a:r>
            <a:endParaRPr lang="en-US" sz="3200" dirty="0"/>
          </a:p>
        </p:txBody>
      </p:sp>
      <p:pic>
        <p:nvPicPr>
          <p:cNvPr id="8" name="Content Placeholder 7" descr="Screen Shot 2019-09-03 at 4.45.34 PM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" b="364"/>
          <a:stretch/>
        </p:blipFill>
        <p:spPr>
          <a:xfrm>
            <a:off x="6046292" y="394705"/>
            <a:ext cx="5911645" cy="5937737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3705225"/>
            <a:ext cx="723553" cy="481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75" y="4235451"/>
            <a:ext cx="728695" cy="511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75" y="4826000"/>
            <a:ext cx="762000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50" y="5280025"/>
            <a:ext cx="765769" cy="4032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22375" y="3651250"/>
            <a:ext cx="10094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2.6%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222375" y="4206875"/>
            <a:ext cx="10094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4.3%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222375" y="4730750"/>
            <a:ext cx="10094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5.9%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38250" y="5191125"/>
            <a:ext cx="12174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11.6%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8434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557" y="1845734"/>
            <a:ext cx="5554482" cy="4023360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The incidence of CKD among patients with SCD varies widely among different parts of the </a:t>
            </a:r>
            <a:r>
              <a:rPr lang="en-US" sz="3200" dirty="0" smtClean="0"/>
              <a:t>world</a:t>
            </a:r>
            <a:endParaRPr lang="en-US" sz="3200" dirty="0"/>
          </a:p>
        </p:txBody>
      </p:sp>
      <p:pic>
        <p:nvPicPr>
          <p:cNvPr id="8" name="Content Placeholder 7" descr="Screen Shot 2019-09-03 at 4.45.34 PM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" b="364"/>
          <a:stretch/>
        </p:blipFill>
        <p:spPr>
          <a:xfrm>
            <a:off x="6046292" y="394705"/>
            <a:ext cx="5911645" cy="5937737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3705225"/>
            <a:ext cx="723553" cy="481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75" y="4235451"/>
            <a:ext cx="728695" cy="511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75" y="4826000"/>
            <a:ext cx="762000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50" y="5280025"/>
            <a:ext cx="765769" cy="403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549" y="5746749"/>
            <a:ext cx="786009" cy="5238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22375" y="3651250"/>
            <a:ext cx="10094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2.6%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222375" y="4206875"/>
            <a:ext cx="10094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4.3%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222375" y="4730750"/>
            <a:ext cx="10094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5.9%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38250" y="5191125"/>
            <a:ext cx="12174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11.6%</a:t>
            </a:r>
            <a:endParaRPr 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238250" y="5715000"/>
            <a:ext cx="12174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22.5%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82770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latin typeface="+mn-lt"/>
              </a:rPr>
              <a:t>OBJECTIVES</a:t>
            </a:r>
            <a:endParaRPr lang="en-US" sz="6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 smtClean="0"/>
              <a:t> To learn about the epidemiology of sickle cell nephropathy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To understand the mechanisms by which sickle cell disease affects kidney function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To learn about the renal manifestations of sickle cell disease and their various presentations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To discuss current available preventive and treatment strategies in dealing with sickle cell nephropathy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379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557" y="1845734"/>
            <a:ext cx="5554482" cy="4023360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The incidence of CKD among patients with SCD varies widely among different parts of the </a:t>
            </a:r>
            <a:r>
              <a:rPr lang="en-US" sz="3200" dirty="0" smtClean="0"/>
              <a:t>world</a:t>
            </a:r>
            <a:endParaRPr lang="en-US" sz="3200" dirty="0"/>
          </a:p>
        </p:txBody>
      </p:sp>
      <p:pic>
        <p:nvPicPr>
          <p:cNvPr id="8" name="Content Placeholder 7" descr="Screen Shot 2019-09-03 at 4.45.34 PM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" b="364"/>
          <a:stretch/>
        </p:blipFill>
        <p:spPr>
          <a:xfrm>
            <a:off x="6046292" y="394705"/>
            <a:ext cx="5911645" cy="5937737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3705225"/>
            <a:ext cx="723553" cy="481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75" y="4235451"/>
            <a:ext cx="728695" cy="511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75" y="4826000"/>
            <a:ext cx="762000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50" y="5280025"/>
            <a:ext cx="765769" cy="403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549" y="5746749"/>
            <a:ext cx="786009" cy="5238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22375" y="3651250"/>
            <a:ext cx="10094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2.6%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222375" y="4206875"/>
            <a:ext cx="10094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4.3%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222375" y="4730750"/>
            <a:ext cx="10094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5.9%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38250" y="5191125"/>
            <a:ext cx="12174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11.6%</a:t>
            </a:r>
            <a:endParaRPr 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238250" y="5715000"/>
            <a:ext cx="12174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22.5%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508750" y="2159000"/>
            <a:ext cx="21852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3200" b="1" dirty="0" smtClean="0"/>
              <a:t>Definition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1049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557" y="1845734"/>
            <a:ext cx="5554482" cy="4023360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The incidence of CKD among patients with SCD varies widely among different parts of the </a:t>
            </a:r>
            <a:r>
              <a:rPr lang="en-US" sz="3200" dirty="0" smtClean="0"/>
              <a:t>world</a:t>
            </a:r>
            <a:endParaRPr lang="en-US" sz="3200" dirty="0"/>
          </a:p>
        </p:txBody>
      </p:sp>
      <p:pic>
        <p:nvPicPr>
          <p:cNvPr id="8" name="Content Placeholder 7" descr="Screen Shot 2019-09-03 at 4.45.34 PM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" b="364"/>
          <a:stretch/>
        </p:blipFill>
        <p:spPr>
          <a:xfrm>
            <a:off x="6046292" y="394705"/>
            <a:ext cx="5911645" cy="5937737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3705225"/>
            <a:ext cx="723553" cy="481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75" y="4235451"/>
            <a:ext cx="728695" cy="511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75" y="4826000"/>
            <a:ext cx="762000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50" y="5280025"/>
            <a:ext cx="765769" cy="403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549" y="5746749"/>
            <a:ext cx="786009" cy="5238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22375" y="3651250"/>
            <a:ext cx="10094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2.6%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222375" y="4206875"/>
            <a:ext cx="10094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4.3%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222375" y="4730750"/>
            <a:ext cx="10094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5.9%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38250" y="5191125"/>
            <a:ext cx="12174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11.6%</a:t>
            </a:r>
            <a:endParaRPr 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238250" y="5715000"/>
            <a:ext cx="12174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22.5%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508750" y="2159000"/>
            <a:ext cx="41857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3200" b="1" dirty="0" smtClean="0"/>
              <a:t>Definition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3200" b="1" dirty="0" smtClean="0"/>
              <a:t>Duration of follow-up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28584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557" y="1845734"/>
            <a:ext cx="5554482" cy="4023360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The incidence of CKD among patients with SCD varies widely among different parts of the </a:t>
            </a:r>
            <a:r>
              <a:rPr lang="en-US" sz="3200" dirty="0" smtClean="0"/>
              <a:t>world</a:t>
            </a:r>
            <a:endParaRPr lang="en-US" sz="3200" dirty="0"/>
          </a:p>
        </p:txBody>
      </p:sp>
      <p:pic>
        <p:nvPicPr>
          <p:cNvPr id="8" name="Content Placeholder 7" descr="Screen Shot 2019-09-03 at 4.45.34 PM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" b="364"/>
          <a:stretch/>
        </p:blipFill>
        <p:spPr>
          <a:xfrm>
            <a:off x="6046292" y="394705"/>
            <a:ext cx="5911645" cy="5937737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3705225"/>
            <a:ext cx="723553" cy="481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75" y="4235451"/>
            <a:ext cx="728695" cy="511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75" y="4826000"/>
            <a:ext cx="762000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50" y="5280025"/>
            <a:ext cx="765769" cy="403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549" y="5746749"/>
            <a:ext cx="786009" cy="5238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22375" y="3651250"/>
            <a:ext cx="10094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2.6%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222375" y="4206875"/>
            <a:ext cx="10094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4.3%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222375" y="4730750"/>
            <a:ext cx="10094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5.9%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38250" y="5191125"/>
            <a:ext cx="12174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11.6%</a:t>
            </a:r>
            <a:endParaRPr 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238250" y="5715000"/>
            <a:ext cx="12174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22.5%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508750" y="2159000"/>
            <a:ext cx="41985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3200" b="1" dirty="0" smtClean="0"/>
              <a:t>Definition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3200" b="1" dirty="0" smtClean="0"/>
              <a:t>Duration of follow-up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3200" b="1" dirty="0" smtClean="0"/>
              <a:t>Age of the population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18863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557" y="1845734"/>
            <a:ext cx="5554482" cy="4023360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The incidence of CKD among patients with SCD varies widely among different parts of the </a:t>
            </a:r>
            <a:r>
              <a:rPr lang="en-US" sz="3200" dirty="0" smtClean="0"/>
              <a:t>world</a:t>
            </a:r>
            <a:endParaRPr lang="en-US" sz="3200" dirty="0"/>
          </a:p>
        </p:txBody>
      </p:sp>
      <p:pic>
        <p:nvPicPr>
          <p:cNvPr id="8" name="Content Placeholder 7" descr="Screen Shot 2019-09-03 at 4.45.34 PM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" b="364"/>
          <a:stretch/>
        </p:blipFill>
        <p:spPr>
          <a:xfrm>
            <a:off x="6046292" y="394705"/>
            <a:ext cx="5911645" cy="5937737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3705225"/>
            <a:ext cx="723553" cy="481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75" y="4235451"/>
            <a:ext cx="728695" cy="511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75" y="4826000"/>
            <a:ext cx="762000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50" y="5280025"/>
            <a:ext cx="765769" cy="403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549" y="5746749"/>
            <a:ext cx="786009" cy="5238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22375" y="3651250"/>
            <a:ext cx="10094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2.6%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222375" y="4206875"/>
            <a:ext cx="10094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4.3%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222375" y="4730750"/>
            <a:ext cx="10094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5.9%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38250" y="5191125"/>
            <a:ext cx="12174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11.6%</a:t>
            </a:r>
            <a:endParaRPr 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238250" y="5715000"/>
            <a:ext cx="12174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22.5%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508750" y="2159000"/>
            <a:ext cx="478849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3200" b="1" dirty="0" smtClean="0"/>
              <a:t>Definition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3200" b="1" dirty="0" smtClean="0"/>
              <a:t>Duration of follow-up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3200" b="1" dirty="0" smtClean="0"/>
              <a:t>Age of the population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3200" b="1" dirty="0" smtClean="0"/>
              <a:t>Hospital </a:t>
            </a:r>
            <a:r>
              <a:rPr lang="en-US" sz="3200" b="1" dirty="0" err="1" smtClean="0"/>
              <a:t>vs</a:t>
            </a:r>
            <a:r>
              <a:rPr lang="en-US" sz="3200" b="1" dirty="0" smtClean="0"/>
              <a:t> Clinic settings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75279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557" y="1845734"/>
            <a:ext cx="5554482" cy="4023360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The incidence of CKD among patients with SCD varies widely among different parts of the </a:t>
            </a:r>
            <a:r>
              <a:rPr lang="en-US" sz="3200" dirty="0" smtClean="0"/>
              <a:t>world</a:t>
            </a:r>
            <a:endParaRPr lang="en-US" sz="3200" dirty="0"/>
          </a:p>
        </p:txBody>
      </p:sp>
      <p:pic>
        <p:nvPicPr>
          <p:cNvPr id="8" name="Content Placeholder 7" descr="Screen Shot 2019-09-03 at 4.45.34 PM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" b="364"/>
          <a:stretch/>
        </p:blipFill>
        <p:spPr>
          <a:xfrm>
            <a:off x="6046292" y="394705"/>
            <a:ext cx="5911645" cy="5937737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3705225"/>
            <a:ext cx="723553" cy="481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75" y="4235451"/>
            <a:ext cx="728695" cy="511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75" y="4826000"/>
            <a:ext cx="762000" cy="38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50" y="5280025"/>
            <a:ext cx="765769" cy="403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549" y="5746749"/>
            <a:ext cx="786009" cy="5238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22375" y="3651250"/>
            <a:ext cx="10094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2.6%</a:t>
            </a:r>
            <a:endParaRPr lang="en-US" sz="3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222375" y="4206875"/>
            <a:ext cx="10094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4.3%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222375" y="4730750"/>
            <a:ext cx="10094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5.9%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38250" y="5191125"/>
            <a:ext cx="12174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11.6%</a:t>
            </a:r>
            <a:endParaRPr 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238250" y="5715000"/>
            <a:ext cx="12174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22.5%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508750" y="2159000"/>
            <a:ext cx="504497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3200" b="1" dirty="0" smtClean="0"/>
              <a:t>Definition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3200" b="1" dirty="0" smtClean="0"/>
              <a:t>Duration of follow-up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3200" b="1" dirty="0" smtClean="0"/>
              <a:t>Age of the population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3200" b="1" dirty="0" smtClean="0"/>
              <a:t>Hospital </a:t>
            </a:r>
            <a:r>
              <a:rPr lang="en-US" sz="3200" b="1" dirty="0" err="1" smtClean="0"/>
              <a:t>vs</a:t>
            </a:r>
            <a:r>
              <a:rPr lang="en-US" sz="3200" b="1" dirty="0" smtClean="0"/>
              <a:t> Clinic settings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3200" b="1" dirty="0" smtClean="0"/>
              <a:t>Genetic factors (modifiers)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97724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The diagnosis of CKD among patients with SCD generally occurs between 30-40 years of age, with ESKD developing in approximately 11% of patients</a:t>
            </a:r>
          </a:p>
        </p:txBody>
      </p:sp>
      <p:pic>
        <p:nvPicPr>
          <p:cNvPr id="5" name="Content Placeholder 4" descr="Screen Shot 2019-09-05 at 11.26.12 PM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1" b="175"/>
          <a:stretch/>
        </p:blipFill>
        <p:spPr>
          <a:xfrm>
            <a:off x="7151531" y="136064"/>
            <a:ext cx="3989029" cy="6033435"/>
          </a:xfrm>
        </p:spPr>
      </p:pic>
    </p:spTree>
    <p:extLst>
      <p:ext uri="{BB962C8B-B14F-4D97-AF65-F5344CB8AC3E}">
        <p14:creationId xmlns:p14="http://schemas.microsoft.com/office/powerpoint/2010/main" val="633341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0632" y="1845735"/>
            <a:ext cx="5409139" cy="4023360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Progression of CKD is thought to be due in part to</a:t>
            </a:r>
          </a:p>
          <a:p>
            <a:pPr lvl="1">
              <a:buFont typeface="Courier New"/>
              <a:buChar char="o"/>
            </a:pPr>
            <a:r>
              <a:rPr lang="en-US" sz="3000" dirty="0"/>
              <a:t> </a:t>
            </a:r>
            <a:r>
              <a:rPr lang="en-US" sz="3000" dirty="0" smtClean="0"/>
              <a:t>Early glomerular hypertrophy and </a:t>
            </a:r>
            <a:r>
              <a:rPr lang="en-US" sz="3000" dirty="0" err="1" smtClean="0"/>
              <a:t>hyperfiltration</a:t>
            </a:r>
            <a:endParaRPr lang="en-US" sz="3000" dirty="0" smtClean="0"/>
          </a:p>
          <a:p>
            <a:pPr lvl="1">
              <a:buFont typeface="Courier New"/>
              <a:buChar char="o"/>
            </a:pPr>
            <a:r>
              <a:rPr lang="en-US" sz="3000" dirty="0"/>
              <a:t> </a:t>
            </a:r>
            <a:r>
              <a:rPr lang="en-US" sz="3000" dirty="0" smtClean="0"/>
              <a:t>Eventual development of FSGS</a:t>
            </a:r>
          </a:p>
        </p:txBody>
      </p:sp>
      <p:pic>
        <p:nvPicPr>
          <p:cNvPr id="5" name="Content Placeholder 4" descr="Screen Shot 2019-09-03 at 5.37.55 PM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" r="-1235"/>
          <a:stretch/>
        </p:blipFill>
        <p:spPr>
          <a:xfrm>
            <a:off x="5642284" y="1845735"/>
            <a:ext cx="6549716" cy="382537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317" y="129872"/>
            <a:ext cx="4892677" cy="157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9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KIDNEY INVOLVEMENT IN SICKLE CELL DISEASE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43" y="1862714"/>
            <a:ext cx="5873857" cy="4481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789" y="1862714"/>
            <a:ext cx="4360891" cy="436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168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+mn-lt"/>
              </a:rPr>
              <a:t>Renal Medullary </a:t>
            </a:r>
            <a:r>
              <a:rPr lang="en-US" b="1" dirty="0">
                <a:latin typeface="+mn-lt"/>
              </a:rPr>
              <a:t>C</a:t>
            </a:r>
            <a:r>
              <a:rPr lang="en-US" b="1" dirty="0" smtClean="0">
                <a:latin typeface="+mn-lt"/>
              </a:rPr>
              <a:t>arcinoma</a:t>
            </a:r>
            <a:endParaRPr lang="en-US" b="1" dirty="0">
              <a:latin typeface="+mn-lt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341" y="1737360"/>
            <a:ext cx="6322300" cy="4214866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86" y="1878221"/>
            <a:ext cx="5060875" cy="40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54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Renal Medullary Carcinoma</a:t>
            </a:r>
            <a:endParaRPr lang="en-US" b="1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7280" y="1845733"/>
            <a:ext cx="10556238" cy="4194969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Rare, highly-aggressive (often metastatic at the time of presentation) non-clear cell renal cancer predominantly found in patients with</a:t>
            </a:r>
            <a:r>
              <a:rPr lang="en-US" sz="3200" b="1" i="1" dirty="0" smtClean="0"/>
              <a:t> sickle cell trait</a:t>
            </a:r>
          </a:p>
        </p:txBody>
      </p:sp>
    </p:spTree>
    <p:extLst>
      <p:ext uri="{BB962C8B-B14F-4D97-AF65-F5344CB8AC3E}">
        <p14:creationId xmlns:p14="http://schemas.microsoft.com/office/powerpoint/2010/main" val="93891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61" y="656926"/>
            <a:ext cx="11835219" cy="534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02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Renal Medullary Carcinoma</a:t>
            </a:r>
            <a:endParaRPr lang="en-US" b="1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7280" y="1845733"/>
            <a:ext cx="10556238" cy="4194969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Rare, highly-aggressive (often metastatic at the time of presentation) non-clear cell renal cancer predominantly found in patients with</a:t>
            </a:r>
            <a:r>
              <a:rPr lang="en-US" sz="3200" b="1" i="1" dirty="0" smtClean="0"/>
              <a:t> sickle cell trait</a:t>
            </a:r>
          </a:p>
          <a:p>
            <a:pPr>
              <a:buFont typeface="Arial"/>
              <a:buChar char="•"/>
            </a:pPr>
            <a:r>
              <a:rPr lang="en-US" sz="3200" dirty="0" smtClean="0"/>
              <a:t> Typical onset is in early adulthood (20-30 years)</a:t>
            </a:r>
          </a:p>
        </p:txBody>
      </p:sp>
    </p:spTree>
    <p:extLst>
      <p:ext uri="{BB962C8B-B14F-4D97-AF65-F5344CB8AC3E}">
        <p14:creationId xmlns:p14="http://schemas.microsoft.com/office/powerpoint/2010/main" val="1380356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Renal Medullary Carcinoma</a:t>
            </a:r>
            <a:endParaRPr lang="en-US" b="1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7280" y="1845733"/>
            <a:ext cx="10556238" cy="4194969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Rare, highly-aggressive (often metastatic at the time of presentation) non-clear cell renal cancer predominantly found in patients with</a:t>
            </a:r>
            <a:r>
              <a:rPr lang="en-US" sz="3200" b="1" i="1" dirty="0" smtClean="0"/>
              <a:t> sickle cell trait</a:t>
            </a:r>
          </a:p>
          <a:p>
            <a:pPr>
              <a:buFont typeface="Arial"/>
              <a:buChar char="•"/>
            </a:pPr>
            <a:r>
              <a:rPr lang="en-US" sz="3200" dirty="0" smtClean="0"/>
              <a:t> Typical onset is in early adulthood (20-30 years)</a:t>
            </a:r>
          </a:p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Men are affected approximately twice as frequently as women</a:t>
            </a:r>
          </a:p>
        </p:txBody>
      </p:sp>
    </p:spTree>
    <p:extLst>
      <p:ext uri="{BB962C8B-B14F-4D97-AF65-F5344CB8AC3E}">
        <p14:creationId xmlns:p14="http://schemas.microsoft.com/office/powerpoint/2010/main" val="4206925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Renal Medullary Carcinoma</a:t>
            </a:r>
            <a:endParaRPr lang="en-US" b="1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7280" y="1845733"/>
            <a:ext cx="10556238" cy="4194969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Rare, highly-aggressive (often metastatic at the time of presentation) non-clear cell renal cancer predominantly found in patients with</a:t>
            </a:r>
            <a:r>
              <a:rPr lang="en-US" sz="3200" b="1" i="1" dirty="0" smtClean="0"/>
              <a:t> sickle cell trait</a:t>
            </a:r>
          </a:p>
          <a:p>
            <a:pPr>
              <a:buFont typeface="Arial"/>
              <a:buChar char="•"/>
            </a:pPr>
            <a:r>
              <a:rPr lang="en-US" sz="3200" dirty="0" smtClean="0"/>
              <a:t> Typical onset is in early adulthood (20-30 years)</a:t>
            </a:r>
          </a:p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Men are affected approximately twice as frequently as women</a:t>
            </a:r>
          </a:p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Presenting findings include: flank pain, hematuria, palpable mass (with right kidney involvement more common than left)</a:t>
            </a:r>
          </a:p>
        </p:txBody>
      </p:sp>
    </p:spTree>
    <p:extLst>
      <p:ext uri="{BB962C8B-B14F-4D97-AF65-F5344CB8AC3E}">
        <p14:creationId xmlns:p14="http://schemas.microsoft.com/office/powerpoint/2010/main" val="837526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Renal Medullary Carcinoma</a:t>
            </a:r>
            <a:endParaRPr lang="en-US" b="1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7280" y="1845733"/>
            <a:ext cx="10556238" cy="4194969"/>
          </a:xfrm>
        </p:spPr>
        <p:txBody>
          <a:bodyPr>
            <a:normAutofit fontScale="92500"/>
          </a:bodyPr>
          <a:lstStyle/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Rare, highly-aggressive (often metastatic at the time of presentation) non-clear cell renal cancer predominantly found in patients with</a:t>
            </a:r>
            <a:r>
              <a:rPr lang="en-US" sz="3200" b="1" i="1" dirty="0" smtClean="0"/>
              <a:t> sickle cell trait</a:t>
            </a:r>
          </a:p>
          <a:p>
            <a:pPr>
              <a:buFont typeface="Arial"/>
              <a:buChar char="•"/>
            </a:pPr>
            <a:r>
              <a:rPr lang="en-US" sz="3200" dirty="0" smtClean="0"/>
              <a:t> Typical onset is in early adulthood (20-30 years)</a:t>
            </a:r>
          </a:p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Men are affected approximately twice as frequently as women</a:t>
            </a:r>
          </a:p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Presenting findings include: flank pain, hematuria, palpable mass (with right kidney involvement more common than left)</a:t>
            </a:r>
          </a:p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Loss of expression of the chromatin remodeling factor SMARCB1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20791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 descr="Screen Shot 2019-09-06 at 12.04.43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" t="390" r="973" b="-390"/>
          <a:stretch/>
        </p:blipFill>
        <p:spPr>
          <a:xfrm>
            <a:off x="240673" y="167984"/>
            <a:ext cx="11794542" cy="60412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975" y="1660572"/>
            <a:ext cx="5561063" cy="414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90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 descr="Screen Shot 2019-09-06 at 12.04.43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" t="390" r="973" b="-390"/>
          <a:stretch/>
        </p:blipFill>
        <p:spPr>
          <a:xfrm>
            <a:off x="240673" y="167984"/>
            <a:ext cx="11794542" cy="60412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71628" y="1695381"/>
            <a:ext cx="526318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Treatment</a:t>
            </a:r>
            <a:endParaRPr lang="en-US" sz="3200" dirty="0"/>
          </a:p>
          <a:p>
            <a:pPr lvl="1">
              <a:buFont typeface="Courier New"/>
              <a:buChar char="o"/>
            </a:pPr>
            <a:r>
              <a:rPr lang="en-US" sz="3000" dirty="0"/>
              <a:t> Nephrectomy</a:t>
            </a:r>
          </a:p>
          <a:p>
            <a:pPr lvl="1">
              <a:buFont typeface="Courier New"/>
              <a:buChar char="o"/>
            </a:pPr>
            <a:r>
              <a:rPr lang="en-US" sz="3000" dirty="0"/>
              <a:t> Chemotherapy/ Targeted biologic therapy (</a:t>
            </a:r>
            <a:r>
              <a:rPr lang="en-US" sz="3000" dirty="0" err="1"/>
              <a:t>Pembrolizumab</a:t>
            </a:r>
            <a:r>
              <a:rPr lang="en-US" sz="3000" dirty="0"/>
              <a:t>, </a:t>
            </a:r>
            <a:r>
              <a:rPr lang="en-US" sz="3000" dirty="0" err="1"/>
              <a:t>Nivolumab</a:t>
            </a:r>
            <a:r>
              <a:rPr lang="en-US" sz="3000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146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54" y="0"/>
            <a:ext cx="10185292" cy="63317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97496" y="893755"/>
            <a:ext cx="3449271" cy="360638"/>
          </a:xfrm>
          <a:prstGeom prst="rect">
            <a:avLst/>
          </a:prstGeom>
          <a:noFill/>
          <a:ln w="571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47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54" y="0"/>
            <a:ext cx="10185292" cy="63317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97496" y="1270073"/>
            <a:ext cx="3449271" cy="2759663"/>
          </a:xfrm>
          <a:prstGeom prst="rect">
            <a:avLst/>
          </a:prstGeom>
          <a:noFill/>
          <a:ln w="571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26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54" y="0"/>
            <a:ext cx="10185292" cy="63317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97496" y="4045416"/>
            <a:ext cx="3480628" cy="1818870"/>
          </a:xfrm>
          <a:prstGeom prst="rect">
            <a:avLst/>
          </a:prstGeom>
          <a:noFill/>
          <a:ln w="571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154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54" y="0"/>
            <a:ext cx="10185292" cy="63317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97496" y="5817246"/>
            <a:ext cx="3464950" cy="376318"/>
          </a:xfrm>
          <a:prstGeom prst="rect">
            <a:avLst/>
          </a:prstGeom>
          <a:noFill/>
          <a:ln w="571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47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latin typeface="+mn-lt"/>
              </a:rPr>
              <a:t>OUTLINE</a:t>
            </a:r>
            <a:endParaRPr lang="en-US" sz="6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9257" y="1899611"/>
            <a:ext cx="5204019" cy="435556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4400" dirty="0" smtClean="0"/>
              <a:t> Epidemiology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4400" dirty="0" smtClean="0"/>
              <a:t> Pathogenesis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4400" dirty="0" smtClean="0"/>
              <a:t> Clinical Presentation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4400" dirty="0" smtClean="0"/>
              <a:t> </a:t>
            </a:r>
            <a:r>
              <a:rPr lang="en-US" sz="4400" dirty="0" smtClean="0"/>
              <a:t>Prevention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4400" dirty="0" smtClean="0"/>
              <a:t>Treatment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276" y="1953490"/>
            <a:ext cx="6356807" cy="424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45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GENETIC MODIFIERS</a:t>
            </a:r>
            <a:endParaRPr lang="en-US" b="1" dirty="0"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85" y="1845735"/>
            <a:ext cx="6035041" cy="402336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19" y="1845735"/>
            <a:ext cx="5835535" cy="402336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Kidney dysfunction in SCD is affected by 2 major genetic modifiers: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600" dirty="0"/>
              <a:t> </a:t>
            </a:r>
            <a:r>
              <a:rPr lang="en-US" sz="3600" dirty="0" err="1" smtClean="0"/>
              <a:t>Hgb</a:t>
            </a:r>
            <a:r>
              <a:rPr lang="en-US" sz="3600" dirty="0" smtClean="0"/>
              <a:t> F levels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600" dirty="0"/>
              <a:t> </a:t>
            </a:r>
            <a:r>
              <a:rPr lang="el-GR" sz="3600" dirty="0" smtClean="0"/>
              <a:t>α</a:t>
            </a:r>
            <a:r>
              <a:rPr lang="en-US" sz="3600" dirty="0" smtClean="0"/>
              <a:t> globin genotype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29895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GENETIC MODIFIERS</a:t>
            </a:r>
            <a:endParaRPr lang="en-US" b="1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19" y="1845735"/>
            <a:ext cx="5835535" cy="402336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Although not specifically related to SCD, the prevalence of </a:t>
            </a:r>
            <a:r>
              <a:rPr lang="en-US" sz="3600" dirty="0"/>
              <a:t>C</a:t>
            </a:r>
            <a:r>
              <a:rPr lang="en-US" sz="3600" dirty="0" smtClean="0"/>
              <a:t>KD per se is recognized to be 2.5-5 times greater in people of </a:t>
            </a:r>
            <a:r>
              <a:rPr lang="en-US" sz="3600" b="1" i="1" dirty="0" smtClean="0"/>
              <a:t>African ancestry</a:t>
            </a:r>
          </a:p>
          <a:p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845735"/>
            <a:ext cx="4753495" cy="440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38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83" y="1845735"/>
            <a:ext cx="6487444" cy="43475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GENETIC MODIFIERS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19" y="1845735"/>
            <a:ext cx="5835535" cy="402336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Two genes in particular have been identified as having SNPs associated with CKD: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600" b="1" i="1" dirty="0"/>
              <a:t> </a:t>
            </a:r>
            <a:r>
              <a:rPr lang="en-US" sz="3600" b="1" i="1" dirty="0" smtClean="0"/>
              <a:t>MYH9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600" b="1" i="1" dirty="0"/>
              <a:t> </a:t>
            </a:r>
            <a:r>
              <a:rPr lang="en-US" sz="3600" b="1" i="1" dirty="0" smtClean="0"/>
              <a:t>APOL1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10931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357658" cy="822960"/>
          </a:xfrm>
        </p:spPr>
        <p:txBody>
          <a:bodyPr/>
          <a:lstStyle/>
          <a:p>
            <a:r>
              <a:rPr lang="en-US" sz="6600" b="1" dirty="0" smtClean="0">
                <a:latin typeface="+mn-lt"/>
              </a:rPr>
              <a:t>PREVENTION</a:t>
            </a:r>
            <a:endParaRPr lang="en-US" sz="6600" b="1" dirty="0">
              <a:latin typeface="+mn-lt"/>
            </a:endParaRP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8677" b="8677"/>
          <a:stretch>
            <a:fillRect/>
          </a:stretch>
        </p:blipFill>
        <p:spPr/>
      </p:pic>
      <p:sp>
        <p:nvSpPr>
          <p:cNvPr id="11" name="TextBox 10"/>
          <p:cNvSpPr txBox="1"/>
          <p:nvPr/>
        </p:nvSpPr>
        <p:spPr>
          <a:xfrm>
            <a:off x="1158875" y="5857875"/>
            <a:ext cx="9585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Snell Roundhand"/>
                <a:cs typeface="Snell Roundhand"/>
              </a:rPr>
              <a:t>An ounce of prevention is worth a pound of cure</a:t>
            </a:r>
            <a:endParaRPr lang="en-US" sz="3600" b="1" dirty="0">
              <a:solidFill>
                <a:schemeClr val="bg1"/>
              </a:solidFill>
              <a:latin typeface="Snell Roundhand"/>
              <a:cs typeface="Snell Roundhand"/>
            </a:endParaRPr>
          </a:p>
        </p:txBody>
      </p:sp>
    </p:spTree>
    <p:extLst>
      <p:ext uri="{BB962C8B-B14F-4D97-AF65-F5344CB8AC3E}">
        <p14:creationId xmlns:p14="http://schemas.microsoft.com/office/powerpoint/2010/main" val="1698216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latin typeface="+mn-lt"/>
              </a:rPr>
              <a:t>PREVENTION</a:t>
            </a:r>
            <a:endParaRPr lang="en-US" sz="6600" b="1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4"/>
            <a:ext cx="5434330" cy="4282015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While screening is essential, </a:t>
            </a:r>
            <a:r>
              <a:rPr lang="en-US" sz="3200" b="1" dirty="0" smtClean="0"/>
              <a:t>high quality evidence is lacking </a:t>
            </a:r>
            <a:r>
              <a:rPr lang="en-US" sz="3200" dirty="0" smtClean="0"/>
              <a:t>to guide the optimal screening tests and intervals for testing</a:t>
            </a:r>
          </a:p>
          <a:p>
            <a:pPr lvl="1">
              <a:buFont typeface="Courier New"/>
              <a:buChar char="o"/>
            </a:pPr>
            <a:r>
              <a:rPr lang="en-US" sz="3000" dirty="0"/>
              <a:t> </a:t>
            </a:r>
            <a:r>
              <a:rPr lang="en-US" sz="3000" dirty="0" smtClean="0"/>
              <a:t>Routine evaluations are initiated by age 3-5 years</a:t>
            </a:r>
          </a:p>
          <a:p>
            <a:pPr lvl="1">
              <a:buFont typeface="Courier New"/>
              <a:buChar char="o"/>
            </a:pPr>
            <a:r>
              <a:rPr lang="en-US" sz="3000" dirty="0"/>
              <a:t> </a:t>
            </a:r>
            <a:r>
              <a:rPr lang="en-US" sz="3000" dirty="0" smtClean="0"/>
              <a:t>Routine visits </a:t>
            </a:r>
          </a:p>
          <a:p>
            <a:pPr marL="566928" lvl="3" indent="0">
              <a:buNone/>
            </a:pPr>
            <a:r>
              <a:rPr lang="en-US" sz="2600" dirty="0" smtClean="0"/>
              <a:t>~ 2-3 x/ year for children</a:t>
            </a:r>
          </a:p>
          <a:p>
            <a:pPr marL="566928" lvl="3" indent="0">
              <a:buNone/>
            </a:pPr>
            <a:r>
              <a:rPr lang="en-US" sz="2600" dirty="0" smtClean="0"/>
              <a:t>~ 4-6 x/ year for adults</a:t>
            </a:r>
            <a:endParaRPr lang="en-US" sz="26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7726" r="77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90126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>
                <a:latin typeface="+mn-lt"/>
              </a:rPr>
              <a:t>PREVENTION</a:t>
            </a:r>
            <a:endParaRPr lang="en-US" sz="6600" b="1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4"/>
            <a:ext cx="5751830" cy="4377265"/>
          </a:xfrm>
        </p:spPr>
        <p:txBody>
          <a:bodyPr>
            <a:normAutofit fontScale="92500" lnSpcReduction="10000"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Assessment of </a:t>
            </a:r>
            <a:r>
              <a:rPr lang="en-US" sz="3200" b="1" dirty="0" smtClean="0"/>
              <a:t>blood pressure</a:t>
            </a:r>
          </a:p>
          <a:p>
            <a:pPr>
              <a:buFont typeface="Arial"/>
              <a:buChar char="•"/>
            </a:pPr>
            <a:r>
              <a:rPr lang="en-US" sz="3200" dirty="0" smtClean="0"/>
              <a:t> </a:t>
            </a:r>
            <a:r>
              <a:rPr lang="en-US" sz="3200" b="1" dirty="0" smtClean="0"/>
              <a:t>Urinalysis</a:t>
            </a:r>
            <a:r>
              <a:rPr lang="en-US" sz="3200" dirty="0" smtClean="0"/>
              <a:t> with examination of the urine sediment and a spot urine </a:t>
            </a:r>
            <a:r>
              <a:rPr lang="en-US" sz="3200" dirty="0" err="1" smtClean="0"/>
              <a:t>microalbumin</a:t>
            </a:r>
            <a:r>
              <a:rPr lang="en-US" sz="3200" dirty="0" smtClean="0"/>
              <a:t> to </a:t>
            </a:r>
            <a:r>
              <a:rPr lang="en-US" sz="3200" dirty="0" err="1" smtClean="0"/>
              <a:t>creatinine</a:t>
            </a:r>
            <a:r>
              <a:rPr lang="en-US" sz="3200" dirty="0" smtClean="0"/>
              <a:t> ratio</a:t>
            </a:r>
          </a:p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b="1" dirty="0" smtClean="0"/>
              <a:t>Metabolic panel </a:t>
            </a:r>
            <a:r>
              <a:rPr lang="en-US" sz="3200" dirty="0" smtClean="0"/>
              <a:t>(Schwartz formula ?)</a:t>
            </a:r>
          </a:p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b="1" dirty="0" smtClean="0"/>
              <a:t>Renal imaging</a:t>
            </a:r>
          </a:p>
          <a:p>
            <a:pPr marL="292608" lvl="1" indent="0">
              <a:buNone/>
            </a:pPr>
            <a:r>
              <a:rPr lang="en-US" sz="2600" i="1" dirty="0" smtClean="0"/>
              <a:t>For those with acute or chronic decline in renal function, significant hematuria or proteinuria, or signs of obstructive </a:t>
            </a:r>
            <a:r>
              <a:rPr lang="en-US" sz="2600" i="1" dirty="0" err="1" smtClean="0"/>
              <a:t>uropathy</a:t>
            </a:r>
            <a:endParaRPr lang="en-US" sz="2600" i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6153" r="61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1390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357658" cy="822960"/>
          </a:xfrm>
        </p:spPr>
        <p:txBody>
          <a:bodyPr/>
          <a:lstStyle/>
          <a:p>
            <a:r>
              <a:rPr lang="en-US" sz="6600" b="1" dirty="0" smtClean="0"/>
              <a:t>PREVENTION AND </a:t>
            </a:r>
            <a:r>
              <a:rPr lang="en-US" sz="6600" b="1" dirty="0" smtClean="0">
                <a:latin typeface="+mn-lt"/>
              </a:rPr>
              <a:t>TREATMENT</a:t>
            </a:r>
            <a:endParaRPr lang="en-US" sz="6600" b="1" dirty="0">
              <a:latin typeface="+mn-lt"/>
            </a:endParaRPr>
          </a:p>
        </p:txBody>
      </p:sp>
      <p:pic>
        <p:nvPicPr>
          <p:cNvPr id="15" name="Picture Placeholder 14" descr="Painting-by-Joel-Babb-1996-of-first-identical-twin-transplant-in-Boston-1954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6" b="18736"/>
          <a:stretch>
            <a:fillRect/>
          </a:stretch>
        </p:blipFill>
        <p:spPr>
          <a:xfrm>
            <a:off x="15" y="0"/>
            <a:ext cx="12191985" cy="4915076"/>
          </a:xfrm>
        </p:spPr>
      </p:pic>
    </p:spTree>
    <p:extLst>
      <p:ext uri="{BB962C8B-B14F-4D97-AF65-F5344CB8AC3E}">
        <p14:creationId xmlns:p14="http://schemas.microsoft.com/office/powerpoint/2010/main" val="1617280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How are patients with CKD managed?</a:t>
            </a:r>
            <a:endParaRPr lang="en-US" b="1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19" y="1845735"/>
            <a:ext cx="5818910" cy="4429802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600" dirty="0" smtClean="0"/>
              <a:t> </a:t>
            </a:r>
            <a:r>
              <a:rPr lang="en-US" sz="3600" b="1" dirty="0" smtClean="0"/>
              <a:t>Anemia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b="1" dirty="0"/>
              <a:t> </a:t>
            </a:r>
            <a:r>
              <a:rPr lang="en-US" sz="3600" b="1" dirty="0" smtClean="0"/>
              <a:t>Progression of CKD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b="1" dirty="0" smtClean="0"/>
              <a:t> ESKD</a:t>
            </a:r>
          </a:p>
          <a:p>
            <a:pPr lvl="2"/>
            <a:r>
              <a:rPr lang="en-US" sz="3600" dirty="0" smtClean="0"/>
              <a:t> Hemodialysis</a:t>
            </a:r>
          </a:p>
          <a:p>
            <a:pPr lvl="2"/>
            <a:r>
              <a:rPr lang="en-US" sz="3600" dirty="0" smtClean="0"/>
              <a:t> Peritoneal Dialysis </a:t>
            </a:r>
          </a:p>
          <a:p>
            <a:pPr lvl="2"/>
            <a:r>
              <a:rPr lang="en-US" sz="3600" dirty="0" smtClean="0"/>
              <a:t> Kidney Transplantation</a:t>
            </a:r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8" y="1845735"/>
            <a:ext cx="5979622" cy="442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69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7225" y="2975956"/>
            <a:ext cx="4087711" cy="327521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395" y="1117874"/>
            <a:ext cx="6018415" cy="5964569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Goal hemoglobin: 10-10.5 g/</a:t>
            </a:r>
            <a:r>
              <a:rPr lang="en-US" sz="3600" b="1" dirty="0" err="1" smtClean="0"/>
              <a:t>dL</a:t>
            </a:r>
            <a:endParaRPr lang="en-US" sz="3600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 smtClean="0"/>
              <a:t> Higher hemoglobin levels and rapid correction (&gt;1-2%/ week) may be associated with precipitating a  </a:t>
            </a:r>
            <a:r>
              <a:rPr lang="en-US" sz="3600" dirty="0" err="1" smtClean="0"/>
              <a:t>vaso-occlussive</a:t>
            </a:r>
            <a:r>
              <a:rPr lang="en-US" sz="3600" dirty="0" smtClean="0"/>
              <a:t> crisis</a:t>
            </a:r>
          </a:p>
          <a:p>
            <a:pPr lvl="1">
              <a:buFont typeface="Courier New"/>
              <a:buChar char="o"/>
            </a:pPr>
            <a:r>
              <a:rPr lang="en-US" sz="3400" dirty="0"/>
              <a:t> </a:t>
            </a:r>
            <a:r>
              <a:rPr lang="en-US" sz="3400" dirty="0" smtClean="0"/>
              <a:t>Blood transfusions</a:t>
            </a:r>
          </a:p>
          <a:p>
            <a:pPr lvl="1">
              <a:buFont typeface="Courier New"/>
              <a:buChar char="o"/>
            </a:pPr>
            <a:r>
              <a:rPr lang="en-US" sz="3400" dirty="0" smtClean="0"/>
              <a:t> Erythropoietin stimulating agents (ESAs) </a:t>
            </a: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25" y="286603"/>
            <a:ext cx="4074782" cy="254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23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Blood Pressure</a:t>
            </a:r>
            <a:endParaRPr lang="en-US" b="1" dirty="0">
              <a:latin typeface="+mn-lt"/>
            </a:endParaRPr>
          </a:p>
        </p:txBody>
      </p:sp>
      <p:pic>
        <p:nvPicPr>
          <p:cNvPr id="5" name="Content Placeholder 4" descr="Screen Shot 2019-09-03 at 4.30.44 PM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0" t="1097" r="1390" b="3684"/>
          <a:stretch/>
        </p:blipFill>
        <p:spPr>
          <a:xfrm>
            <a:off x="1234581" y="1952724"/>
            <a:ext cx="3845597" cy="421006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0059" y="1862895"/>
            <a:ext cx="5452761" cy="4366579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b="1" dirty="0" smtClean="0"/>
              <a:t> Hypotension </a:t>
            </a:r>
            <a:r>
              <a:rPr lang="en-US" sz="3200" dirty="0" smtClean="0"/>
              <a:t>is more common in SCD than in the general population</a:t>
            </a:r>
          </a:p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Proposed mechanism: </a:t>
            </a:r>
            <a:r>
              <a:rPr lang="en-US" sz="3000" dirty="0" err="1" smtClean="0"/>
              <a:t>Prostglandin</a:t>
            </a:r>
            <a:r>
              <a:rPr lang="en-US" sz="3000" dirty="0" smtClean="0"/>
              <a:t> mediated changes in vascular tone and Na reabsorption</a:t>
            </a:r>
          </a:p>
          <a:p>
            <a:pPr>
              <a:buFont typeface="Arial"/>
              <a:buChar char="•"/>
            </a:pPr>
            <a:r>
              <a:rPr lang="en-US" sz="3000" dirty="0"/>
              <a:t> </a:t>
            </a:r>
            <a:r>
              <a:rPr lang="en-US" sz="3000" dirty="0" smtClean="0"/>
              <a:t>Impaired urinary concentrating ability predisposes to volume depletion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682190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 dirty="0" smtClean="0">
                <a:latin typeface="+mn-lt"/>
              </a:rPr>
              <a:t>EPIDEMIOLOGY</a:t>
            </a:r>
            <a:endParaRPr lang="en-US" sz="6600" b="1" dirty="0">
              <a:latin typeface="+mn-lt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6" b="196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5884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Blood Pressure</a:t>
            </a:r>
            <a:endParaRPr lang="en-US" b="1" dirty="0">
              <a:latin typeface="+mn-lt"/>
            </a:endParaRPr>
          </a:p>
        </p:txBody>
      </p:sp>
      <p:pic>
        <p:nvPicPr>
          <p:cNvPr id="5" name="Content Placeholder 4" descr="Screen Shot 2019-09-03 at 4.33.33 PM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" b="505"/>
          <a:stretch/>
        </p:blipFill>
        <p:spPr>
          <a:xfrm>
            <a:off x="1303233" y="1928194"/>
            <a:ext cx="3210576" cy="422899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8411" y="1845735"/>
            <a:ext cx="7191199" cy="4418062"/>
          </a:xfrm>
        </p:spPr>
        <p:txBody>
          <a:bodyPr>
            <a:normAutofit lnSpcReduction="10000"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The incidence of </a:t>
            </a:r>
            <a:r>
              <a:rPr lang="en-US" sz="3200" b="1" dirty="0" smtClean="0"/>
              <a:t>hypertension </a:t>
            </a:r>
            <a:r>
              <a:rPr lang="en-US" sz="3200" dirty="0" smtClean="0"/>
              <a:t>in SCD is markedly lower than in the general population (2-6%)</a:t>
            </a:r>
          </a:p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All individuals with SCD should be closely monitored for the development of relative hypertension and masked hypertension</a:t>
            </a:r>
          </a:p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Risk Factors: Nocturnal hypoxemia as well as other risk factors in the general population (high BMI, high dietary Na intake)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23570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Avoid Nephrotoxic medications</a:t>
            </a:r>
            <a:endParaRPr lang="en-US" b="1" dirty="0">
              <a:latin typeface="+mn-lt"/>
            </a:endParaRPr>
          </a:p>
        </p:txBody>
      </p:sp>
      <p:pic>
        <p:nvPicPr>
          <p:cNvPr id="7" name="Content Placeholder 6" descr="Screen Shot 2019-09-03 at 4.42.52 P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" r="4835"/>
          <a:stretch>
            <a:fillRect/>
          </a:stretch>
        </p:blipFill>
        <p:spPr>
          <a:xfrm>
            <a:off x="446232" y="1794250"/>
            <a:ext cx="5588807" cy="4553843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NSAIDs</a:t>
            </a:r>
          </a:p>
          <a:p>
            <a:pPr>
              <a:buFont typeface="Arial"/>
              <a:buChar char="•"/>
            </a:pPr>
            <a:r>
              <a:rPr lang="en-US" sz="3200" dirty="0" smtClean="0"/>
              <a:t> Aminoglycoside antibiotics</a:t>
            </a:r>
          </a:p>
          <a:p>
            <a:pPr>
              <a:buFont typeface="Arial"/>
              <a:buChar char="•"/>
            </a:pPr>
            <a:r>
              <a:rPr lang="en-US" sz="3200" dirty="0" smtClean="0"/>
              <a:t> </a:t>
            </a:r>
            <a:r>
              <a:rPr lang="en-US" sz="3200" dirty="0" err="1" smtClean="0"/>
              <a:t>Radiocontrast</a:t>
            </a:r>
            <a:r>
              <a:rPr lang="en-US" sz="3200" dirty="0" smtClean="0"/>
              <a:t> </a:t>
            </a:r>
            <a:r>
              <a:rPr lang="en-US" sz="3200" dirty="0" smtClean="0"/>
              <a:t>material</a:t>
            </a:r>
          </a:p>
        </p:txBody>
      </p:sp>
    </p:spTree>
    <p:extLst>
      <p:ext uri="{BB962C8B-B14F-4D97-AF65-F5344CB8AC3E}">
        <p14:creationId xmlns:p14="http://schemas.microsoft.com/office/powerpoint/2010/main" val="19091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creen Shot 2019-09-07 at 9.51.08 AM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8" b="36"/>
          <a:stretch/>
        </p:blipFill>
        <p:spPr>
          <a:xfrm>
            <a:off x="1065529" y="222250"/>
            <a:ext cx="4493241" cy="5937250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217919" y="1845734"/>
            <a:ext cx="5577205" cy="4345515"/>
          </a:xfrm>
        </p:spPr>
        <p:txBody>
          <a:bodyPr>
            <a:normAutofit fontScale="92500" lnSpcReduction="10000"/>
          </a:bodyPr>
          <a:lstStyle/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Protective against many SCD complications and its use is appropriate in most individuals with SCD who have </a:t>
            </a:r>
            <a:r>
              <a:rPr lang="en-US" sz="3200" dirty="0" err="1" smtClean="0"/>
              <a:t>vaso</a:t>
            </a:r>
            <a:r>
              <a:rPr lang="en-US" sz="3200" dirty="0" smtClean="0"/>
              <a:t>-occlusive complications</a:t>
            </a:r>
          </a:p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Evidence for improvement in kidney function with </a:t>
            </a:r>
            <a:r>
              <a:rPr lang="en-US" sz="3200" dirty="0" err="1" smtClean="0"/>
              <a:t>hydroxyurea</a:t>
            </a:r>
            <a:r>
              <a:rPr lang="en-US" sz="3200" dirty="0" smtClean="0"/>
              <a:t> therapy comes from observational studies and indirect outcomes in randomized trials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6080125" y="809625"/>
            <a:ext cx="34818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/>
              <a:t>Hydroxyurea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58694270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ACE inhibitors</a:t>
            </a:r>
            <a:br>
              <a:rPr lang="en-US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Angiotensin Receptor Blockers</a:t>
            </a:r>
            <a:endParaRPr lang="en-US" b="1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For those with hypertension and/ or urine protein excretion ≥ 300 mgs/ day</a:t>
            </a:r>
          </a:p>
          <a:p>
            <a:pPr lvl="1">
              <a:buFont typeface="Courier New"/>
              <a:buChar char="o"/>
            </a:pPr>
            <a:r>
              <a:rPr lang="en-US" sz="3000" dirty="0"/>
              <a:t> </a:t>
            </a:r>
            <a:r>
              <a:rPr lang="en-US" sz="3000" dirty="0" smtClean="0"/>
              <a:t>This is likely to slow progression of CKD and lower BP</a:t>
            </a:r>
            <a:endParaRPr lang="en-US" sz="3000" dirty="0"/>
          </a:p>
        </p:txBody>
      </p:sp>
      <p:pic>
        <p:nvPicPr>
          <p:cNvPr id="9" name="Content Placeholder 8" descr="Screen Shot 2019-09-07 at 10.14.59 AM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" r="28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172351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264622"/>
            <a:ext cx="11970327" cy="598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78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Dialysis</a:t>
            </a:r>
            <a:endParaRPr lang="en-US" b="1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1" r="9271"/>
          <a:stretch>
            <a:fillRect/>
          </a:stretch>
        </p:blipFill>
        <p:spPr/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" r="3976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1975492" y="5221409"/>
            <a:ext cx="27807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HEMODIALYSIS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253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Dialysis</a:t>
            </a:r>
            <a:endParaRPr lang="en-US" b="1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1" r="9271"/>
          <a:stretch>
            <a:fillRect/>
          </a:stretch>
        </p:blipFill>
        <p:spPr/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" r="3976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1975492" y="5221409"/>
            <a:ext cx="27807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HEMODIALYSIS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57436" y="5237089"/>
            <a:ext cx="39106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PERITONEAL DIALYSIS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312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Dialysis</a:t>
            </a:r>
            <a:endParaRPr lang="en-US" b="1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Individuals with SCD and ESKD can be treated successfully with hemodialysis (HD) or peritoneal dialysis (PD)</a:t>
            </a:r>
          </a:p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Dialysis is generally initiated at a younger age (as compared to general population)</a:t>
            </a:r>
          </a:p>
          <a:p>
            <a:pPr marL="292608" lvl="1" indent="0">
              <a:buNone/>
            </a:pPr>
            <a:r>
              <a:rPr lang="en-US" sz="2600" i="1" dirty="0" smtClean="0"/>
              <a:t>In one study, median age was 41 ± 4 years</a:t>
            </a:r>
            <a:endParaRPr lang="en-US" sz="3200" dirty="0" smtClean="0"/>
          </a:p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The choice between HD and PD depends on clinical factors and patient preferences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46814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Kidney Transplantation</a:t>
            </a:r>
            <a:endParaRPr lang="en-US" b="1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" y="1962113"/>
            <a:ext cx="6035041" cy="402336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9827" y="1845735"/>
            <a:ext cx="5315458" cy="4418062"/>
          </a:xfrm>
        </p:spPr>
        <p:txBody>
          <a:bodyPr>
            <a:normAutofit fontScale="92500" lnSpcReduction="10000"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Kidney transplantation offers the best outcome for individuals with ESKD from SCD and </a:t>
            </a:r>
            <a:r>
              <a:rPr lang="en-US" sz="3200" b="1" i="1" dirty="0" smtClean="0"/>
              <a:t>should be offered to all potential candidates</a:t>
            </a:r>
          </a:p>
          <a:p>
            <a:pPr>
              <a:buFont typeface="Arial"/>
              <a:buChar char="•"/>
            </a:pPr>
            <a:r>
              <a:rPr lang="en-US" sz="3200" dirty="0"/>
              <a:t> </a:t>
            </a:r>
            <a:r>
              <a:rPr lang="en-US" sz="3200" dirty="0" smtClean="0"/>
              <a:t>2009 case series: </a:t>
            </a:r>
          </a:p>
          <a:p>
            <a:pPr marL="0" indent="0">
              <a:buNone/>
            </a:pPr>
            <a:r>
              <a:rPr lang="en-US" sz="3200" dirty="0" smtClean="0"/>
              <a:t>   10 year-survival</a:t>
            </a:r>
          </a:p>
          <a:p>
            <a:pPr marL="292608" lvl="1" indent="0">
              <a:buNone/>
            </a:pPr>
            <a:r>
              <a:rPr lang="en-US" sz="3000" i="1" dirty="0"/>
              <a:t>n</a:t>
            </a:r>
            <a:r>
              <a:rPr lang="en-US" sz="3000" i="1" dirty="0" smtClean="0"/>
              <a:t> = 237</a:t>
            </a:r>
          </a:p>
          <a:p>
            <a:pPr marL="292608" lvl="1" indent="0">
              <a:buNone/>
            </a:pPr>
            <a:r>
              <a:rPr lang="en-US" sz="3000" b="1" i="1" dirty="0" smtClean="0"/>
              <a:t>KT recipients: 56%</a:t>
            </a:r>
          </a:p>
          <a:p>
            <a:pPr marL="292608" lvl="1" indent="0">
              <a:buNone/>
            </a:pPr>
            <a:r>
              <a:rPr lang="en-US" sz="3000" i="1" dirty="0" smtClean="0"/>
              <a:t>No transplant: 14%</a:t>
            </a:r>
          </a:p>
          <a:p>
            <a:pPr marL="0" indent="0">
              <a:buNone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512485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Potential explanations for lower rates of kidney transplantation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q"/>
            </a:pPr>
            <a:r>
              <a:rPr lang="en-US" sz="3200" dirty="0" smtClean="0"/>
              <a:t> Racial bias?</a:t>
            </a:r>
          </a:p>
        </p:txBody>
      </p:sp>
      <p:pic>
        <p:nvPicPr>
          <p:cNvPr id="6" name="Content Placeholder 5" descr="Screen Shot 2019-09-05 at 11.33.46 PM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8" b="-743"/>
          <a:stretch/>
        </p:blipFill>
        <p:spPr>
          <a:xfrm>
            <a:off x="6914222" y="1865910"/>
            <a:ext cx="3402022" cy="4342869"/>
          </a:xfrm>
        </p:spPr>
      </p:pic>
    </p:spTree>
    <p:extLst>
      <p:ext uri="{BB962C8B-B14F-4D97-AF65-F5344CB8AC3E}">
        <p14:creationId xmlns:p14="http://schemas.microsoft.com/office/powerpoint/2010/main" val="4275746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ABIM_template">
  <a:themeElements>
    <a:clrScheme name="ABIM_template 13">
      <a:dk1>
        <a:srgbClr val="000000"/>
      </a:dk1>
      <a:lt1>
        <a:srgbClr val="FFFFFF"/>
      </a:lt1>
      <a:dk2>
        <a:srgbClr val="005298"/>
      </a:dk2>
      <a:lt2>
        <a:srgbClr val="B2B2B2"/>
      </a:lt2>
      <a:accent1>
        <a:srgbClr val="005298"/>
      </a:accent1>
      <a:accent2>
        <a:srgbClr val="CE7B00"/>
      </a:accent2>
      <a:accent3>
        <a:srgbClr val="FFFFFF"/>
      </a:accent3>
      <a:accent4>
        <a:srgbClr val="000000"/>
      </a:accent4>
      <a:accent5>
        <a:srgbClr val="AAB3CA"/>
      </a:accent5>
      <a:accent6>
        <a:srgbClr val="BA6F00"/>
      </a:accent6>
      <a:hlink>
        <a:srgbClr val="0099CC"/>
      </a:hlink>
      <a:folHlink>
        <a:srgbClr val="94ABD1"/>
      </a:folHlink>
    </a:clrScheme>
    <a:fontScheme name="ABIM_template">
      <a:majorFont>
        <a:latin typeface="Georgi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ABIM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BIM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BIM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BIM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BIM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BIM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BIM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BIM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BIM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BIM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BIM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BIM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BIM_template 13">
        <a:dk1>
          <a:srgbClr val="000000"/>
        </a:dk1>
        <a:lt1>
          <a:srgbClr val="FFFFFF"/>
        </a:lt1>
        <a:dk2>
          <a:srgbClr val="005298"/>
        </a:dk2>
        <a:lt2>
          <a:srgbClr val="B2B2B2"/>
        </a:lt2>
        <a:accent1>
          <a:srgbClr val="005298"/>
        </a:accent1>
        <a:accent2>
          <a:srgbClr val="CE7B00"/>
        </a:accent2>
        <a:accent3>
          <a:srgbClr val="FFFFFF"/>
        </a:accent3>
        <a:accent4>
          <a:srgbClr val="000000"/>
        </a:accent4>
        <a:accent5>
          <a:srgbClr val="AAB3CA"/>
        </a:accent5>
        <a:accent6>
          <a:srgbClr val="BA6F00"/>
        </a:accent6>
        <a:hlink>
          <a:srgbClr val="0099CC"/>
        </a:hlink>
        <a:folHlink>
          <a:srgbClr val="94ABD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1590</TotalTime>
  <Words>2866</Words>
  <Application>Microsoft Macintosh PowerPoint</Application>
  <PresentationFormat>Custom</PresentationFormat>
  <Paragraphs>372</Paragraphs>
  <Slides>110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110</vt:i4>
      </vt:variant>
    </vt:vector>
  </HeadingPairs>
  <TitlesOfParts>
    <vt:vector size="112" baseType="lpstr">
      <vt:lpstr>Retrospect</vt:lpstr>
      <vt:lpstr>ABIM_template</vt:lpstr>
      <vt:lpstr>KIDNEY INVOLVEMENT IN SICKLE CELL DISEASE</vt:lpstr>
      <vt:lpstr>KIDNEY INVOLVEMENT IN SICKLE CELL DISEASE</vt:lpstr>
      <vt:lpstr>KIDNEY INVOLVEMENT IN SICKLE CELL DISEASE</vt:lpstr>
      <vt:lpstr>DISCLOSURE</vt:lpstr>
      <vt:lpstr>Disclosure of ABIM Service:  Edgar V. Lerma, M.D.</vt:lpstr>
      <vt:lpstr>OBJECTIVES</vt:lpstr>
      <vt:lpstr>PowerPoint Presentation</vt:lpstr>
      <vt:lpstr>OUTLINE</vt:lpstr>
      <vt:lpstr>EPIDEMIOLOGY</vt:lpstr>
      <vt:lpstr>PowerPoint Presentation</vt:lpstr>
      <vt:lpstr>PowerPoint Presentation</vt:lpstr>
      <vt:lpstr>PREVALENCE</vt:lpstr>
      <vt:lpstr>PREVALENCE</vt:lpstr>
      <vt:lpstr>PREVALENCE</vt:lpstr>
      <vt:lpstr>PATHOGENESIS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CLINICAL PRESENTATION</vt:lpstr>
      <vt:lpstr>PowerPoint Presentation</vt:lpstr>
      <vt:lpstr>KIDNEY INVOLVEMENT IN SICKLE CELL DISEASE</vt:lpstr>
      <vt:lpstr>Hematuria</vt:lpstr>
      <vt:lpstr>Hematuria</vt:lpstr>
      <vt:lpstr>Hematuria</vt:lpstr>
      <vt:lpstr>Hematuria</vt:lpstr>
      <vt:lpstr>PowerPoint Presentation</vt:lpstr>
      <vt:lpstr>PowerPoint Presentation</vt:lpstr>
      <vt:lpstr>PowerPoint Presentation</vt:lpstr>
      <vt:lpstr>Hematuria</vt:lpstr>
      <vt:lpstr>Hematuria</vt:lpstr>
      <vt:lpstr>Papillary necrosis</vt:lpstr>
      <vt:lpstr>Papillary necrosis</vt:lpstr>
      <vt:lpstr>Laboratory Findings</vt:lpstr>
      <vt:lpstr>Imaging studies</vt:lpstr>
      <vt:lpstr>Imaging studies</vt:lpstr>
      <vt:lpstr>Imaging studies</vt:lpstr>
      <vt:lpstr>Imaging studies</vt:lpstr>
      <vt:lpstr>KIDNEY INVOLVEMENT IN SICKLE CELL DISEASE</vt:lpstr>
      <vt:lpstr>PowerPoint Presentation</vt:lpstr>
      <vt:lpstr>KIDNEY INVOLVEMENT IN SICKLE CELL DISEASE</vt:lpstr>
      <vt:lpstr>PowerPoint Presentation</vt:lpstr>
      <vt:lpstr>Laboratory Findings</vt:lpstr>
      <vt:lpstr>PowerPoint Presentation</vt:lpstr>
      <vt:lpstr>Laboratory Findings</vt:lpstr>
      <vt:lpstr>KIDNEY INVOLVEMENT IN SICKLE CELL DISEASE                ACUTE KIDNEY INJURY (AKI)</vt:lpstr>
      <vt:lpstr>KIDNEY INVOLVEMENT IN SICKLE CELL DISEASE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KIDNEY INVOLVEMENT IN SICKLE CELL DISEASE</vt:lpstr>
      <vt:lpstr>Renal Medullary Carcinoma</vt:lpstr>
      <vt:lpstr>Renal Medullary Carcinoma</vt:lpstr>
      <vt:lpstr>Renal Medullary Carcinoma</vt:lpstr>
      <vt:lpstr>Renal Medullary Carcinoma</vt:lpstr>
      <vt:lpstr>Renal Medullary Carcinoma</vt:lpstr>
      <vt:lpstr>Renal Medullary Carcinoma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GENETIC MODIFIERS</vt:lpstr>
      <vt:lpstr>GENETIC MODIFIERS</vt:lpstr>
      <vt:lpstr>GENETIC MODIFIERS</vt:lpstr>
      <vt:lpstr>PREVENTION</vt:lpstr>
      <vt:lpstr>PREVENTION</vt:lpstr>
      <vt:lpstr>PREVENTION</vt:lpstr>
      <vt:lpstr>PREVENTION AND TREATMENT</vt:lpstr>
      <vt:lpstr>How are patients with CKD managed?</vt:lpstr>
      <vt:lpstr>PowerPoint Presentation</vt:lpstr>
      <vt:lpstr>Blood Pressure</vt:lpstr>
      <vt:lpstr>Blood Pressure</vt:lpstr>
      <vt:lpstr>Avoid Nephrotoxic medications</vt:lpstr>
      <vt:lpstr>PowerPoint Presentation</vt:lpstr>
      <vt:lpstr>ACE inhibitors Angiotensin Receptor Blockers</vt:lpstr>
      <vt:lpstr>PowerPoint Presentation</vt:lpstr>
      <vt:lpstr>Dialysis</vt:lpstr>
      <vt:lpstr>Dialysis</vt:lpstr>
      <vt:lpstr>Dialysis</vt:lpstr>
      <vt:lpstr>Kidney Transplantation</vt:lpstr>
      <vt:lpstr>Potential explanations for lower rates of kidney transplantation</vt:lpstr>
      <vt:lpstr>Potential explanations for lower rates of kidney transplantation</vt:lpstr>
      <vt:lpstr>Potential explanations for lower rates of kidney transplantation</vt:lpstr>
      <vt:lpstr>Potential explanations for lower rates of kidney transplantation</vt:lpstr>
      <vt:lpstr>Potential explanations for lower rates of kidney transplantation</vt:lpstr>
      <vt:lpstr>Potential explanations for lower rates of kidney transplantation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Edgar Lerma</dc:creator>
  <cp:lastModifiedBy>Edgar Lerma</cp:lastModifiedBy>
  <cp:revision>162</cp:revision>
  <dcterms:created xsi:type="dcterms:W3CDTF">2019-08-09T02:26:59Z</dcterms:created>
  <dcterms:modified xsi:type="dcterms:W3CDTF">2019-09-07T17:15:37Z</dcterms:modified>
</cp:coreProperties>
</file>