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12" y="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2348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308599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29606" y="-12700"/>
            <a:ext cx="16551778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451057" y="-138499"/>
            <a:ext cx="13525503" cy="901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7350" y="639232"/>
            <a:ext cx="5880100" cy="3920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tif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ickle Cell Acute Chest Syndrom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Sickle Cell Acute Chest Syndrome</a:t>
            </a:r>
          </a:p>
        </p:txBody>
      </p:sp>
      <p:sp>
        <p:nvSpPr>
          <p:cNvPr id="120" name="Jenny Kim MD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378450"/>
            <a:ext cx="10464800" cy="1914327"/>
          </a:xfrm>
          <a:prstGeom prst="rect">
            <a:avLst/>
          </a:prstGeom>
        </p:spPr>
        <p:txBody>
          <a:bodyPr/>
          <a:lstStyle/>
          <a:p>
            <a:pPr defTabSz="368045">
              <a:defRPr sz="2300">
                <a:solidFill>
                  <a:srgbClr val="FFE760"/>
                </a:solidFill>
              </a:defRPr>
            </a:pPr>
            <a:r>
              <a:t>Jenny Kim MD</a:t>
            </a:r>
          </a:p>
          <a:p>
            <a:pPr defTabSz="368045">
              <a:defRPr sz="2300">
                <a:solidFill>
                  <a:srgbClr val="FFE760"/>
                </a:solidFill>
              </a:defRPr>
            </a:pPr>
            <a:r>
              <a:t>Medical Director, Comprehensive Sickle Cell Program</a:t>
            </a:r>
          </a:p>
          <a:p>
            <a:pPr defTabSz="368045">
              <a:defRPr sz="2300">
                <a:solidFill>
                  <a:srgbClr val="FFE760"/>
                </a:solidFill>
              </a:defRPr>
            </a:pPr>
            <a:r>
              <a:t>Rady Children’s Hospital San Diego</a:t>
            </a:r>
          </a:p>
          <a:p>
            <a:pPr defTabSz="368045">
              <a:defRPr sz="2300">
                <a:solidFill>
                  <a:srgbClr val="FFE760"/>
                </a:solidFill>
              </a:defRPr>
            </a:pPr>
            <a:r>
              <a:t>Clinical Professor of Pediatrics</a:t>
            </a:r>
          </a:p>
          <a:p>
            <a:pPr defTabSz="368045">
              <a:defRPr sz="2300">
                <a:solidFill>
                  <a:srgbClr val="FFE760"/>
                </a:solidFill>
              </a:defRPr>
            </a:pPr>
            <a:r>
              <a:t>UCSD School of Medicine</a:t>
            </a:r>
          </a:p>
        </p:txBody>
      </p:sp>
      <p:pic>
        <p:nvPicPr>
          <p:cNvPr id="12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210" y="7730925"/>
            <a:ext cx="2505077" cy="159067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"/>
          <p:cNvSpPr/>
          <p:nvPr/>
        </p:nvSpPr>
        <p:spPr>
          <a:xfrm>
            <a:off x="9786252" y="8176593"/>
            <a:ext cx="2609852" cy="867081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  <a:endParaRPr/>
          </a:p>
        </p:txBody>
      </p:sp>
      <p:pic>
        <p:nvPicPr>
          <p:cNvPr id="123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6252" y="8176593"/>
            <a:ext cx="2495552" cy="704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hat causes AC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causes ACS?</a:t>
            </a:r>
          </a:p>
        </p:txBody>
      </p:sp>
      <p:sp>
        <p:nvSpPr>
          <p:cNvPr id="175" name="National Acute Chest Syndrome Study Group (NACSSG) evaluated 671 episodes of ACS in 538 patient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 sz="3700">
                <a:solidFill>
                  <a:srgbClr val="FFFB00">
                    <a:alpha val="86553"/>
                  </a:srgbClr>
                </a:solidFill>
              </a:defRPr>
            </a:lvl1pPr>
          </a:lstStyle>
          <a:p>
            <a:r>
              <a:t>National Acute Chest Syndrome Study Group (NACSSG) evaluated 671 episodes of ACS in 538 patients</a:t>
            </a:r>
          </a:p>
        </p:txBody>
      </p:sp>
      <p:sp>
        <p:nvSpPr>
          <p:cNvPr id="176" name="Vichinsky et al. N Engl J Med. 2000;3432(25): 1855"/>
          <p:cNvSpPr txBox="1"/>
          <p:nvPr/>
        </p:nvSpPr>
        <p:spPr>
          <a:xfrm>
            <a:off x="7865025" y="8875534"/>
            <a:ext cx="3839618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Vichinsky et al. N Engl J Med. 2000;3432(25): 1855</a:t>
            </a:r>
          </a:p>
        </p:txBody>
      </p:sp>
      <p:sp>
        <p:nvSpPr>
          <p:cNvPr id="177" name="Infection"/>
          <p:cNvSpPr txBox="1"/>
          <p:nvPr/>
        </p:nvSpPr>
        <p:spPr>
          <a:xfrm>
            <a:off x="1782322" y="5074196"/>
            <a:ext cx="1679754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Infection</a:t>
            </a:r>
          </a:p>
        </p:txBody>
      </p:sp>
      <p:sp>
        <p:nvSpPr>
          <p:cNvPr id="178" name="Vaso-occlusive pain episode"/>
          <p:cNvSpPr txBox="1"/>
          <p:nvPr/>
        </p:nvSpPr>
        <p:spPr>
          <a:xfrm>
            <a:off x="1756922" y="6045733"/>
            <a:ext cx="530037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Vaso-occlusive pain episode</a:t>
            </a:r>
          </a:p>
        </p:txBody>
      </p:sp>
      <p:sp>
        <p:nvSpPr>
          <p:cNvPr id="179" name="Postoperative complication"/>
          <p:cNvSpPr txBox="1"/>
          <p:nvPr/>
        </p:nvSpPr>
        <p:spPr>
          <a:xfrm>
            <a:off x="1750283" y="7017271"/>
            <a:ext cx="5074413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Postoperative complication</a:t>
            </a:r>
          </a:p>
        </p:txBody>
      </p:sp>
      <p:sp>
        <p:nvSpPr>
          <p:cNvPr id="180" name="Asthma"/>
          <p:cNvSpPr txBox="1"/>
          <p:nvPr/>
        </p:nvSpPr>
        <p:spPr>
          <a:xfrm>
            <a:off x="7643654" y="5074196"/>
            <a:ext cx="1499718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Asthma</a:t>
            </a:r>
          </a:p>
        </p:txBody>
      </p:sp>
      <p:sp>
        <p:nvSpPr>
          <p:cNvPr id="181" name="Smoke exposure"/>
          <p:cNvSpPr txBox="1"/>
          <p:nvPr/>
        </p:nvSpPr>
        <p:spPr>
          <a:xfrm>
            <a:off x="7645511" y="6045733"/>
            <a:ext cx="317815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Smoke exposure</a:t>
            </a:r>
          </a:p>
        </p:txBody>
      </p:sp>
      <p:sp>
        <p:nvSpPr>
          <p:cNvPr id="182" name="Chronic hypoxemia"/>
          <p:cNvSpPr txBox="1"/>
          <p:nvPr/>
        </p:nvSpPr>
        <p:spPr>
          <a:xfrm>
            <a:off x="7643654" y="6974865"/>
            <a:ext cx="362966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Chronic hypoxemia</a:t>
            </a:r>
          </a:p>
        </p:txBody>
      </p:sp>
      <p:sp>
        <p:nvSpPr>
          <p:cNvPr id="183" name="Kokoska et al. L Pediatr Surg. 2004;39(6): 848"/>
          <p:cNvSpPr txBox="1"/>
          <p:nvPr/>
        </p:nvSpPr>
        <p:spPr>
          <a:xfrm>
            <a:off x="7871499" y="9055099"/>
            <a:ext cx="3467813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Kokoska et al. L Pediatr Surg. 2004;39(6): 848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nfe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Infections</a:t>
            </a:r>
          </a:p>
        </p:txBody>
      </p:sp>
      <p:sp>
        <p:nvSpPr>
          <p:cNvPr id="186" name="Unknown cause in 30-46%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5468" indent="-315468" defTabSz="537462">
              <a:spcBef>
                <a:spcPts val="2900"/>
              </a:spcBef>
              <a:defRPr sz="2500"/>
            </a:pPr>
            <a:r>
              <a:t>Unknown cause in 30-46%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Pulmonary infarction 16%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Fat embolism +/- infection 9%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Chlamydia pneumoniae infx 7%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Mycoplasma pneumoniae infx 7%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Viral infections 6%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Mixed infections 4%</a:t>
            </a:r>
          </a:p>
          <a:p>
            <a:pPr marL="315468" indent="-315468" defTabSz="537462">
              <a:spcBef>
                <a:spcPts val="2900"/>
              </a:spcBef>
              <a:defRPr sz="2500"/>
            </a:pPr>
            <a:r>
              <a:t>Other pathogens 1%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0598" y="2760928"/>
            <a:ext cx="5080002" cy="406400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.D.A.M. www.adam.com"/>
          <p:cNvSpPr txBox="1"/>
          <p:nvPr/>
        </p:nvSpPr>
        <p:spPr>
          <a:xfrm>
            <a:off x="10092352" y="6913782"/>
            <a:ext cx="2016583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A.D.A.M. www.adam.com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3599" y="6480881"/>
            <a:ext cx="3810002" cy="275590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www.chlamydia-pneumoniae.org"/>
          <p:cNvSpPr txBox="1"/>
          <p:nvPr/>
        </p:nvSpPr>
        <p:spPr>
          <a:xfrm>
            <a:off x="6400346" y="9297152"/>
            <a:ext cx="2528559" cy="28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www.chlamydia-pneumoniae.org</a:t>
            </a:r>
          </a:p>
        </p:txBody>
      </p:sp>
      <p:sp>
        <p:nvSpPr>
          <p:cNvPr id="191" name="Vichinsky et al. N Engl J Med. 2000;3432(25): 1855"/>
          <p:cNvSpPr txBox="1"/>
          <p:nvPr/>
        </p:nvSpPr>
        <p:spPr>
          <a:xfrm>
            <a:off x="10028818" y="9253459"/>
            <a:ext cx="2695858" cy="23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Vichinsky et al. N Engl J Med. 2000;3432(25): 1855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Vaso-occlusive pain epis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r>
              <a:t>Vaso-occlusive pain episode</a:t>
            </a:r>
          </a:p>
        </p:txBody>
      </p:sp>
      <p:sp>
        <p:nvSpPr>
          <p:cNvPr id="194" name="Hypoventilation due to sedation from opioid pain me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Hypoventilation due to sedation from opioid pain meds</a:t>
            </a:r>
          </a:p>
          <a:p>
            <a:r>
              <a:t>Hypoventilation due to pain in chest, ribs, abdomen, back</a:t>
            </a:r>
          </a:p>
          <a:p>
            <a:r>
              <a:t>Pulmonary infarction</a:t>
            </a:r>
          </a:p>
        </p:txBody>
      </p:sp>
      <p:pic>
        <p:nvPicPr>
          <p:cNvPr id="195" name="Incentive_spirometer.jpg" descr="Incentive_spirome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0368" y="5322153"/>
            <a:ext cx="2724064" cy="4086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ost-operative compl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69">
              <a:defRPr sz="6600"/>
            </a:lvl1pPr>
          </a:lstStyle>
          <a:p>
            <a:r>
              <a:t>Post-operative complication</a:t>
            </a:r>
          </a:p>
        </p:txBody>
      </p:sp>
      <p:sp>
        <p:nvSpPr>
          <p:cNvPr id="198" name="Abdominal surger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391158" indent="-391158" defTabSz="514094">
              <a:spcBef>
                <a:spcPts val="3600"/>
              </a:spcBef>
              <a:defRPr sz="3100"/>
            </a:pPr>
            <a:r>
              <a:t>Abdominal surgeries</a:t>
            </a:r>
          </a:p>
          <a:p>
            <a:pPr marL="0" indent="0" defTabSz="514094">
              <a:spcBef>
                <a:spcPts val="3600"/>
              </a:spcBef>
              <a:buSzTx/>
              <a:buNone/>
              <a:defRPr sz="3100"/>
            </a:pPr>
            <a:r>
              <a:t>       —&gt; Cholecystectomy</a:t>
            </a:r>
          </a:p>
          <a:p>
            <a:pPr marL="0" indent="0" defTabSz="514094">
              <a:spcBef>
                <a:spcPts val="3600"/>
              </a:spcBef>
              <a:buSzTx/>
              <a:buNone/>
              <a:defRPr sz="3100"/>
            </a:pPr>
            <a:r>
              <a:t>       —&gt; Splenectomy</a:t>
            </a:r>
          </a:p>
          <a:p>
            <a:pPr marL="391158" indent="-391158" defTabSz="514094">
              <a:spcBef>
                <a:spcPts val="3600"/>
              </a:spcBef>
              <a:defRPr sz="3100"/>
            </a:pPr>
            <a:r>
              <a:t>Chest wall surgery: port placement</a:t>
            </a:r>
          </a:p>
          <a:p>
            <a:pPr marL="391158" indent="-391158" defTabSz="514094">
              <a:spcBef>
                <a:spcPts val="3600"/>
              </a:spcBef>
              <a:defRPr sz="3100"/>
            </a:pPr>
            <a:r>
              <a:t>Pain - splinting, opioid sedation, hypoventilation</a:t>
            </a:r>
          </a:p>
          <a:p>
            <a:pPr marL="391158" indent="-391158" defTabSz="514094">
              <a:spcBef>
                <a:spcPts val="3600"/>
              </a:spcBef>
              <a:defRPr sz="3100"/>
            </a:pPr>
            <a:r>
              <a:t>Atelectasis</a:t>
            </a:r>
          </a:p>
          <a:p>
            <a:pPr marL="391158" indent="-391158" defTabSz="514094">
              <a:spcBef>
                <a:spcPts val="3600"/>
              </a:spcBef>
              <a:defRPr sz="3100"/>
            </a:pPr>
            <a:r>
              <a:t>Infection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1646" y="2220204"/>
            <a:ext cx="4233416" cy="2824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ncentive_spirometer.jpg" descr="Incentive_spirome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8820" y="5546673"/>
            <a:ext cx="2221621" cy="3332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sth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Asthma</a:t>
            </a:r>
          </a:p>
        </p:txBody>
      </p:sp>
      <p:sp>
        <p:nvSpPr>
          <p:cNvPr id="203" name="Asthma increases risk for ACS in pts with SC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Asthma increases risk for ACS in pts with SCD</a:t>
            </a:r>
          </a:p>
          <a:p>
            <a:r>
              <a:t>Pts with SCD and asthma 2-4x more likely to develop ACS with longer inpt stays and more frequent VOC painful episodes</a:t>
            </a:r>
          </a:p>
          <a:p>
            <a:r>
              <a:t>Bronchodilators help open reactive airways during ACS</a:t>
            </a:r>
          </a:p>
          <a:p>
            <a:r>
              <a:t>Smoke exposure increase hospitalization rates</a:t>
            </a:r>
          </a:p>
        </p:txBody>
      </p:sp>
      <p:sp>
        <p:nvSpPr>
          <p:cNvPr id="204" name="Pediatr Pulmonol. 2004;38(3): 229…"/>
          <p:cNvSpPr txBox="1"/>
          <p:nvPr/>
        </p:nvSpPr>
        <p:spPr>
          <a:xfrm>
            <a:off x="8079216" y="8768767"/>
            <a:ext cx="4750969" cy="668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Pediatr Pulmonol. 2004;38(3): 229</a:t>
            </a:r>
          </a:p>
          <a:p>
            <a:pPr algn="l"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Blood. 2006;108(9): 2923</a:t>
            </a:r>
          </a:p>
          <a:p>
            <a:pPr algn="l"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Int J Environ Res Public Health. 2016;13(11) Epub 2016 Nov 12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554" y="7360763"/>
            <a:ext cx="2681669" cy="2000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hronic hypoxem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Chronic hypoxemia</a:t>
            </a:r>
          </a:p>
        </p:txBody>
      </p:sp>
      <p:sp>
        <p:nvSpPr>
          <p:cNvPr id="208" name="Children with SCD increased risk for nighttime hypoxem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Children with SCD increased risk for nighttime hypoxemia</a:t>
            </a:r>
          </a:p>
          <a:p>
            <a:r>
              <a:t>Nighttime hypoxemia associated with increased sickling and vaso-occlusive events and ACS</a:t>
            </a:r>
          </a:p>
          <a:p>
            <a:r>
              <a:t>Obstructive sleep apnea</a:t>
            </a:r>
          </a:p>
          <a:p>
            <a:r>
              <a:t>Oxygen by nasal cannula or bipap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8383" y="6250978"/>
            <a:ext cx="4389014" cy="2856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iagnosis of A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Diagnosis of ACS</a:t>
            </a:r>
          </a:p>
        </p:txBody>
      </p:sp>
      <p:sp>
        <p:nvSpPr>
          <p:cNvPr id="212" name="New infiltrate on CX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336040" indent="-336040" defTabSz="572516">
              <a:spcBef>
                <a:spcPts val="3100"/>
              </a:spcBef>
              <a:defRPr sz="3800">
                <a:solidFill>
                  <a:srgbClr val="FFE128"/>
                </a:solidFill>
              </a:defRPr>
            </a:pPr>
            <a:r>
              <a:t>New infiltrate on CXR</a:t>
            </a:r>
          </a:p>
          <a:p>
            <a:pPr marL="0" indent="0" defTabSz="572516">
              <a:spcBef>
                <a:spcPts val="3100"/>
              </a:spcBef>
              <a:buSzTx/>
              <a:buNone/>
              <a:defRPr sz="2700"/>
            </a:pPr>
            <a:r>
              <a:t>and one of the following sxs:</a:t>
            </a:r>
          </a:p>
          <a:p>
            <a:pPr marL="381158" indent="-381158" defTabSz="572516">
              <a:spcBef>
                <a:spcPts val="3100"/>
              </a:spcBef>
              <a:defRPr sz="3000">
                <a:solidFill>
                  <a:srgbClr val="FFA379"/>
                </a:solidFill>
              </a:defRPr>
            </a:pPr>
            <a:r>
              <a:t>Chest pain</a:t>
            </a:r>
          </a:p>
          <a:p>
            <a:pPr marL="381158" indent="-381158" defTabSz="572516">
              <a:spcBef>
                <a:spcPts val="3100"/>
              </a:spcBef>
              <a:defRPr sz="3000">
                <a:solidFill>
                  <a:srgbClr val="FFA379"/>
                </a:solidFill>
              </a:defRPr>
            </a:pPr>
            <a:r>
              <a:t>Fever</a:t>
            </a:r>
          </a:p>
          <a:p>
            <a:pPr marL="381158" indent="-381158" defTabSz="572516">
              <a:spcBef>
                <a:spcPts val="3100"/>
              </a:spcBef>
              <a:defRPr sz="3000">
                <a:solidFill>
                  <a:srgbClr val="FFA379"/>
                </a:solidFill>
              </a:defRPr>
            </a:pPr>
            <a:r>
              <a:t>Increased work of breathing</a:t>
            </a:r>
          </a:p>
          <a:p>
            <a:pPr marL="381158" indent="-381158" defTabSz="572516">
              <a:spcBef>
                <a:spcPts val="3100"/>
              </a:spcBef>
              <a:defRPr sz="3000">
                <a:solidFill>
                  <a:srgbClr val="FFA379"/>
                </a:solidFill>
              </a:defRPr>
            </a:pPr>
            <a:r>
              <a:t>Cough</a:t>
            </a:r>
          </a:p>
          <a:p>
            <a:pPr marL="381158" indent="-381158" defTabSz="572516">
              <a:spcBef>
                <a:spcPts val="3100"/>
              </a:spcBef>
              <a:defRPr sz="3000">
                <a:solidFill>
                  <a:srgbClr val="FFA379"/>
                </a:solidFill>
              </a:defRPr>
            </a:pPr>
            <a:r>
              <a:t>Hypoxia</a:t>
            </a:r>
          </a:p>
        </p:txBody>
      </p:sp>
      <p:pic>
        <p:nvPicPr>
          <p:cNvPr id="213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2410" y="2608167"/>
            <a:ext cx="5145480" cy="41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Acute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management</a:t>
            </a:r>
          </a:p>
        </p:txBody>
      </p:sp>
      <p:sp>
        <p:nvSpPr>
          <p:cNvPr id="216" name="Hydration - not too little, not too muc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40054" indent="-440054" defTabSz="578358">
              <a:spcBef>
                <a:spcPts val="4100"/>
              </a:spcBef>
              <a:defRPr sz="3800"/>
            </a:pPr>
            <a:r>
              <a:t>Hydration - not too little, not too much</a:t>
            </a:r>
          </a:p>
          <a:p>
            <a:pPr marL="440054" indent="-440054" defTabSz="578358">
              <a:spcBef>
                <a:spcPts val="4100"/>
              </a:spcBef>
              <a:defRPr sz="3800"/>
            </a:pPr>
            <a:r>
              <a:t>Optimal pain control to minimize hypoventilation</a:t>
            </a:r>
          </a:p>
          <a:p>
            <a:pPr marL="440054" indent="-440054" defTabSz="578358">
              <a:spcBef>
                <a:spcPts val="4100"/>
              </a:spcBef>
              <a:defRPr sz="3800"/>
            </a:pPr>
            <a:r>
              <a:t>Supplemental oxygen to keep sats &gt;92-95%</a:t>
            </a:r>
          </a:p>
          <a:p>
            <a:pPr marL="440054" indent="-440054" defTabSz="578358">
              <a:spcBef>
                <a:spcPts val="4100"/>
              </a:spcBef>
              <a:defRPr sz="3800"/>
            </a:pPr>
            <a:r>
              <a:t>Incentive spirometry</a:t>
            </a:r>
          </a:p>
          <a:p>
            <a:pPr marL="440054" indent="-440054" defTabSz="578358">
              <a:spcBef>
                <a:spcPts val="4100"/>
              </a:spcBef>
              <a:defRPr sz="3800"/>
            </a:pPr>
            <a:r>
              <a:t>Bronchodilators</a:t>
            </a:r>
          </a:p>
          <a:p>
            <a:pPr marL="440054" indent="-440054" defTabSz="578358">
              <a:spcBef>
                <a:spcPts val="4100"/>
              </a:spcBef>
              <a:defRPr sz="3800"/>
            </a:pPr>
            <a:r>
              <a:t>Steroids?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9251" y="5879248"/>
            <a:ext cx="4394202" cy="328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cute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management</a:t>
            </a:r>
          </a:p>
        </p:txBody>
      </p:sp>
      <p:sp>
        <p:nvSpPr>
          <p:cNvPr id="220" name="Labs: CBC, retic, type/cross, blood cx, liver and renal chemistr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44498" indent="-444498">
              <a:defRPr sz="3400"/>
            </a:pPr>
            <a:r>
              <a:t>Labs: CBC, retic, type/cross, blood cx, liver and renal chemistries</a:t>
            </a:r>
          </a:p>
          <a:p>
            <a:pPr>
              <a:defRPr sz="3300"/>
            </a:pPr>
            <a:r>
              <a:t>Antibiotics to cover for community acquired pneumonia and mycoplasma/chlamydia pneumoniae - ceftriaxone and azithromycin</a:t>
            </a:r>
          </a:p>
          <a:p>
            <a:pPr marL="444498" indent="-444498">
              <a:defRPr sz="3400"/>
            </a:pPr>
            <a:r>
              <a:t>Simple vs exchange blood transfusion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3" y="7130957"/>
            <a:ext cx="3324426" cy="2077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ungs"/>
          <p:cNvSpPr/>
          <p:nvPr/>
        </p:nvSpPr>
        <p:spPr>
          <a:xfrm>
            <a:off x="4359830" y="2061177"/>
            <a:ext cx="7592122" cy="7345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1" extrusionOk="0">
                <a:moveTo>
                  <a:pt x="10776" y="0"/>
                </a:moveTo>
                <a:cubicBezTo>
                  <a:pt x="10331" y="2"/>
                  <a:pt x="9887" y="171"/>
                  <a:pt x="9887" y="500"/>
                </a:cubicBezTo>
                <a:lnTo>
                  <a:pt x="9887" y="4637"/>
                </a:lnTo>
                <a:cubicBezTo>
                  <a:pt x="9887" y="5159"/>
                  <a:pt x="9693" y="5633"/>
                  <a:pt x="9374" y="5990"/>
                </a:cubicBezTo>
                <a:cubicBezTo>
                  <a:pt x="9375" y="5536"/>
                  <a:pt x="9375" y="5157"/>
                  <a:pt x="9376" y="4882"/>
                </a:cubicBezTo>
                <a:cubicBezTo>
                  <a:pt x="9387" y="1538"/>
                  <a:pt x="7191" y="1111"/>
                  <a:pt x="4851" y="3667"/>
                </a:cubicBezTo>
                <a:cubicBezTo>
                  <a:pt x="679" y="8223"/>
                  <a:pt x="0" y="13172"/>
                  <a:pt x="0" y="19754"/>
                </a:cubicBezTo>
                <a:cubicBezTo>
                  <a:pt x="0" y="20743"/>
                  <a:pt x="613" y="21598"/>
                  <a:pt x="1570" y="21515"/>
                </a:cubicBezTo>
                <a:cubicBezTo>
                  <a:pt x="4705" y="21242"/>
                  <a:pt x="9376" y="19727"/>
                  <a:pt x="9376" y="16181"/>
                </a:cubicBezTo>
                <a:cubicBezTo>
                  <a:pt x="9376" y="14941"/>
                  <a:pt x="9373" y="11130"/>
                  <a:pt x="9373" y="8174"/>
                </a:cubicBezTo>
                <a:cubicBezTo>
                  <a:pt x="9918" y="7939"/>
                  <a:pt x="10398" y="7575"/>
                  <a:pt x="10776" y="7118"/>
                </a:cubicBezTo>
                <a:cubicBezTo>
                  <a:pt x="11164" y="7589"/>
                  <a:pt x="11660" y="7960"/>
                  <a:pt x="12226" y="8193"/>
                </a:cubicBezTo>
                <a:cubicBezTo>
                  <a:pt x="12226" y="11147"/>
                  <a:pt x="12224" y="14944"/>
                  <a:pt x="12224" y="16181"/>
                </a:cubicBezTo>
                <a:cubicBezTo>
                  <a:pt x="12224" y="19727"/>
                  <a:pt x="16894" y="21242"/>
                  <a:pt x="20029" y="21515"/>
                </a:cubicBezTo>
                <a:cubicBezTo>
                  <a:pt x="20985" y="21598"/>
                  <a:pt x="21600" y="20743"/>
                  <a:pt x="21600" y="19754"/>
                </a:cubicBezTo>
                <a:cubicBezTo>
                  <a:pt x="21600" y="13172"/>
                  <a:pt x="20921" y="8223"/>
                  <a:pt x="16749" y="3667"/>
                </a:cubicBezTo>
                <a:cubicBezTo>
                  <a:pt x="14409" y="1111"/>
                  <a:pt x="12213" y="1538"/>
                  <a:pt x="12224" y="4882"/>
                </a:cubicBezTo>
                <a:cubicBezTo>
                  <a:pt x="12225" y="5167"/>
                  <a:pt x="12225" y="5566"/>
                  <a:pt x="12226" y="6044"/>
                </a:cubicBezTo>
                <a:cubicBezTo>
                  <a:pt x="11878" y="5682"/>
                  <a:pt x="11662" y="5185"/>
                  <a:pt x="11662" y="4637"/>
                </a:cubicBezTo>
                <a:lnTo>
                  <a:pt x="11662" y="500"/>
                </a:lnTo>
                <a:cubicBezTo>
                  <a:pt x="11662" y="163"/>
                  <a:pt x="11220" y="-2"/>
                  <a:pt x="10776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41398"/>
                </a:schemeClr>
              </a:gs>
              <a:gs pos="100000">
                <a:srgbClr val="800D02">
                  <a:alpha val="4139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Long term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00"/>
            </a:lvl1pPr>
          </a:lstStyle>
          <a:p>
            <a:r>
              <a:t>Long term management</a:t>
            </a:r>
          </a:p>
        </p:txBody>
      </p:sp>
      <p:sp>
        <p:nvSpPr>
          <p:cNvPr id="225" name="Monitor PF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13384" indent="-413384" defTabSz="543305">
              <a:spcBef>
                <a:spcPts val="3900"/>
              </a:spcBef>
              <a:defRPr sz="2900"/>
            </a:pPr>
            <a:r>
              <a:t>Monitor PFTs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Preventative asthma management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Outpatient pulmonary referral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Supplemental oxygen for nighttime hypoxia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Chronic transfusion therapy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Hydroxyurea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Stem cell transplant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iscl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  <p:sp>
        <p:nvSpPr>
          <p:cNvPr id="126" name="NONE"/>
          <p:cNvSpPr txBox="1">
            <a:spLocks noGrp="1"/>
          </p:cNvSpPr>
          <p:nvPr>
            <p:ph type="body" idx="1"/>
          </p:nvPr>
        </p:nvSpPr>
        <p:spPr>
          <a:xfrm>
            <a:off x="508000" y="3479800"/>
            <a:ext cx="11099800" cy="6286500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 sz="5600"/>
            </a:lvl1pPr>
          </a:lstStyle>
          <a:p>
            <a:r>
              <a:t>NONE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28" name="ACS is the 2nd most common cause of hospitalization in pt with SCD and most common cause of death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ACS is the 2nd most common cause of hospitalization in pt with SCD and most common cause of death.</a:t>
            </a:r>
          </a:p>
          <a:p>
            <a:r>
              <a:t>ACS is caused by increased sickling of RBCs in the pulmonary blood vessels causing vaso-occlusion and injury to the lungs.</a:t>
            </a:r>
          </a:p>
          <a:p>
            <a:r>
              <a:t>The trigger for ACS is often not identified. In kids, it is often infection and VOC events, and pts often already hospitalized for something else.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31" name="Diagnosis of ACS includes new infiltrate on CXR and either chest pain, fever, respiratory distress, hypoxi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26719" indent="-426719" defTabSz="560830">
              <a:spcBef>
                <a:spcPts val="4000"/>
              </a:spcBef>
              <a:defRPr sz="3000"/>
            </a:pPr>
            <a:r>
              <a:t>Diagnosis of ACS includes new infiltrate on CXR and either chest pain, fever, respiratory distress, hypoxia.</a:t>
            </a:r>
          </a:p>
          <a:p>
            <a:pPr marL="426719" indent="-426719" defTabSz="560830">
              <a:spcBef>
                <a:spcPts val="4000"/>
              </a:spcBef>
              <a:defRPr sz="3000"/>
            </a:pPr>
            <a:r>
              <a:t>Acute treatment includes gentle hydration, oxygen for hypoxia, pain control, incentive spirometry, bronchodilator, antibiotics to cover community acquired pneumonia and mycoplasma/chlamydia pneumoniae, and blood transfusion.</a:t>
            </a:r>
          </a:p>
          <a:p>
            <a:pPr marL="426719" indent="-426719" defTabSz="560830">
              <a:spcBef>
                <a:spcPts val="4000"/>
              </a:spcBef>
              <a:defRPr sz="3000"/>
            </a:pPr>
            <a:r>
              <a:t>Recurrence in up to 80% so long term management directed toward preventing recurrence: vaccines, asthma management, monitoring PFTs, pulmonary referral, hydroxyurea, stem cell transplant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751" y="8196849"/>
            <a:ext cx="1405980" cy="140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8067" y="8196774"/>
            <a:ext cx="1406003" cy="140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9583.jpg" descr="IMG_958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134" y="7685192"/>
            <a:ext cx="5094533" cy="1897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8765" y="246649"/>
            <a:ext cx="10827271" cy="7231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jpg" descr="Image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281" r="3281"/>
          <a:stretch>
            <a:fillRect/>
          </a:stretch>
        </p:blipFill>
        <p:spPr>
          <a:xfrm>
            <a:off x="6718299" y="2590800"/>
            <a:ext cx="5334002" cy="6286500"/>
          </a:xfrm>
          <a:prstGeom prst="rect">
            <a:avLst/>
          </a:prstGeom>
        </p:spPr>
      </p:pic>
      <p:sp>
        <p:nvSpPr>
          <p:cNvPr id="129" name="Objectives: Acute Chest Syndr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r>
              <a:t>Objectives: Acute Chest Syndrome</a:t>
            </a:r>
          </a:p>
        </p:txBody>
      </p:sp>
      <p:sp>
        <p:nvSpPr>
          <p:cNvPr id="130" name="How common is ACS and who gets it?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common is ACS and who gets it?</a:t>
            </a:r>
          </a:p>
          <a:p>
            <a:r>
              <a:t>What is ACS?</a:t>
            </a:r>
          </a:p>
          <a:p>
            <a:r>
              <a:t>What causes ACS?</a:t>
            </a:r>
          </a:p>
          <a:p>
            <a:r>
              <a:t>How do I know if a person has ACS?</a:t>
            </a:r>
          </a:p>
          <a:p>
            <a:r>
              <a:t>How is ACS treated?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ulmonary complications of SC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Pulmonary complications of SCD</a:t>
            </a:r>
          </a:p>
        </p:txBody>
      </p:sp>
      <p:grpSp>
        <p:nvGrpSpPr>
          <p:cNvPr id="145" name="Group"/>
          <p:cNvGrpSpPr/>
          <p:nvPr/>
        </p:nvGrpSpPr>
        <p:grpSpPr>
          <a:xfrm>
            <a:off x="2529888" y="1963837"/>
            <a:ext cx="7463742" cy="7755690"/>
            <a:chOff x="0" y="-5"/>
            <a:chExt cx="7463741" cy="7755689"/>
          </a:xfrm>
        </p:grpSpPr>
        <p:sp>
          <p:nvSpPr>
            <p:cNvPr id="133" name="Lungs"/>
            <p:cNvSpPr/>
            <p:nvPr/>
          </p:nvSpPr>
          <p:spPr>
            <a:xfrm>
              <a:off x="30925" y="-6"/>
              <a:ext cx="7386115" cy="7146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10776" y="0"/>
                  </a:moveTo>
                  <a:cubicBezTo>
                    <a:pt x="10331" y="2"/>
                    <a:pt x="9887" y="171"/>
                    <a:pt x="9887" y="500"/>
                  </a:cubicBezTo>
                  <a:lnTo>
                    <a:pt x="9887" y="4637"/>
                  </a:lnTo>
                  <a:cubicBezTo>
                    <a:pt x="9887" y="5159"/>
                    <a:pt x="9693" y="5633"/>
                    <a:pt x="9374" y="5990"/>
                  </a:cubicBezTo>
                  <a:cubicBezTo>
                    <a:pt x="9375" y="5536"/>
                    <a:pt x="9375" y="5157"/>
                    <a:pt x="9376" y="4882"/>
                  </a:cubicBezTo>
                  <a:cubicBezTo>
                    <a:pt x="9387" y="1538"/>
                    <a:pt x="7191" y="1111"/>
                    <a:pt x="4851" y="3667"/>
                  </a:cubicBezTo>
                  <a:cubicBezTo>
                    <a:pt x="679" y="8223"/>
                    <a:pt x="0" y="13172"/>
                    <a:pt x="0" y="19754"/>
                  </a:cubicBezTo>
                  <a:cubicBezTo>
                    <a:pt x="0" y="20743"/>
                    <a:pt x="613" y="21598"/>
                    <a:pt x="1570" y="21515"/>
                  </a:cubicBezTo>
                  <a:cubicBezTo>
                    <a:pt x="4705" y="21242"/>
                    <a:pt x="9376" y="19727"/>
                    <a:pt x="9376" y="16181"/>
                  </a:cubicBezTo>
                  <a:cubicBezTo>
                    <a:pt x="9376" y="14941"/>
                    <a:pt x="9373" y="11130"/>
                    <a:pt x="9373" y="8174"/>
                  </a:cubicBezTo>
                  <a:cubicBezTo>
                    <a:pt x="9918" y="7939"/>
                    <a:pt x="10398" y="7575"/>
                    <a:pt x="10776" y="7118"/>
                  </a:cubicBezTo>
                  <a:cubicBezTo>
                    <a:pt x="11164" y="7589"/>
                    <a:pt x="11660" y="7960"/>
                    <a:pt x="12226" y="8193"/>
                  </a:cubicBezTo>
                  <a:cubicBezTo>
                    <a:pt x="12226" y="11147"/>
                    <a:pt x="12224" y="14944"/>
                    <a:pt x="12224" y="16181"/>
                  </a:cubicBezTo>
                  <a:cubicBezTo>
                    <a:pt x="12224" y="19727"/>
                    <a:pt x="16894" y="21242"/>
                    <a:pt x="20029" y="21515"/>
                  </a:cubicBezTo>
                  <a:cubicBezTo>
                    <a:pt x="20985" y="21598"/>
                    <a:pt x="21600" y="20743"/>
                    <a:pt x="21600" y="19754"/>
                  </a:cubicBezTo>
                  <a:cubicBezTo>
                    <a:pt x="21600" y="13172"/>
                    <a:pt x="20921" y="8223"/>
                    <a:pt x="16749" y="3667"/>
                  </a:cubicBezTo>
                  <a:cubicBezTo>
                    <a:pt x="14409" y="1111"/>
                    <a:pt x="12213" y="1538"/>
                    <a:pt x="12224" y="4882"/>
                  </a:cubicBezTo>
                  <a:cubicBezTo>
                    <a:pt x="12225" y="5167"/>
                    <a:pt x="12225" y="5566"/>
                    <a:pt x="12226" y="6044"/>
                  </a:cubicBezTo>
                  <a:cubicBezTo>
                    <a:pt x="11878" y="5682"/>
                    <a:pt x="11662" y="5185"/>
                    <a:pt x="11662" y="4637"/>
                  </a:cubicBezTo>
                  <a:lnTo>
                    <a:pt x="11662" y="500"/>
                  </a:lnTo>
                  <a:cubicBezTo>
                    <a:pt x="11662" y="163"/>
                    <a:pt x="11220" y="-2"/>
                    <a:pt x="10776" y="0"/>
                  </a:cubicBezTo>
                  <a:close/>
                </a:path>
              </a:pathLst>
            </a:cu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cute chest syndrome"/>
            <p:cNvSpPr txBox="1"/>
            <p:nvPr/>
          </p:nvSpPr>
          <p:spPr>
            <a:xfrm rot="20014050">
              <a:off x="-73606" y="5692766"/>
              <a:ext cx="337139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Acute chest syndrome</a:t>
              </a:r>
            </a:p>
          </p:txBody>
        </p:sp>
        <p:sp>
          <p:nvSpPr>
            <p:cNvPr id="135" name="Asthma"/>
            <p:cNvSpPr txBox="1"/>
            <p:nvPr/>
          </p:nvSpPr>
          <p:spPr>
            <a:xfrm rot="653481">
              <a:off x="1384414" y="1768014"/>
              <a:ext cx="1225907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Asthma</a:t>
              </a:r>
            </a:p>
          </p:txBody>
        </p:sp>
        <p:sp>
          <p:nvSpPr>
            <p:cNvPr id="136" name="Pulmonary hypertension"/>
            <p:cNvSpPr txBox="1"/>
            <p:nvPr/>
          </p:nvSpPr>
          <p:spPr>
            <a:xfrm rot="1791797">
              <a:off x="4165225" y="5705096"/>
              <a:ext cx="3353106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Pulmonary hypertension</a:t>
              </a:r>
            </a:p>
          </p:txBody>
        </p:sp>
        <p:sp>
          <p:nvSpPr>
            <p:cNvPr id="137" name="Blood clots/PE"/>
            <p:cNvSpPr txBox="1"/>
            <p:nvPr/>
          </p:nvSpPr>
          <p:spPr>
            <a:xfrm rot="20673490">
              <a:off x="4283480" y="1918832"/>
              <a:ext cx="1915415" cy="41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Blood clots/PE</a:t>
              </a:r>
            </a:p>
          </p:txBody>
        </p:sp>
        <p:sp>
          <p:nvSpPr>
            <p:cNvPr id="138" name="Obstructive sleep apnea"/>
            <p:cNvSpPr txBox="1"/>
            <p:nvPr/>
          </p:nvSpPr>
          <p:spPr>
            <a:xfrm rot="1411738">
              <a:off x="4167739" y="4450396"/>
              <a:ext cx="3348077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Obstructive sleep apnea</a:t>
              </a:r>
            </a:p>
          </p:txBody>
        </p:sp>
        <p:sp>
          <p:nvSpPr>
            <p:cNvPr id="139" name="Pulmonary fibrosis"/>
            <p:cNvSpPr txBox="1"/>
            <p:nvPr/>
          </p:nvSpPr>
          <p:spPr>
            <a:xfrm rot="20314065">
              <a:off x="197972" y="4253179"/>
              <a:ext cx="2828240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Pulmonary fibrosis</a:t>
              </a:r>
            </a:p>
          </p:txBody>
        </p:sp>
        <p:sp>
          <p:nvSpPr>
            <p:cNvPr id="140" name="Chronic dyspnea"/>
            <p:cNvSpPr txBox="1"/>
            <p:nvPr/>
          </p:nvSpPr>
          <p:spPr>
            <a:xfrm rot="376522">
              <a:off x="4420089" y="3009647"/>
              <a:ext cx="256428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Chronic dyspnea</a:t>
              </a:r>
            </a:p>
          </p:txBody>
        </p:sp>
        <p:sp>
          <p:nvSpPr>
            <p:cNvPr id="141" name="PFT changes"/>
            <p:cNvSpPr txBox="1"/>
            <p:nvPr/>
          </p:nvSpPr>
          <p:spPr>
            <a:xfrm rot="21016580">
              <a:off x="609299" y="3009647"/>
              <a:ext cx="2005585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PFT changes</a:t>
              </a:r>
            </a:p>
          </p:txBody>
        </p:sp>
        <p:sp>
          <p:nvSpPr>
            <p:cNvPr id="142" name="Am J Respir Crit Care Med. 2001; 164(11):2016"/>
            <p:cNvSpPr txBox="1"/>
            <p:nvPr/>
          </p:nvSpPr>
          <p:spPr>
            <a:xfrm>
              <a:off x="1841046" y="7455672"/>
              <a:ext cx="3734944" cy="3000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Am J Respir Crit Care Med. 2001; 164(11):2016</a:t>
              </a:r>
            </a:p>
          </p:txBody>
        </p:sp>
        <p:sp>
          <p:nvSpPr>
            <p:cNvPr id="143" name="Postgrad Med J. 2003; 79(933): 384"/>
            <p:cNvSpPr txBox="1"/>
            <p:nvPr/>
          </p:nvSpPr>
          <p:spPr>
            <a:xfrm>
              <a:off x="2290283" y="7264282"/>
              <a:ext cx="2836470" cy="3000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Postgrad Med J. 2003; 79(933): 384</a:t>
              </a:r>
            </a:p>
          </p:txBody>
        </p:sp>
        <p:sp>
          <p:nvSpPr>
            <p:cNvPr id="144" name="Br J Haematol. 2005;129(4): 449"/>
            <p:cNvSpPr txBox="1"/>
            <p:nvPr/>
          </p:nvSpPr>
          <p:spPr>
            <a:xfrm>
              <a:off x="2421951" y="7037006"/>
              <a:ext cx="2573136" cy="3000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Br J Haematol. 2005;129(4): 449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How common is AC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common is ACS?</a:t>
            </a:r>
          </a:p>
        </p:txBody>
      </p:sp>
      <p:sp>
        <p:nvSpPr>
          <p:cNvPr id="148" name="Cooperative Study of Sickle Cell Disease (CSSCD) study period 1978-1998 - PURPOSE to describe natural history of SC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D555"/>
                </a:solidFill>
              </a:defRPr>
            </a:pPr>
            <a:r>
              <a:t>Cooperative Study of Sickle Cell Disease (CSSCD)</a:t>
            </a:r>
            <a:r>
              <a:rPr>
                <a:solidFill>
                  <a:srgbClr val="FFFFFF"/>
                </a:solidFill>
              </a:rPr>
              <a:t> study period 1978-1998 - PURPOSE to describe natural history of SCD</a:t>
            </a:r>
          </a:p>
          <a:p>
            <a:r>
              <a:t>4000 pts with SCD observed prospectively for &gt;/=2 yrs</a:t>
            </a:r>
          </a:p>
          <a:p>
            <a:r>
              <a:t>ACS incidence 29%</a:t>
            </a:r>
          </a:p>
          <a:p>
            <a:r>
              <a:t>Occurs in up to 45% of SCD pts- recurrent in up to 80%</a:t>
            </a:r>
          </a:p>
        </p:txBody>
      </p:sp>
      <p:grpSp>
        <p:nvGrpSpPr>
          <p:cNvPr id="154" name="Group"/>
          <p:cNvGrpSpPr/>
          <p:nvPr/>
        </p:nvGrpSpPr>
        <p:grpSpPr>
          <a:xfrm>
            <a:off x="9936169" y="8457516"/>
            <a:ext cx="2740179" cy="1086139"/>
            <a:chOff x="0" y="0"/>
            <a:chExt cx="2740177" cy="1086138"/>
          </a:xfrm>
        </p:grpSpPr>
        <p:sp>
          <p:nvSpPr>
            <p:cNvPr id="149" name="Castro et al. Blood, 1994;84(2):643"/>
            <p:cNvSpPr txBox="1"/>
            <p:nvPr/>
          </p:nvSpPr>
          <p:spPr>
            <a:xfrm>
              <a:off x="71945" y="798660"/>
              <a:ext cx="2668232" cy="2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4200"/>
                </a:spcBef>
                <a:defRPr sz="1300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Castro et al. Blood, 1994;84(2):643</a:t>
              </a:r>
            </a:p>
          </p:txBody>
        </p:sp>
        <p:sp>
          <p:nvSpPr>
            <p:cNvPr id="150" name="N Engl J Med 2000;342: 1855-1865"/>
            <p:cNvSpPr txBox="1"/>
            <p:nvPr/>
          </p:nvSpPr>
          <p:spPr>
            <a:xfrm>
              <a:off x="-1" y="204917"/>
              <a:ext cx="2735923" cy="2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N Engl J Med 2000;342: 1855-1865</a:t>
              </a:r>
            </a:p>
          </p:txBody>
        </p:sp>
        <p:sp>
          <p:nvSpPr>
            <p:cNvPr id="151" name="N Engl J Med 2004;350: 886-895"/>
            <p:cNvSpPr txBox="1"/>
            <p:nvPr/>
          </p:nvSpPr>
          <p:spPr>
            <a:xfrm>
              <a:off x="167995" y="-1"/>
              <a:ext cx="2552332" cy="2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N Engl J Med 2004;350: 886-895</a:t>
              </a:r>
            </a:p>
          </p:txBody>
        </p:sp>
        <p:sp>
          <p:nvSpPr>
            <p:cNvPr id="152" name="N Engl J Med 1994;330: 1639-44"/>
            <p:cNvSpPr txBox="1"/>
            <p:nvPr/>
          </p:nvSpPr>
          <p:spPr>
            <a:xfrm>
              <a:off x="174790" y="600462"/>
              <a:ext cx="2552332" cy="2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N Engl J Med 1994;330: 1639-44</a:t>
              </a:r>
            </a:p>
          </p:txBody>
        </p:sp>
        <p:sp>
          <p:nvSpPr>
            <p:cNvPr id="153" name="Blood 1997;89: 1787-92"/>
            <p:cNvSpPr txBox="1"/>
            <p:nvPr/>
          </p:nvSpPr>
          <p:spPr>
            <a:xfrm>
              <a:off x="830146" y="405679"/>
              <a:ext cx="1900848" cy="2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Blood 1997;89: 1787-92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How common is AC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common is ACS?</a:t>
            </a:r>
          </a:p>
        </p:txBody>
      </p:sp>
      <p:sp>
        <p:nvSpPr>
          <p:cNvPr id="157" name="In adults, ACS develops 1-3 days after admission for VOC…"/>
          <p:cNvSpPr txBox="1">
            <a:spLocks noGrp="1"/>
          </p:cNvSpPr>
          <p:nvPr>
            <p:ph type="body" sz="half" idx="1"/>
          </p:nvPr>
        </p:nvSpPr>
        <p:spPr>
          <a:xfrm>
            <a:off x="952500" y="1981200"/>
            <a:ext cx="5334000" cy="6286500"/>
          </a:xfrm>
          <a:prstGeom prst="rect">
            <a:avLst/>
          </a:prstGeom>
        </p:spPr>
        <p:txBody>
          <a:bodyPr/>
          <a:lstStyle/>
          <a:p>
            <a:pPr marL="444500" indent="-444500">
              <a:spcBef>
                <a:spcPts val="4200"/>
              </a:spcBef>
              <a:defRPr sz="3200"/>
            </a:pPr>
            <a:r>
              <a:t>In adults, ACS develops 1-3 days after admission for VOC</a:t>
            </a:r>
          </a:p>
          <a:p>
            <a:pPr marL="444500" indent="-444500">
              <a:spcBef>
                <a:spcPts val="4200"/>
              </a:spcBef>
              <a:defRPr sz="3200"/>
            </a:pPr>
            <a:r>
              <a:t>In children, ACS is admitting diagnosis</a:t>
            </a:r>
          </a:p>
        </p:txBody>
      </p:sp>
      <p:graphicFrame>
        <p:nvGraphicFramePr>
          <p:cNvPr id="158" name="Table"/>
          <p:cNvGraphicFramePr/>
          <p:nvPr/>
        </p:nvGraphicFramePr>
        <p:xfrm>
          <a:off x="6252131" y="2848349"/>
          <a:ext cx="6495100" cy="496978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881623"/>
                <a:gridCol w="2434895"/>
                <a:gridCol w="2178582"/>
              </a:tblGrid>
              <a:tr h="993956">
                <a:tc>
                  <a:txBody>
                    <a:bodyPr/>
                    <a:lstStyle/>
                    <a:p>
                      <a:pPr>
                        <a:defRPr sz="2200" b="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Adults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Children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93956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Incidence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lower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higher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93956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Severity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greater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less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93956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Mortality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9%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1%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93956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Rate of death per ACS episode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4.3%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 Medium"/>
                        </a:rPr>
                        <a:t>1.1%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9" name="National Acute Chest Syndrome Study Group…"/>
          <p:cNvSpPr txBox="1"/>
          <p:nvPr/>
        </p:nvSpPr>
        <p:spPr>
          <a:xfrm>
            <a:off x="9304525" y="9085312"/>
            <a:ext cx="349654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National Acute Chest Syndrome Study Group</a:t>
            </a:r>
          </a:p>
          <a:p>
            <a: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N Engl J Med. 2000;342(25): 1855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ho gets AC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Who gets ACS?</a:t>
            </a:r>
          </a:p>
        </p:txBody>
      </p:sp>
      <p:sp>
        <p:nvSpPr>
          <p:cNvPr id="162" name="2nd most common cause of hospitalization for pts with SCD…"/>
          <p:cNvSpPr txBox="1">
            <a:spLocks noGrp="1"/>
          </p:cNvSpPr>
          <p:nvPr>
            <p:ph type="body" sz="half" idx="1"/>
          </p:nvPr>
        </p:nvSpPr>
        <p:spPr>
          <a:xfrm>
            <a:off x="952499" y="2590800"/>
            <a:ext cx="6980399" cy="6286500"/>
          </a:xfrm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t>2nd most common cause of hospitalization for pts with SCD</a:t>
            </a:r>
          </a:p>
          <a:p>
            <a:pPr>
              <a:defRPr sz="3300"/>
            </a:pPr>
            <a:r>
              <a:t>Almost half developed ACS during hospitalization for something else</a:t>
            </a:r>
          </a:p>
          <a:p>
            <a:pPr marL="444500" indent="-444500">
              <a:spcBef>
                <a:spcPts val="4200"/>
              </a:spcBef>
              <a:defRPr sz="3200"/>
            </a:pPr>
            <a:r>
              <a:t>Increased ACS risk in children with asthma or tobacco exposure</a:t>
            </a:r>
          </a:p>
        </p:txBody>
      </p:sp>
      <p:sp>
        <p:nvSpPr>
          <p:cNvPr id="163" name="Hospital"/>
          <p:cNvSpPr/>
          <p:nvPr/>
        </p:nvSpPr>
        <p:spPr>
          <a:xfrm>
            <a:off x="8328882" y="6000336"/>
            <a:ext cx="4051574" cy="3165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Stethoscope"/>
          <p:cNvSpPr/>
          <p:nvPr/>
        </p:nvSpPr>
        <p:spPr>
          <a:xfrm>
            <a:off x="9104191" y="3217086"/>
            <a:ext cx="2500948" cy="2546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Who gets AC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Who gets ACS?</a:t>
            </a:r>
          </a:p>
        </p:txBody>
      </p:sp>
      <p:sp>
        <p:nvSpPr>
          <p:cNvPr id="167" name="Increased ACS incidence in sickle cell pts with:…"/>
          <p:cNvSpPr txBox="1">
            <a:spLocks noGrp="1"/>
          </p:cNvSpPr>
          <p:nvPr>
            <p:ph type="body" idx="1"/>
          </p:nvPr>
        </p:nvSpPr>
        <p:spPr>
          <a:xfrm>
            <a:off x="406400" y="2590800"/>
            <a:ext cx="11099800" cy="62865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4100"/>
            </a:pPr>
            <a:r>
              <a:t>Increased ACS incidence in sickle cell pts with:</a:t>
            </a:r>
          </a:p>
          <a:p>
            <a:pPr marL="1282700" lvl="1" indent="-228600">
              <a:buSzPct val="80000"/>
              <a:buBlip>
                <a:blip r:embed="rId2"/>
              </a:buBlip>
            </a:pPr>
            <a:r>
              <a:t>HIGHER baseline hgb levels</a:t>
            </a:r>
          </a:p>
          <a:p>
            <a:pPr marL="1282700" lvl="1" indent="-228600">
              <a:buSzPct val="80000"/>
              <a:buBlip>
                <a:blip r:embed="rId2"/>
              </a:buBlip>
            </a:pPr>
            <a:r>
              <a:t>LOWER fetal hgb levels</a:t>
            </a:r>
          </a:p>
          <a:p>
            <a:pPr marL="1282700" lvl="1" indent="-228600">
              <a:buSzPct val="80000"/>
              <a:buBlip>
                <a:blip r:embed="rId2"/>
              </a:buBlip>
            </a:pPr>
            <a:r>
              <a:t>HIGHER baseline WBC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0455" y="5489700"/>
            <a:ext cx="5896906" cy="32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ean Fox, Pediatric EM Morsels 7/26/13"/>
          <p:cNvSpPr txBox="1"/>
          <p:nvPr/>
        </p:nvSpPr>
        <p:spPr>
          <a:xfrm>
            <a:off x="9684805" y="8756052"/>
            <a:ext cx="307091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Sean Fox, Pediatric EM Morsels 7/26/13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ortality due to A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Mortality due to ACS</a:t>
            </a:r>
          </a:p>
        </p:txBody>
      </p:sp>
      <p:sp>
        <p:nvSpPr>
          <p:cNvPr id="172" name="Most common cause of death in pts with SC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3200"/>
              </a:spcBef>
              <a:defRPr sz="3500"/>
            </a:pPr>
            <a:r>
              <a:t>Most common cause of death in pts with SCD</a:t>
            </a:r>
          </a:p>
          <a:p>
            <a:pPr marL="342900" indent="-342900">
              <a:spcBef>
                <a:spcPts val="3200"/>
              </a:spcBef>
              <a:defRPr sz="3500"/>
            </a:pPr>
            <a:r>
              <a:t>One-fourth of SCD-related deaths due to ACS</a:t>
            </a:r>
          </a:p>
          <a:p>
            <a:pPr marL="444498" indent="-444498">
              <a:defRPr sz="3500"/>
            </a:pPr>
            <a:r>
              <a:t>Death rate in pts with ACS: 1.8% in children, 4.3% in adults</a:t>
            </a:r>
          </a:p>
          <a:p>
            <a:pPr marL="444498" indent="-444498">
              <a:defRPr sz="3500"/>
            </a:pPr>
            <a:r>
              <a:t>Adults with higher ACS rate -&gt; higher mortality rate from all causes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Microsoft Office PowerPoint</Application>
  <PresentationFormat>Custom</PresentationFormat>
  <Paragraphs>152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Black</vt:lpstr>
      <vt:lpstr>Sickle Cell Acute Chest Syndrome</vt:lpstr>
      <vt:lpstr>Disclosures</vt:lpstr>
      <vt:lpstr>Objectives: Acute Chest Syndrome</vt:lpstr>
      <vt:lpstr>Pulmonary complications of SCD</vt:lpstr>
      <vt:lpstr>How common is ACS?</vt:lpstr>
      <vt:lpstr>How common is ACS?</vt:lpstr>
      <vt:lpstr>Who gets ACS?</vt:lpstr>
      <vt:lpstr>Who gets ACS?</vt:lpstr>
      <vt:lpstr>Mortality due to ACS</vt:lpstr>
      <vt:lpstr>What causes ACS?</vt:lpstr>
      <vt:lpstr>Infections</vt:lpstr>
      <vt:lpstr>Vaso-occlusive pain episode</vt:lpstr>
      <vt:lpstr>Post-operative complication</vt:lpstr>
      <vt:lpstr>Asthma</vt:lpstr>
      <vt:lpstr>Chronic hypoxemia</vt:lpstr>
      <vt:lpstr>Diagnosis of ACS</vt:lpstr>
      <vt:lpstr>Acute management</vt:lpstr>
      <vt:lpstr>Acute management</vt:lpstr>
      <vt:lpstr>Long term management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Sickle Cell Acute Chest Syndrome</dc:title>
  <dc:creator>Patricia Smith</dc:creator>
  <cp:lastModifiedBy>Patricia Smith</cp:lastModifiedBy>
  <cp:revision>1</cp:revision>
  <dcterms:modified xsi:type="dcterms:W3CDTF">2019-09-24T20:02:03Z</dcterms:modified>
</cp:coreProperties>
</file>