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F0060"/>
        </a:fontRef>
        <a:srgbClr val="5F0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F0060"/>
        </a:fontRef>
        <a:srgbClr val="5F0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F0060"/>
        </a:fontRef>
        <a:srgbClr val="5F0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F0060"/>
        </a:fontRef>
        <a:srgbClr val="5F006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6E9"/>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F0060"/>
        </a:fontRef>
        <a:srgbClr val="5F0060"/>
      </a:tcTxStyle>
      <a:tcStyle>
        <a:tcBdr>
          <a:left>
            <a:ln w="12700" cap="flat">
              <a:noFill/>
              <a:miter lim="400000"/>
            </a:ln>
          </a:left>
          <a:right>
            <a:ln w="12700" cap="flat">
              <a:noFill/>
              <a:miter lim="400000"/>
            </a:ln>
          </a:right>
          <a:top>
            <a:ln w="50800" cap="flat">
              <a:solidFill>
                <a:srgbClr val="5F0060"/>
              </a:solidFill>
              <a:prstDash val="solid"/>
              <a:round/>
            </a:ln>
          </a:top>
          <a:bottom>
            <a:ln w="25400" cap="flat">
              <a:solidFill>
                <a:srgbClr val="5F006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F0060"/>
              </a:solidFill>
              <a:prstDash val="solid"/>
              <a:round/>
            </a:ln>
          </a:top>
          <a:bottom>
            <a:ln w="25400" cap="flat">
              <a:solidFill>
                <a:srgbClr val="5F006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F0060"/>
        </a:fontRef>
        <a:srgbClr val="5F0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CAD1"/>
          </a:solidFill>
        </a:fill>
      </a:tcStyle>
    </a:wholeTbl>
    <a:band2H>
      <a:tcTxStyle b="def" i="def"/>
      <a:tcStyle>
        <a:tcBdr/>
        <a:fill>
          <a:solidFill>
            <a:srgbClr val="E9E6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006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006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F0060"/>
          </a:solidFill>
        </a:fill>
      </a:tcStyle>
    </a:firstRow>
  </a:tblStyle>
  <a:tblStyle styleId="{2708684C-4D16-4618-839F-0558EEFCDFE6}" styleName="">
    <a:tblBg/>
    <a:wholeTbl>
      <a:tcTxStyle b="off" i="off">
        <a:fontRef idx="minor">
          <a:srgbClr val="5F0060"/>
        </a:fontRef>
        <a:srgbClr val="5F0060"/>
      </a:tcTxStyle>
      <a:tcStyle>
        <a:tcBdr>
          <a:left>
            <a:ln w="12700" cap="flat">
              <a:solidFill>
                <a:srgbClr val="5F0060"/>
              </a:solidFill>
              <a:prstDash val="solid"/>
              <a:round/>
            </a:ln>
          </a:left>
          <a:right>
            <a:ln w="12700" cap="flat">
              <a:solidFill>
                <a:srgbClr val="5F0060"/>
              </a:solidFill>
              <a:prstDash val="solid"/>
              <a:round/>
            </a:ln>
          </a:right>
          <a:top>
            <a:ln w="12700" cap="flat">
              <a:solidFill>
                <a:srgbClr val="5F0060"/>
              </a:solidFill>
              <a:prstDash val="solid"/>
              <a:round/>
            </a:ln>
          </a:top>
          <a:bottom>
            <a:ln w="12700" cap="flat">
              <a:solidFill>
                <a:srgbClr val="5F0060"/>
              </a:solidFill>
              <a:prstDash val="solid"/>
              <a:round/>
            </a:ln>
          </a:bottom>
          <a:insideH>
            <a:ln w="12700" cap="flat">
              <a:solidFill>
                <a:srgbClr val="5F0060"/>
              </a:solidFill>
              <a:prstDash val="solid"/>
              <a:round/>
            </a:ln>
          </a:insideH>
          <a:insideV>
            <a:ln w="12700" cap="flat">
              <a:solidFill>
                <a:srgbClr val="5F0060"/>
              </a:solidFill>
              <a:prstDash val="solid"/>
              <a:round/>
            </a:ln>
          </a:insideV>
        </a:tcBdr>
        <a:fill>
          <a:solidFill>
            <a:srgbClr val="5F0060">
              <a:alpha val="20000"/>
            </a:srgbClr>
          </a:solidFill>
        </a:fill>
      </a:tcStyle>
    </a:wholeTbl>
    <a:band2H>
      <a:tcTxStyle b="def" i="def"/>
      <a:tcStyle>
        <a:tcBdr/>
        <a:fill>
          <a:solidFill>
            <a:srgbClr val="FFFFFF"/>
          </a:solidFill>
        </a:fill>
      </a:tcStyle>
    </a:band2H>
    <a:firstCol>
      <a:tcTxStyle b="on" i="off">
        <a:fontRef idx="minor">
          <a:srgbClr val="5F0060"/>
        </a:fontRef>
        <a:srgbClr val="5F0060"/>
      </a:tcTxStyle>
      <a:tcStyle>
        <a:tcBdr>
          <a:left>
            <a:ln w="12700" cap="flat">
              <a:solidFill>
                <a:srgbClr val="5F0060"/>
              </a:solidFill>
              <a:prstDash val="solid"/>
              <a:round/>
            </a:ln>
          </a:left>
          <a:right>
            <a:ln w="12700" cap="flat">
              <a:solidFill>
                <a:srgbClr val="5F0060"/>
              </a:solidFill>
              <a:prstDash val="solid"/>
              <a:round/>
            </a:ln>
          </a:right>
          <a:top>
            <a:ln w="12700" cap="flat">
              <a:solidFill>
                <a:srgbClr val="5F0060"/>
              </a:solidFill>
              <a:prstDash val="solid"/>
              <a:round/>
            </a:ln>
          </a:top>
          <a:bottom>
            <a:ln w="12700" cap="flat">
              <a:solidFill>
                <a:srgbClr val="5F0060"/>
              </a:solidFill>
              <a:prstDash val="solid"/>
              <a:round/>
            </a:ln>
          </a:bottom>
          <a:insideH>
            <a:ln w="12700" cap="flat">
              <a:solidFill>
                <a:srgbClr val="5F0060"/>
              </a:solidFill>
              <a:prstDash val="solid"/>
              <a:round/>
            </a:ln>
          </a:insideH>
          <a:insideV>
            <a:ln w="12700" cap="flat">
              <a:solidFill>
                <a:srgbClr val="5F0060"/>
              </a:solidFill>
              <a:prstDash val="solid"/>
              <a:round/>
            </a:ln>
          </a:insideV>
        </a:tcBdr>
        <a:fill>
          <a:solidFill>
            <a:srgbClr val="5F0060">
              <a:alpha val="20000"/>
            </a:srgbClr>
          </a:solidFill>
        </a:fill>
      </a:tcStyle>
    </a:firstCol>
    <a:lastRow>
      <a:tcTxStyle b="on" i="off">
        <a:fontRef idx="minor">
          <a:srgbClr val="5F0060"/>
        </a:fontRef>
        <a:srgbClr val="5F0060"/>
      </a:tcTxStyle>
      <a:tcStyle>
        <a:tcBdr>
          <a:left>
            <a:ln w="12700" cap="flat">
              <a:solidFill>
                <a:srgbClr val="5F0060"/>
              </a:solidFill>
              <a:prstDash val="solid"/>
              <a:round/>
            </a:ln>
          </a:left>
          <a:right>
            <a:ln w="12700" cap="flat">
              <a:solidFill>
                <a:srgbClr val="5F0060"/>
              </a:solidFill>
              <a:prstDash val="solid"/>
              <a:round/>
            </a:ln>
          </a:right>
          <a:top>
            <a:ln w="50800" cap="flat">
              <a:solidFill>
                <a:srgbClr val="5F0060"/>
              </a:solidFill>
              <a:prstDash val="solid"/>
              <a:round/>
            </a:ln>
          </a:top>
          <a:bottom>
            <a:ln w="12700" cap="flat">
              <a:solidFill>
                <a:srgbClr val="5F0060"/>
              </a:solidFill>
              <a:prstDash val="solid"/>
              <a:round/>
            </a:ln>
          </a:bottom>
          <a:insideH>
            <a:ln w="12700" cap="flat">
              <a:solidFill>
                <a:srgbClr val="5F0060"/>
              </a:solidFill>
              <a:prstDash val="solid"/>
              <a:round/>
            </a:ln>
          </a:insideH>
          <a:insideV>
            <a:ln w="12700" cap="flat">
              <a:solidFill>
                <a:srgbClr val="5F0060"/>
              </a:solidFill>
              <a:prstDash val="solid"/>
              <a:round/>
            </a:ln>
          </a:insideV>
        </a:tcBdr>
        <a:fill>
          <a:noFill/>
        </a:fill>
      </a:tcStyle>
    </a:lastRow>
    <a:firstRow>
      <a:tcTxStyle b="on" i="off">
        <a:fontRef idx="minor">
          <a:srgbClr val="5F0060"/>
        </a:fontRef>
        <a:srgbClr val="5F0060"/>
      </a:tcTxStyle>
      <a:tcStyle>
        <a:tcBdr>
          <a:left>
            <a:ln w="12700" cap="flat">
              <a:solidFill>
                <a:srgbClr val="5F0060"/>
              </a:solidFill>
              <a:prstDash val="solid"/>
              <a:round/>
            </a:ln>
          </a:left>
          <a:right>
            <a:ln w="12700" cap="flat">
              <a:solidFill>
                <a:srgbClr val="5F0060"/>
              </a:solidFill>
              <a:prstDash val="solid"/>
              <a:round/>
            </a:ln>
          </a:right>
          <a:top>
            <a:ln w="12700" cap="flat">
              <a:solidFill>
                <a:srgbClr val="5F0060"/>
              </a:solidFill>
              <a:prstDash val="solid"/>
              <a:round/>
            </a:ln>
          </a:top>
          <a:bottom>
            <a:ln w="25400" cap="flat">
              <a:solidFill>
                <a:srgbClr val="5F0060"/>
              </a:solidFill>
              <a:prstDash val="solid"/>
              <a:round/>
            </a:ln>
          </a:bottom>
          <a:insideH>
            <a:ln w="12700" cap="flat">
              <a:solidFill>
                <a:srgbClr val="5F0060"/>
              </a:solidFill>
              <a:prstDash val="solid"/>
              <a:round/>
            </a:ln>
          </a:insideH>
          <a:insideV>
            <a:ln w="12700" cap="flat">
              <a:solidFill>
                <a:srgbClr val="5F006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7" name="Shape 107"/>
          <p:cNvSpPr/>
          <p:nvPr>
            <p:ph type="sldImg"/>
          </p:nvPr>
        </p:nvSpPr>
        <p:spPr>
          <a:xfrm>
            <a:off x="1143000" y="685800"/>
            <a:ext cx="4572000" cy="3429000"/>
          </a:xfrm>
          <a:prstGeom prst="rect">
            <a:avLst/>
          </a:prstGeom>
        </p:spPr>
        <p:txBody>
          <a:bodyPr/>
          <a:lstStyle/>
          <a:p>
            <a:pPr/>
          </a:p>
        </p:txBody>
      </p:sp>
      <p:sp>
        <p:nvSpPr>
          <p:cNvPr id="108" name="Shape 1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RICHARD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r>
              <a:t>RICHARD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8" name="Title Text"/>
          <p:cNvSpPr txBox="1"/>
          <p:nvPr>
            <p:ph type="title"/>
          </p:nvPr>
        </p:nvSpPr>
        <p:spPr>
          <a:xfrm>
            <a:off x="685800" y="2130425"/>
            <a:ext cx="7772400" cy="1470025"/>
          </a:xfrm>
          <a:prstGeom prst="rect">
            <a:avLst/>
          </a:prstGeom>
        </p:spPr>
        <p:txBody>
          <a:bodyPr/>
          <a:lstStyle/>
          <a:p>
            <a:pPr/>
            <a:r>
              <a:t>Title Text</a:t>
            </a:r>
          </a:p>
        </p:txBody>
      </p:sp>
      <p:sp>
        <p:nvSpPr>
          <p:cNvPr id="19" name="Body Level One…"/>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9" name="Title Text"/>
          <p:cNvSpPr txBox="1"/>
          <p:nvPr>
            <p:ph type="title"/>
          </p:nvPr>
        </p:nvSpPr>
        <p:spPr>
          <a:prstGeom prst="rect">
            <a:avLst/>
          </a:prstGeom>
        </p:spPr>
        <p:txBody>
          <a:bodyPr/>
          <a:lstStyle/>
          <a:p>
            <a:pPr/>
            <a:r>
              <a:t>Title Text</a:t>
            </a:r>
          </a:p>
        </p:txBody>
      </p:sp>
      <p:sp>
        <p:nvSpPr>
          <p:cNvPr id="10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7" name="Title Text"/>
          <p:cNvSpPr txBox="1"/>
          <p:nvPr>
            <p:ph type="title"/>
          </p:nvPr>
        </p:nvSpPr>
        <p:spPr>
          <a:prstGeom prst="rect">
            <a:avLst/>
          </a:prstGeom>
        </p:spPr>
        <p:txBody>
          <a:bodyPr/>
          <a:lstStyle/>
          <a:p>
            <a:pPr/>
            <a:r>
              <a:t>Title Text</a:t>
            </a:r>
          </a:p>
        </p:txBody>
      </p:sp>
      <p:sp>
        <p:nvSpPr>
          <p:cNvPr id="2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6"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7"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9B889C"/>
                </a:solidFill>
              </a:defRPr>
            </a:lvl1pPr>
            <a:lvl2pPr marL="0" indent="457200">
              <a:spcBef>
                <a:spcPts val="400"/>
              </a:spcBef>
              <a:buSzTx/>
              <a:buFontTx/>
              <a:buNone/>
              <a:defRPr sz="2000">
                <a:solidFill>
                  <a:srgbClr val="9B889C"/>
                </a:solidFill>
              </a:defRPr>
            </a:lvl2pPr>
            <a:lvl3pPr marL="0" indent="914400">
              <a:spcBef>
                <a:spcPts val="400"/>
              </a:spcBef>
              <a:buSzTx/>
              <a:buFontTx/>
              <a:buNone/>
              <a:defRPr sz="2000">
                <a:solidFill>
                  <a:srgbClr val="9B889C"/>
                </a:solidFill>
              </a:defRPr>
            </a:lvl3pPr>
            <a:lvl4pPr marL="0" indent="1371600">
              <a:spcBef>
                <a:spcPts val="400"/>
              </a:spcBef>
              <a:buSzTx/>
              <a:buFontTx/>
              <a:buNone/>
              <a:defRPr sz="2000">
                <a:solidFill>
                  <a:srgbClr val="9B889C"/>
                </a:solidFill>
              </a:defRPr>
            </a:lvl4pPr>
            <a:lvl5pPr marL="0" indent="1828800">
              <a:spcBef>
                <a:spcPts val="400"/>
              </a:spcBef>
              <a:buSzTx/>
              <a:buFontTx/>
              <a:buNone/>
              <a:defRPr sz="2000">
                <a:solidFill>
                  <a:srgbClr val="9B889C"/>
                </a:solidFill>
              </a:defRPr>
            </a:lvl5p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5" name="Title Text"/>
          <p:cNvSpPr txBox="1"/>
          <p:nvPr>
            <p:ph type="title"/>
          </p:nvPr>
        </p:nvSpPr>
        <p:spPr>
          <a:prstGeom prst="rect">
            <a:avLst/>
          </a:prstGeom>
        </p:spPr>
        <p:txBody>
          <a:bodyPr/>
          <a:lstStyle/>
          <a:p>
            <a:pPr/>
            <a:r>
              <a:t>Title Text</a:t>
            </a:r>
          </a:p>
        </p:txBody>
      </p:sp>
      <p:sp>
        <p:nvSpPr>
          <p:cNvPr id="46"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7"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4" name="Title Text"/>
          <p:cNvSpPr txBox="1"/>
          <p:nvPr>
            <p:ph type="title"/>
          </p:nvPr>
        </p:nvSpPr>
        <p:spPr>
          <a:prstGeom prst="rect">
            <a:avLst/>
          </a:prstGeom>
        </p:spPr>
        <p:txBody>
          <a:bodyPr/>
          <a:lstStyle/>
          <a:p>
            <a:pPr/>
            <a:r>
              <a:t>Title Text</a:t>
            </a:r>
          </a:p>
        </p:txBody>
      </p:sp>
      <p:sp>
        <p:nvSpPr>
          <p:cNvPr id="55"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6"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7"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4" name="Title Text"/>
          <p:cNvSpPr txBox="1"/>
          <p:nvPr>
            <p:ph type="title"/>
          </p:nvPr>
        </p:nvSpPr>
        <p:spPr>
          <a:prstGeom prst="rect">
            <a:avLst/>
          </a:prstGeom>
        </p:spPr>
        <p:txBody>
          <a:bodyPr/>
          <a:lstStyle/>
          <a:p>
            <a:pPr/>
            <a:r>
              <a:t>Title Text</a:t>
            </a:r>
          </a:p>
        </p:txBody>
      </p:sp>
      <p:sp>
        <p:nvSpPr>
          <p:cNvPr id="65"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2"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9"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80"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1"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82"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9"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90"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1"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92" name="Slide Number"/>
          <p:cNvSpPr txBox="1"/>
          <p:nvPr>
            <p:ph type="sldNum" sz="quarter" idx="2"/>
          </p:nvPr>
        </p:nvSpPr>
        <p:spPr>
          <a:xfrm>
            <a:off x="8717944" y="6390910"/>
            <a:ext cx="273657" cy="2642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4"/>
          <p:cNvSpPr/>
          <p:nvPr/>
        </p:nvSpPr>
        <p:spPr>
          <a:xfrm flipH="1">
            <a:off x="228599" y="304800"/>
            <a:ext cx="2" cy="5410200"/>
          </a:xfrm>
          <a:prstGeom prst="line">
            <a:avLst/>
          </a:prstGeom>
          <a:ln w="25400">
            <a:solidFill>
              <a:srgbClr val="008000"/>
            </a:solidFill>
            <a:tailEnd type="stealth"/>
          </a:ln>
        </p:spPr>
        <p:txBody>
          <a:bodyPr lIns="45719" rIns="45719"/>
          <a:lstStyle/>
          <a:p>
            <a:pPr/>
          </a:p>
        </p:txBody>
      </p:sp>
      <p:sp>
        <p:nvSpPr>
          <p:cNvPr id="3" name="Line 5"/>
          <p:cNvSpPr/>
          <p:nvPr/>
        </p:nvSpPr>
        <p:spPr>
          <a:xfrm flipH="1">
            <a:off x="457199" y="304800"/>
            <a:ext cx="2" cy="5093971"/>
          </a:xfrm>
          <a:prstGeom prst="line">
            <a:avLst/>
          </a:prstGeom>
          <a:ln w="25400">
            <a:solidFill>
              <a:srgbClr val="0000FF"/>
            </a:solidFill>
            <a:tailEnd type="triangle"/>
          </a:ln>
        </p:spPr>
        <p:txBody>
          <a:bodyPr lIns="45719" rIns="45719"/>
          <a:lstStyle/>
          <a:p>
            <a:pPr/>
          </a:p>
        </p:txBody>
      </p:sp>
      <p:sp>
        <p:nvSpPr>
          <p:cNvPr id="4" name="Line 6"/>
          <p:cNvSpPr/>
          <p:nvPr/>
        </p:nvSpPr>
        <p:spPr>
          <a:xfrm>
            <a:off x="76200" y="1524000"/>
            <a:ext cx="8686800" cy="0"/>
          </a:xfrm>
          <a:prstGeom prst="line">
            <a:avLst/>
          </a:prstGeom>
          <a:ln w="25400">
            <a:solidFill>
              <a:srgbClr val="FF3300"/>
            </a:solidFill>
            <a:tailEnd type="triangle"/>
          </a:ln>
        </p:spPr>
        <p:txBody>
          <a:bodyPr lIns="45719" rIns="45719"/>
          <a:lstStyle/>
          <a:p>
            <a:pPr/>
          </a:p>
        </p:txBody>
      </p:sp>
      <p:sp>
        <p:nvSpPr>
          <p:cNvPr id="5" name="Line 8"/>
          <p:cNvSpPr/>
          <p:nvPr/>
        </p:nvSpPr>
        <p:spPr>
          <a:xfrm>
            <a:off x="4648200" y="6172200"/>
            <a:ext cx="4038600" cy="0"/>
          </a:xfrm>
          <a:prstGeom prst="line">
            <a:avLst/>
          </a:prstGeom>
          <a:ln w="38100">
            <a:solidFill>
              <a:srgbClr val="0000FF"/>
            </a:solidFill>
          </a:ln>
        </p:spPr>
        <p:txBody>
          <a:bodyPr lIns="45719" rIns="45719"/>
          <a:lstStyle/>
          <a:p>
            <a:pPr/>
          </a:p>
        </p:txBody>
      </p:sp>
      <p:sp>
        <p:nvSpPr>
          <p:cNvPr id="6" name="Text Box 9"/>
          <p:cNvSpPr txBox="1"/>
          <p:nvPr/>
        </p:nvSpPr>
        <p:spPr>
          <a:xfrm>
            <a:off x="4648200" y="6182379"/>
            <a:ext cx="403860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800"/>
              </a:spcBef>
              <a:defRPr i="1" sz="1400">
                <a:solidFill>
                  <a:srgbClr val="0066FF"/>
                </a:solidFill>
                <a:latin typeface="Arial"/>
                <a:ea typeface="Arial"/>
                <a:cs typeface="Arial"/>
                <a:sym typeface="Arial"/>
              </a:defRPr>
            </a:pPr>
            <a:r>
              <a:t>California Department of Public Health</a:t>
            </a:r>
            <a:br/>
            <a:r>
              <a:rPr b="1">
                <a:solidFill>
                  <a:srgbClr val="604A7B"/>
                </a:solidFill>
              </a:rPr>
              <a:t>Newborn Screening Program</a:t>
            </a:r>
          </a:p>
        </p:txBody>
      </p:sp>
      <p:pic>
        <p:nvPicPr>
          <p:cNvPr id="7" name="Picture 7" descr="Picture 7"/>
          <p:cNvPicPr>
            <a:picLocks noChangeAspect="1"/>
          </p:cNvPicPr>
          <p:nvPr/>
        </p:nvPicPr>
        <p:blipFill>
          <a:blip r:embed="rId2">
            <a:extLst/>
          </a:blip>
          <a:stretch>
            <a:fillRect/>
          </a:stretch>
        </p:blipFill>
        <p:spPr>
          <a:xfrm>
            <a:off x="304800" y="5398770"/>
            <a:ext cx="1468438" cy="1228726"/>
          </a:xfrm>
          <a:prstGeom prst="rect">
            <a:avLst/>
          </a:prstGeom>
          <a:ln w="12700">
            <a:miter lim="400000"/>
          </a:ln>
        </p:spPr>
      </p:pic>
      <p:pic>
        <p:nvPicPr>
          <p:cNvPr id="8" name="Picture 2" descr="Picture 2"/>
          <p:cNvPicPr>
            <a:picLocks noChangeAspect="1"/>
          </p:cNvPicPr>
          <p:nvPr/>
        </p:nvPicPr>
        <p:blipFill>
          <a:blip r:embed="rId3">
            <a:extLst/>
          </a:blip>
          <a:stretch>
            <a:fillRect/>
          </a:stretch>
        </p:blipFill>
        <p:spPr>
          <a:xfrm>
            <a:off x="5787692" y="6420961"/>
            <a:ext cx="308308" cy="284640"/>
          </a:xfrm>
          <a:prstGeom prst="rect">
            <a:avLst/>
          </a:prstGeom>
          <a:ln w="12700">
            <a:miter lim="400000"/>
          </a:ln>
        </p:spPr>
      </p:pic>
      <p:sp>
        <p:nvSpPr>
          <p:cNvPr id="9"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10"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 name="Slide Number"/>
          <p:cNvSpPr txBox="1"/>
          <p:nvPr>
            <p:ph type="sldNum" sz="quarter" idx="2"/>
          </p:nvPr>
        </p:nvSpPr>
        <p:spPr>
          <a:xfrm>
            <a:off x="8717944" y="6406785"/>
            <a:ext cx="273657" cy="264255"/>
          </a:xfrm>
          <a:prstGeom prst="rect">
            <a:avLst/>
          </a:prstGeom>
          <a:ln w="12700">
            <a:miter lim="400000"/>
          </a:ln>
        </p:spPr>
        <p:txBody>
          <a:bodyPr wrap="none" lIns="45719" rIns="45719" anchor="ctr">
            <a:spAutoFit/>
          </a:bodyPr>
          <a:lstStyle>
            <a:lvl1pPr algn="r">
              <a:defRPr sz="1200">
                <a:solidFill>
                  <a:srgbClr val="9B889C"/>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5F006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1E1C11"/>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Rectangle 1"/>
          <p:cNvSpPr txBox="1"/>
          <p:nvPr/>
        </p:nvSpPr>
        <p:spPr>
          <a:xfrm>
            <a:off x="457200" y="2286000"/>
            <a:ext cx="8610600" cy="1067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400">
                <a:solidFill>
                  <a:srgbClr val="000000"/>
                </a:solidFill>
                <a:latin typeface="Arial"/>
                <a:ea typeface="Arial"/>
                <a:cs typeface="Arial"/>
                <a:sym typeface="Arial"/>
              </a:defRPr>
            </a:pPr>
            <a:r>
              <a:t>California Newborn Screening Program</a:t>
            </a:r>
          </a:p>
          <a:p>
            <a:pPr algn="ctr">
              <a:defRPr b="1" sz="3400">
                <a:solidFill>
                  <a:srgbClr val="000000"/>
                </a:solidFill>
                <a:latin typeface="Arial"/>
                <a:ea typeface="Arial"/>
                <a:cs typeface="Arial"/>
                <a:sym typeface="Arial"/>
              </a:defRPr>
            </a:pPr>
            <a:r>
              <a:t>Hb Trait Follow-up Services</a:t>
            </a:r>
          </a:p>
        </p:txBody>
      </p:sp>
      <p:sp>
        <p:nvSpPr>
          <p:cNvPr id="111" name="Rectangle 2"/>
          <p:cNvSpPr txBox="1"/>
          <p:nvPr/>
        </p:nvSpPr>
        <p:spPr>
          <a:xfrm>
            <a:off x="1521860" y="4114800"/>
            <a:ext cx="6975494" cy="12515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000">
                <a:solidFill>
                  <a:srgbClr val="000000"/>
                </a:solidFill>
                <a:latin typeface="Arial"/>
                <a:ea typeface="Arial"/>
                <a:cs typeface="Arial"/>
                <a:sym typeface="Arial"/>
              </a:defRPr>
            </a:pPr>
            <a:r>
              <a:t>Tracey Bishop</a:t>
            </a:r>
          </a:p>
          <a:p>
            <a:pPr algn="ctr">
              <a:defRPr sz="2000">
                <a:solidFill>
                  <a:srgbClr val="000000"/>
                </a:solidFill>
                <a:latin typeface="Arial"/>
                <a:ea typeface="Arial"/>
                <a:cs typeface="Arial"/>
                <a:sym typeface="Arial"/>
              </a:defRPr>
            </a:pPr>
            <a:r>
              <a:t>Cayenne 11</a:t>
            </a:r>
            <a:r>
              <a:rPr baseline="30000"/>
              <a:t>th</a:t>
            </a:r>
            <a:r>
              <a:t> Annual Sickle Cell Disease Education Seminar</a:t>
            </a:r>
          </a:p>
          <a:p>
            <a:pPr algn="ctr">
              <a:defRPr sz="2000">
                <a:solidFill>
                  <a:srgbClr val="000000"/>
                </a:solidFill>
                <a:latin typeface="Arial"/>
                <a:ea typeface="Arial"/>
                <a:cs typeface="Arial"/>
                <a:sym typeface="Arial"/>
              </a:defRPr>
            </a:pPr>
            <a:r>
              <a:t>September 5, 2019</a:t>
            </a:r>
          </a:p>
          <a:p>
            <a:pPr algn="ctr">
              <a:defRPr sz="2000">
                <a:solidFill>
                  <a:srgbClr val="000000"/>
                </a:solidFill>
                <a:latin typeface="Arial"/>
                <a:ea typeface="Arial"/>
                <a:cs typeface="Arial"/>
                <a:sym typeface="Arial"/>
              </a:defRPr>
            </a:pPr>
            <a:r>
              <a:t>San Diego, CA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1" descr="Picture 1"/>
          <p:cNvPicPr>
            <a:picLocks noChangeAspect="1"/>
          </p:cNvPicPr>
          <p:nvPr/>
        </p:nvPicPr>
        <p:blipFill>
          <a:blip r:embed="rId3">
            <a:extLst/>
          </a:blip>
          <a:stretch>
            <a:fillRect/>
          </a:stretch>
        </p:blipFill>
        <p:spPr>
          <a:xfrm>
            <a:off x="6816793" y="1600200"/>
            <a:ext cx="1781558" cy="2325604"/>
          </a:xfrm>
          <a:prstGeom prst="rect">
            <a:avLst/>
          </a:prstGeom>
          <a:ln w="12700">
            <a:miter lim="400000"/>
          </a:ln>
        </p:spPr>
      </p:pic>
      <p:pic>
        <p:nvPicPr>
          <p:cNvPr id="161" name="Picture 2" descr="Picture 2"/>
          <p:cNvPicPr>
            <a:picLocks noChangeAspect="1"/>
          </p:cNvPicPr>
          <p:nvPr/>
        </p:nvPicPr>
        <p:blipFill>
          <a:blip r:embed="rId4">
            <a:extLst/>
          </a:blip>
          <a:stretch>
            <a:fillRect/>
          </a:stretch>
        </p:blipFill>
        <p:spPr>
          <a:xfrm>
            <a:off x="6888251" y="3947574"/>
            <a:ext cx="1638640" cy="2104322"/>
          </a:xfrm>
          <a:prstGeom prst="rect">
            <a:avLst/>
          </a:prstGeom>
          <a:ln w="12700">
            <a:miter lim="400000"/>
          </a:ln>
        </p:spPr>
      </p:pic>
      <p:sp>
        <p:nvSpPr>
          <p:cNvPr id="162" name="Rectangle 3"/>
          <p:cNvSpPr txBox="1"/>
          <p:nvPr/>
        </p:nvSpPr>
        <p:spPr>
          <a:xfrm>
            <a:off x="685800" y="1600199"/>
            <a:ext cx="5715000" cy="3588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solidFill>
                  <a:srgbClr val="122031"/>
                </a:solidFill>
                <a:latin typeface="Arial"/>
                <a:ea typeface="Arial"/>
                <a:cs typeface="Arial"/>
                <a:sym typeface="Arial"/>
              </a:defRPr>
            </a:pPr>
            <a:r>
              <a:t>Follow-up:</a:t>
            </a:r>
          </a:p>
          <a:p>
            <a:pPr>
              <a:defRPr sz="2000">
                <a:solidFill>
                  <a:srgbClr val="122031"/>
                </a:solidFill>
                <a:latin typeface="Arial"/>
                <a:ea typeface="Arial"/>
                <a:cs typeface="Arial"/>
                <a:sym typeface="Arial"/>
              </a:defRPr>
            </a:pPr>
            <a:r>
              <a:t>Hb</a:t>
            </a:r>
            <a:r>
              <a:rPr b="1"/>
              <a:t>: </a:t>
            </a:r>
            <a:r>
              <a:t>Please encourage the parents to call the Newborn Screening Program Sickle Cell Counselor toll-free at 1-866-954-2229 and</a:t>
            </a:r>
          </a:p>
          <a:p>
            <a:pPr>
              <a:defRPr sz="2000">
                <a:solidFill>
                  <a:srgbClr val="122031"/>
                </a:solidFill>
                <a:latin typeface="Arial"/>
                <a:ea typeface="Arial"/>
                <a:cs typeface="Arial"/>
                <a:sym typeface="Arial"/>
              </a:defRPr>
            </a:pPr>
            <a:r>
              <a:t>provide the service code xxxxxxxxxxxx. The counselor can discuss what it means to have Hb trait and provide information about</a:t>
            </a:r>
          </a:p>
          <a:p>
            <a:pPr>
              <a:defRPr sz="2000">
                <a:solidFill>
                  <a:srgbClr val="122031"/>
                </a:solidFill>
                <a:latin typeface="Arial"/>
                <a:ea typeface="Arial"/>
                <a:cs typeface="Arial"/>
                <a:sym typeface="Arial"/>
              </a:defRPr>
            </a:pPr>
            <a:r>
              <a:t>free family testing that may identify the possibility of Sickle Cell Disease in future pregnancies. Enclosed are generic copies of the notification letter and an educational pamphlet that have been sent to the family.</a:t>
            </a:r>
          </a:p>
        </p:txBody>
      </p:sp>
      <p:sp>
        <p:nvSpPr>
          <p:cNvPr id="163" name="Rectangle 5"/>
          <p:cNvSpPr txBox="1"/>
          <p:nvPr/>
        </p:nvSpPr>
        <p:spPr>
          <a:xfrm>
            <a:off x="609599" y="381000"/>
            <a:ext cx="7988753" cy="708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254061"/>
                </a:solidFill>
                <a:latin typeface="Arial"/>
                <a:ea typeface="Arial"/>
                <a:cs typeface="Arial"/>
                <a:sym typeface="Arial"/>
              </a:defRPr>
            </a:lvl1pPr>
          </a:lstStyle>
          <a:p>
            <a:pPr/>
            <a:r>
              <a:t>NBS Provider Result Mailer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prstGeom prst="rect">
            <a:avLst/>
          </a:prstGeom>
        </p:spPr>
        <p:txBody>
          <a:bodyPr/>
          <a:lstStyle>
            <a:lvl1pPr>
              <a:defRPr b="1">
                <a:solidFill>
                  <a:srgbClr val="254061"/>
                </a:solidFill>
              </a:defRPr>
            </a:lvl1pPr>
          </a:lstStyle>
          <a:p>
            <a:pPr/>
            <a:r>
              <a:t>Provider Fact Sheet</a:t>
            </a:r>
          </a:p>
        </p:txBody>
      </p:sp>
      <p:sp>
        <p:nvSpPr>
          <p:cNvPr id="168" name="Content Placeholder 4"/>
          <p:cNvSpPr txBox="1"/>
          <p:nvPr>
            <p:ph type="body" sz="half" idx="1"/>
          </p:nvPr>
        </p:nvSpPr>
        <p:spPr>
          <a:xfrm>
            <a:off x="457200" y="1600200"/>
            <a:ext cx="4495800" cy="4525963"/>
          </a:xfrm>
          <a:prstGeom prst="rect">
            <a:avLst/>
          </a:prstGeom>
        </p:spPr>
        <p:txBody>
          <a:bodyPr/>
          <a:lstStyle/>
          <a:p>
            <a:pPr>
              <a:defRPr sz="3000"/>
            </a:pPr>
            <a:r>
              <a:t>Reminds of services the follow-up program offers.</a:t>
            </a:r>
          </a:p>
          <a:p>
            <a:pPr>
              <a:defRPr sz="3000"/>
            </a:pPr>
            <a:r>
              <a:t>Reminds that trait is found in all ethnicities.</a:t>
            </a:r>
          </a:p>
          <a:p>
            <a:pPr>
              <a:defRPr sz="3000"/>
            </a:pPr>
            <a:r>
              <a:t>Risk for child with disease if both parents are carriers.</a:t>
            </a:r>
          </a:p>
        </p:txBody>
      </p:sp>
      <p:pic>
        <p:nvPicPr>
          <p:cNvPr id="169" name="Picture 3" descr="Picture 3"/>
          <p:cNvPicPr>
            <a:picLocks noChangeAspect="1"/>
          </p:cNvPicPr>
          <p:nvPr/>
        </p:nvPicPr>
        <p:blipFill>
          <a:blip r:embed="rId2">
            <a:extLst/>
          </a:blip>
          <a:stretch>
            <a:fillRect/>
          </a:stretch>
        </p:blipFill>
        <p:spPr>
          <a:xfrm>
            <a:off x="5181600" y="1591573"/>
            <a:ext cx="3657600" cy="445621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prstGeom prst="rect">
            <a:avLst/>
          </a:prstGeom>
        </p:spPr>
        <p:txBody>
          <a:bodyPr/>
          <a:lstStyle>
            <a:lvl1pPr>
              <a:defRPr b="1">
                <a:solidFill>
                  <a:srgbClr val="254061"/>
                </a:solidFill>
              </a:defRPr>
            </a:lvl1pPr>
          </a:lstStyle>
          <a:p>
            <a:pPr/>
            <a:r>
              <a:t>Hb Trait Letter to Family</a:t>
            </a:r>
          </a:p>
        </p:txBody>
      </p:sp>
      <p:pic>
        <p:nvPicPr>
          <p:cNvPr id="172" name="Picture 2" descr="Picture 2"/>
          <p:cNvPicPr>
            <a:picLocks noChangeAspect="1"/>
          </p:cNvPicPr>
          <p:nvPr/>
        </p:nvPicPr>
        <p:blipFill>
          <a:blip r:embed="rId2">
            <a:extLst/>
          </a:blip>
          <a:stretch>
            <a:fillRect/>
          </a:stretch>
        </p:blipFill>
        <p:spPr>
          <a:xfrm>
            <a:off x="4876800" y="1295400"/>
            <a:ext cx="4038600" cy="4648200"/>
          </a:xfrm>
          <a:prstGeom prst="rect">
            <a:avLst/>
          </a:prstGeom>
          <a:ln w="12700">
            <a:miter lim="400000"/>
          </a:ln>
        </p:spPr>
      </p:pic>
      <p:sp>
        <p:nvSpPr>
          <p:cNvPr id="173" name="Rectangle 6"/>
          <p:cNvSpPr txBox="1"/>
          <p:nvPr/>
        </p:nvSpPr>
        <p:spPr>
          <a:xfrm>
            <a:off x="637261" y="1676400"/>
            <a:ext cx="4226599" cy="36374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400">
                <a:solidFill>
                  <a:srgbClr val="122031"/>
                </a:solidFill>
                <a:latin typeface="Arial"/>
                <a:ea typeface="Arial"/>
                <a:cs typeface="Arial"/>
                <a:sym typeface="Arial"/>
              </a:defRPr>
            </a:pPr>
            <a:r>
              <a:t>Sent three days after Physician letter</a:t>
            </a:r>
          </a:p>
          <a:p>
            <a:pPr marL="342900" indent="-342900">
              <a:buSzPct val="100000"/>
              <a:buFont typeface="Arial"/>
              <a:buChar char="•"/>
              <a:defRPr sz="2400">
                <a:solidFill>
                  <a:srgbClr val="122031"/>
                </a:solidFill>
                <a:latin typeface="Arial"/>
                <a:ea typeface="Arial"/>
                <a:cs typeface="Arial"/>
                <a:sym typeface="Arial"/>
              </a:defRPr>
            </a:pPr>
            <a:r>
              <a:t>Explains test results</a:t>
            </a:r>
          </a:p>
          <a:p>
            <a:pPr marL="342900" indent="-342900">
              <a:buSzPct val="100000"/>
              <a:buFont typeface="Arial"/>
              <a:buChar char="•"/>
              <a:defRPr sz="2400">
                <a:solidFill>
                  <a:srgbClr val="122031"/>
                </a:solidFill>
                <a:latin typeface="Arial"/>
                <a:ea typeface="Arial"/>
                <a:cs typeface="Arial"/>
                <a:sym typeface="Arial"/>
              </a:defRPr>
            </a:pPr>
            <a:r>
              <a:t>Explains trait is not disease</a:t>
            </a:r>
          </a:p>
          <a:p>
            <a:pPr marL="342900" indent="-342900">
              <a:buSzPct val="100000"/>
              <a:buFont typeface="Arial"/>
              <a:buChar char="•"/>
              <a:defRPr sz="2400">
                <a:solidFill>
                  <a:srgbClr val="122031"/>
                </a:solidFill>
                <a:latin typeface="Arial"/>
                <a:ea typeface="Arial"/>
                <a:cs typeface="Arial"/>
                <a:sym typeface="Arial"/>
              </a:defRPr>
            </a:pPr>
            <a:r>
              <a:t>Explains basic inheritance</a:t>
            </a:r>
          </a:p>
          <a:p>
            <a:pPr marL="342900" indent="-342900">
              <a:buSzPct val="100000"/>
              <a:buFont typeface="Arial"/>
              <a:buChar char="•"/>
              <a:defRPr sz="2400">
                <a:solidFill>
                  <a:srgbClr val="122031"/>
                </a:solidFill>
                <a:latin typeface="Arial"/>
                <a:ea typeface="Arial"/>
                <a:cs typeface="Arial"/>
                <a:sym typeface="Arial"/>
              </a:defRPr>
            </a:pPr>
            <a:r>
              <a:t>Explains risk for SCD in future if both parents are carriers</a:t>
            </a:r>
          </a:p>
          <a:p>
            <a:pPr marL="342900" indent="-342900">
              <a:buSzPct val="100000"/>
              <a:buFont typeface="Arial"/>
              <a:buChar char="•"/>
              <a:defRPr sz="2400">
                <a:solidFill>
                  <a:srgbClr val="122031"/>
                </a:solidFill>
                <a:latin typeface="Arial"/>
                <a:ea typeface="Arial"/>
                <a:cs typeface="Arial"/>
                <a:sym typeface="Arial"/>
              </a:defRPr>
            </a:pPr>
            <a:r>
              <a:t>Offers counseling and parent testing services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prstGeom prst="rect">
            <a:avLst/>
          </a:prstGeom>
        </p:spPr>
        <p:txBody>
          <a:bodyPr/>
          <a:lstStyle>
            <a:lvl1pPr>
              <a:defRPr b="1">
                <a:solidFill>
                  <a:srgbClr val="254061"/>
                </a:solidFill>
              </a:defRPr>
            </a:lvl1pPr>
          </a:lstStyle>
          <a:p>
            <a:pPr/>
            <a:r>
              <a:t>Hb Trait Counseling</a:t>
            </a:r>
          </a:p>
        </p:txBody>
      </p:sp>
      <p:sp>
        <p:nvSpPr>
          <p:cNvPr id="176" name="Content Placeholder 4"/>
          <p:cNvSpPr txBox="1"/>
          <p:nvPr>
            <p:ph type="body" idx="1"/>
          </p:nvPr>
        </p:nvSpPr>
        <p:spPr>
          <a:xfrm>
            <a:off x="457200" y="1600200"/>
            <a:ext cx="8229600" cy="4525963"/>
          </a:xfrm>
          <a:prstGeom prst="rect">
            <a:avLst/>
          </a:prstGeom>
        </p:spPr>
        <p:txBody>
          <a:bodyPr/>
          <a:lstStyle/>
          <a:p>
            <a:pPr/>
            <a:r>
              <a:t>Free telephone counseling and parent testing is available for the parents of infants identified with sickle cell trait, hemoglobin C trait and hemoglobin D trait.</a:t>
            </a:r>
          </a:p>
          <a:p>
            <a:pPr/>
            <a:r>
              <a:t>The counseling is provided by our contractor: Sickle Cell Disease Foundation.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1"/>
          <p:cNvSpPr txBox="1"/>
          <p:nvPr>
            <p:ph type="title"/>
          </p:nvPr>
        </p:nvSpPr>
        <p:spPr>
          <a:prstGeom prst="rect">
            <a:avLst/>
          </a:prstGeom>
        </p:spPr>
        <p:txBody>
          <a:bodyPr/>
          <a:lstStyle>
            <a:lvl1pPr defTabSz="905255">
              <a:defRPr b="1" sz="3564">
                <a:solidFill>
                  <a:srgbClr val="254061"/>
                </a:solidFill>
              </a:defRPr>
            </a:lvl1pPr>
          </a:lstStyle>
          <a:p>
            <a:pPr/>
            <a:r>
              <a:t>Counseling Session Information Includes</a:t>
            </a:r>
          </a:p>
        </p:txBody>
      </p:sp>
      <p:sp>
        <p:nvSpPr>
          <p:cNvPr id="179" name="Content Placeholder 2"/>
          <p:cNvSpPr txBox="1"/>
          <p:nvPr>
            <p:ph type="body" idx="1"/>
          </p:nvPr>
        </p:nvSpPr>
        <p:spPr>
          <a:xfrm>
            <a:off x="457200" y="1600200"/>
            <a:ext cx="8229600" cy="4525963"/>
          </a:xfrm>
          <a:prstGeom prst="rect">
            <a:avLst/>
          </a:prstGeom>
        </p:spPr>
        <p:txBody>
          <a:bodyPr/>
          <a:lstStyle/>
          <a:p>
            <a:pPr>
              <a:lnSpc>
                <a:spcPct val="80000"/>
              </a:lnSpc>
              <a:spcBef>
                <a:spcPts val="600"/>
              </a:spcBef>
              <a:defRPr sz="2700"/>
            </a:pPr>
            <a:r>
              <a:t>Which hemoglobin trait the baby’s newborn screening test showed.</a:t>
            </a:r>
          </a:p>
          <a:p>
            <a:pPr>
              <a:lnSpc>
                <a:spcPct val="80000"/>
              </a:lnSpc>
              <a:spcBef>
                <a:spcPts val="600"/>
              </a:spcBef>
              <a:defRPr sz="2700"/>
            </a:pPr>
            <a:r>
              <a:t>Difference between trait and disease.</a:t>
            </a:r>
          </a:p>
          <a:p>
            <a:pPr>
              <a:lnSpc>
                <a:spcPct val="80000"/>
              </a:lnSpc>
              <a:spcBef>
                <a:spcPts val="600"/>
              </a:spcBef>
              <a:defRPr sz="2700"/>
            </a:pPr>
            <a:r>
              <a:t>How common the baby’s trait and other traits are in various populations in California.</a:t>
            </a:r>
          </a:p>
          <a:p>
            <a:pPr>
              <a:lnSpc>
                <a:spcPct val="80000"/>
              </a:lnSpc>
              <a:spcBef>
                <a:spcPts val="600"/>
              </a:spcBef>
              <a:defRPr sz="2700"/>
            </a:pPr>
            <a:r>
              <a:t>Inheritance patterns for traits, possibility for sickle cell disease in future children.</a:t>
            </a:r>
          </a:p>
          <a:p>
            <a:pPr>
              <a:lnSpc>
                <a:spcPct val="80000"/>
              </a:lnSpc>
              <a:spcBef>
                <a:spcPts val="600"/>
              </a:spcBef>
              <a:defRPr sz="2700"/>
            </a:pPr>
            <a:r>
              <a:t>How parents can be tested for hemoglobin traits through the follow-up program.</a:t>
            </a:r>
          </a:p>
          <a:p>
            <a:pPr>
              <a:lnSpc>
                <a:spcPct val="80000"/>
              </a:lnSpc>
              <a:spcBef>
                <a:spcPts val="600"/>
              </a:spcBef>
              <a:defRPr sz="2700"/>
            </a:pPr>
            <a:r>
              <a:t>As child grows up, their trait status should be discussed before they are of child-bearing age.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prstGeom prst="rect">
            <a:avLst/>
          </a:prstGeom>
        </p:spPr>
        <p:txBody>
          <a:bodyPr/>
          <a:lstStyle>
            <a:lvl1pPr>
              <a:defRPr b="1">
                <a:solidFill>
                  <a:srgbClr val="254061"/>
                </a:solidFill>
              </a:defRPr>
            </a:lvl1pPr>
          </a:lstStyle>
          <a:p>
            <a:pPr/>
            <a:r>
              <a:t>Hb Trait Counseling</a:t>
            </a:r>
          </a:p>
        </p:txBody>
      </p:sp>
      <p:sp>
        <p:nvSpPr>
          <p:cNvPr id="182" name="Content Placeholder 4"/>
          <p:cNvSpPr txBox="1"/>
          <p:nvPr>
            <p:ph type="body" idx="1"/>
          </p:nvPr>
        </p:nvSpPr>
        <p:spPr>
          <a:xfrm>
            <a:off x="609600" y="1524000"/>
            <a:ext cx="8077200" cy="4016484"/>
          </a:xfrm>
          <a:prstGeom prst="rect">
            <a:avLst/>
          </a:prstGeom>
        </p:spPr>
        <p:txBody>
          <a:bodyPr/>
          <a:lstStyle/>
          <a:p>
            <a:pPr marL="325755" indent="-325755" defTabSz="868680">
              <a:spcBef>
                <a:spcPts val="500"/>
              </a:spcBef>
              <a:defRPr sz="2375"/>
            </a:pPr>
            <a:r>
              <a:t>Average counseling session lasts approx. 45 minutes.</a:t>
            </a:r>
          </a:p>
          <a:p>
            <a:pPr marL="325755" indent="-325755" defTabSz="868680">
              <a:spcBef>
                <a:spcPts val="500"/>
              </a:spcBef>
              <a:defRPr sz="2375"/>
            </a:pPr>
            <a:r>
              <a:t>Paperwork and consents are sent to parents and are returned with signature.</a:t>
            </a:r>
          </a:p>
          <a:p>
            <a:pPr marL="325755" indent="-325755" defTabSz="868680">
              <a:spcBef>
                <a:spcPts val="500"/>
              </a:spcBef>
              <a:defRPr sz="2375"/>
            </a:pPr>
            <a:r>
              <a:t>Lab authorization paperwork is sent to parents. </a:t>
            </a:r>
          </a:p>
          <a:p>
            <a:pPr marL="325755" indent="-325755" defTabSz="868680">
              <a:spcBef>
                <a:spcPts val="500"/>
              </a:spcBef>
              <a:defRPr sz="2375"/>
            </a:pPr>
            <a:r>
              <a:t>Parents take paperwork to a designated local Quest draw. </a:t>
            </a:r>
          </a:p>
          <a:p>
            <a:pPr marL="325755" indent="-325755" defTabSz="868680">
              <a:spcBef>
                <a:spcPts val="500"/>
              </a:spcBef>
              <a:defRPr sz="2375"/>
            </a:pPr>
            <a:r>
              <a:t>Quest performs blood draw, bills the CA NBS Program.</a:t>
            </a:r>
          </a:p>
          <a:p>
            <a:pPr marL="325755" indent="-325755" defTabSz="868680">
              <a:spcBef>
                <a:spcPts val="500"/>
              </a:spcBef>
              <a:defRPr sz="2375"/>
            </a:pPr>
            <a:r>
              <a:t>Results available within 2-4 weeks in the Quest portal.</a:t>
            </a:r>
          </a:p>
          <a:p>
            <a:pPr marL="325755" indent="-325755" defTabSz="868680">
              <a:spcBef>
                <a:spcPts val="500"/>
              </a:spcBef>
              <a:defRPr sz="2375"/>
            </a:pPr>
            <a:r>
              <a:t>Results counseling provided and copies of lab results sent to parents.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le 1"/>
          <p:cNvSpPr txBox="1"/>
          <p:nvPr>
            <p:ph type="title"/>
          </p:nvPr>
        </p:nvSpPr>
        <p:spPr>
          <a:prstGeom prst="rect">
            <a:avLst/>
          </a:prstGeom>
        </p:spPr>
        <p:txBody>
          <a:bodyPr/>
          <a:lstStyle>
            <a:lvl1pPr>
              <a:defRPr b="1">
                <a:solidFill>
                  <a:srgbClr val="254061"/>
                </a:solidFill>
              </a:defRPr>
            </a:lvl1pPr>
          </a:lstStyle>
          <a:p>
            <a:pPr/>
            <a:r>
              <a:t>HB Trait Program</a:t>
            </a:r>
          </a:p>
        </p:txBody>
      </p:sp>
      <p:sp>
        <p:nvSpPr>
          <p:cNvPr id="185" name="Content Placeholder 2"/>
          <p:cNvSpPr txBox="1"/>
          <p:nvPr>
            <p:ph type="body" idx="1"/>
          </p:nvPr>
        </p:nvSpPr>
        <p:spPr>
          <a:xfrm>
            <a:off x="457200" y="1600200"/>
            <a:ext cx="8229600" cy="4525963"/>
          </a:xfrm>
          <a:prstGeom prst="rect">
            <a:avLst/>
          </a:prstGeom>
        </p:spPr>
        <p:txBody>
          <a:bodyPr/>
          <a:lstStyle/>
          <a:p>
            <a:pPr/>
            <a:r>
              <a:t>Currently, only an uptake rate of 8% and we are working on increasing the number</a:t>
            </a:r>
          </a:p>
          <a:p>
            <a:pPr/>
            <a:r>
              <a:t>Numbers of Hispanic/Latinx calls increasing and they tend to have less information about Sickle Cell.</a:t>
            </a:r>
          </a:p>
          <a:p>
            <a:pPr/>
            <a:r>
              <a:t>We have recently begun outreach to familes when the parent letter comes back to the program with an incorrect address.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itle 1"/>
          <p:cNvSpPr txBox="1"/>
          <p:nvPr>
            <p:ph type="title"/>
          </p:nvPr>
        </p:nvSpPr>
        <p:spPr>
          <a:prstGeom prst="rect">
            <a:avLst/>
          </a:prstGeom>
        </p:spPr>
        <p:txBody>
          <a:bodyPr/>
          <a:lstStyle>
            <a:lvl1pPr defTabSz="877823">
              <a:defRPr b="1" sz="4224">
                <a:solidFill>
                  <a:srgbClr val="254061"/>
                </a:solidFill>
              </a:defRPr>
            </a:lvl1pPr>
          </a:lstStyle>
          <a:p>
            <a:pPr/>
            <a:r>
              <a:t>Counseling Numbers FY 2018-19</a:t>
            </a:r>
          </a:p>
        </p:txBody>
      </p:sp>
      <p:sp>
        <p:nvSpPr>
          <p:cNvPr id="188" name="Content Placeholder 4"/>
          <p:cNvSpPr txBox="1"/>
          <p:nvPr>
            <p:ph type="body" idx="1"/>
          </p:nvPr>
        </p:nvSpPr>
        <p:spPr>
          <a:xfrm>
            <a:off x="457200" y="1600200"/>
            <a:ext cx="8229600" cy="4525963"/>
          </a:xfrm>
          <a:prstGeom prst="rect">
            <a:avLst/>
          </a:prstGeom>
        </p:spPr>
        <p:txBody>
          <a:bodyPr/>
          <a:lstStyle/>
          <a:p>
            <a:pPr/>
          </a:p>
        </p:txBody>
      </p:sp>
      <p:graphicFrame>
        <p:nvGraphicFramePr>
          <p:cNvPr id="189" name="Table 2"/>
          <p:cNvGraphicFramePr/>
          <p:nvPr/>
        </p:nvGraphicFramePr>
        <p:xfrm>
          <a:off x="1295400" y="1752595"/>
          <a:ext cx="7010400" cy="215116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832699"/>
                <a:gridCol w="2177701"/>
              </a:tblGrid>
              <a:tr h="362248">
                <a:tc>
                  <a:txBody>
                    <a:bodyPr/>
                    <a:lstStyle/>
                    <a:p>
                      <a:pPr algn="ctr">
                        <a:defRPr sz="1800">
                          <a:solidFill>
                            <a:srgbClr val="000000"/>
                          </a:solidFill>
                        </a:defRPr>
                      </a:pPr>
                      <a:r>
                        <a:rPr b="1" sz="1100">
                          <a:latin typeface="Arial"/>
                          <a:ea typeface="Arial"/>
                          <a:cs typeface="Arial"/>
                        </a:rPr>
                        <a:t>Hb trait inquiry only</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276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62248">
                <a:tc>
                  <a:txBody>
                    <a:bodyPr/>
                    <a:lstStyle/>
                    <a:p>
                      <a:pPr algn="ctr">
                        <a:defRPr sz="1800">
                          <a:solidFill>
                            <a:srgbClr val="000000"/>
                          </a:solidFill>
                        </a:defRPr>
                      </a:pPr>
                      <a:r>
                        <a:rPr b="1" sz="1100">
                          <a:latin typeface="Arial"/>
                          <a:ea typeface="Arial"/>
                          <a:cs typeface="Arial"/>
                        </a:rPr>
                        <a:t>Hb trait inquiry only - Spanish</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56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62248">
                <a:tc>
                  <a:txBody>
                    <a:bodyPr/>
                    <a:lstStyle/>
                    <a:p>
                      <a:pPr algn="ctr">
                        <a:defRPr sz="1800">
                          <a:solidFill>
                            <a:srgbClr val="000000"/>
                          </a:solidFill>
                        </a:defRPr>
                      </a:pPr>
                      <a:r>
                        <a:rPr b="1" sz="1100">
                          <a:latin typeface="Arial"/>
                          <a:ea typeface="Arial"/>
                          <a:cs typeface="Arial"/>
                        </a:rPr>
                        <a:t>Trait/Carrier follow-up intake done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362</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39926">
                <a:tc>
                  <a:txBody>
                    <a:bodyPr/>
                    <a:lstStyle/>
                    <a:p>
                      <a:pPr algn="ctr">
                        <a:defRPr sz="1800">
                          <a:solidFill>
                            <a:srgbClr val="000000"/>
                          </a:solidFill>
                        </a:defRPr>
                      </a:pPr>
                      <a:r>
                        <a:rPr b="1" sz="1100">
                          <a:latin typeface="Arial"/>
                          <a:ea typeface="Arial"/>
                          <a:cs typeface="Arial"/>
                        </a:rPr>
                        <a:t>Trait/Carrier follow-up intake done - Spanish</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61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62248">
                <a:tc>
                  <a:txBody>
                    <a:bodyPr/>
                    <a:lstStyle/>
                    <a:p>
                      <a:pPr algn="ctr">
                        <a:defRPr sz="1800">
                          <a:solidFill>
                            <a:srgbClr val="000000"/>
                          </a:solidFill>
                        </a:defRPr>
                      </a:pPr>
                      <a:r>
                        <a:rPr b="1" sz="1100">
                          <a:latin typeface="Arial"/>
                          <a:ea typeface="Arial"/>
                          <a:cs typeface="Arial"/>
                        </a:rPr>
                        <a:t>Counseled by phone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318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62248">
                <a:tc>
                  <a:txBody>
                    <a:bodyPr/>
                    <a:lstStyle/>
                    <a:p>
                      <a:pPr algn="ctr">
                        <a:defRPr sz="1800">
                          <a:solidFill>
                            <a:srgbClr val="000000"/>
                          </a:solidFill>
                        </a:defRPr>
                      </a:pPr>
                      <a:r>
                        <a:rPr b="1" sz="1100">
                          <a:latin typeface="Arial"/>
                          <a:ea typeface="Arial"/>
                          <a:cs typeface="Arial"/>
                        </a:rPr>
                        <a:t>Non-English phone counseling done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54</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lstStyle>
            <a:lvl1pPr defTabSz="896111">
              <a:defRPr b="1" sz="3822">
                <a:solidFill>
                  <a:srgbClr val="254061"/>
                </a:solidFill>
              </a:defRPr>
            </a:lvl1pPr>
          </a:lstStyle>
          <a:p>
            <a:pPr/>
            <a:r>
              <a:t>Parent Testing Numbers FY 2018-19</a:t>
            </a:r>
          </a:p>
        </p:txBody>
      </p:sp>
      <p:sp>
        <p:nvSpPr>
          <p:cNvPr id="192" name="Content Placeholder 4"/>
          <p:cNvSpPr txBox="1"/>
          <p:nvPr>
            <p:ph type="body" idx="1"/>
          </p:nvPr>
        </p:nvSpPr>
        <p:spPr>
          <a:xfrm>
            <a:off x="457200" y="1600200"/>
            <a:ext cx="8229600" cy="4525963"/>
          </a:xfrm>
          <a:prstGeom prst="rect">
            <a:avLst/>
          </a:prstGeom>
        </p:spPr>
        <p:txBody>
          <a:bodyPr/>
          <a:lstStyle/>
          <a:p>
            <a:pPr/>
          </a:p>
        </p:txBody>
      </p:sp>
      <p:graphicFrame>
        <p:nvGraphicFramePr>
          <p:cNvPr id="193" name="Table 2"/>
          <p:cNvGraphicFramePr/>
          <p:nvPr/>
        </p:nvGraphicFramePr>
        <p:xfrm>
          <a:off x="1143000" y="1752595"/>
          <a:ext cx="7086600" cy="198120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885228"/>
                <a:gridCol w="2201372"/>
              </a:tblGrid>
              <a:tr h="396241">
                <a:tc>
                  <a:txBody>
                    <a:bodyPr/>
                    <a:lstStyle/>
                    <a:p>
                      <a:pPr algn="ctr">
                        <a:defRPr sz="1800">
                          <a:solidFill>
                            <a:srgbClr val="000000"/>
                          </a:solidFill>
                        </a:defRPr>
                      </a:pPr>
                      <a:r>
                        <a:rPr b="1" sz="1100">
                          <a:latin typeface="Arial"/>
                          <a:ea typeface="Arial"/>
                          <a:cs typeface="Arial"/>
                        </a:rPr>
                        <a:t>Lab kit sent</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219</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96241">
                <a:tc>
                  <a:txBody>
                    <a:bodyPr/>
                    <a:lstStyle/>
                    <a:p>
                      <a:pPr algn="ctr">
                        <a:defRPr sz="1800">
                          <a:solidFill>
                            <a:srgbClr val="000000"/>
                          </a:solidFill>
                        </a:defRPr>
                      </a:pPr>
                      <a:r>
                        <a:rPr b="1" sz="1100">
                          <a:latin typeface="Arial"/>
                          <a:ea typeface="Arial"/>
                          <a:cs typeface="Arial"/>
                        </a:rPr>
                        <a:t>Lab kit sent - Spanish</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29</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96241">
                <a:tc>
                  <a:txBody>
                    <a:bodyPr/>
                    <a:lstStyle/>
                    <a:p>
                      <a:pPr algn="ctr">
                        <a:defRPr sz="1800">
                          <a:solidFill>
                            <a:srgbClr val="000000"/>
                          </a:solidFill>
                        </a:defRPr>
                      </a:pPr>
                      <a:r>
                        <a:rPr b="1" sz="1100">
                          <a:latin typeface="Arial"/>
                          <a:ea typeface="Arial"/>
                          <a:cs typeface="Arial"/>
                        </a:rPr>
                        <a:t>Test results counseling done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51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96241">
                <a:tc>
                  <a:txBody>
                    <a:bodyPr/>
                    <a:lstStyle/>
                    <a:p>
                      <a:pPr algn="ctr">
                        <a:defRPr sz="1800">
                          <a:solidFill>
                            <a:srgbClr val="000000"/>
                          </a:solidFill>
                        </a:defRPr>
                      </a:pPr>
                      <a:r>
                        <a:rPr b="1" sz="1100">
                          <a:latin typeface="Arial"/>
                          <a:ea typeface="Arial"/>
                          <a:cs typeface="Arial"/>
                        </a:rPr>
                        <a:t>Test results counseling done - Spanish</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17</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96241">
                <a:tc>
                  <a:txBody>
                    <a:bodyPr/>
                    <a:lstStyle/>
                    <a:p>
                      <a:pPr algn="ctr">
                        <a:defRPr sz="1800">
                          <a:solidFill>
                            <a:srgbClr val="000000"/>
                          </a:solidFill>
                        </a:defRPr>
                      </a:pPr>
                      <a:r>
                        <a:rPr b="1" sz="1100">
                          <a:latin typeface="Arial"/>
                          <a:ea typeface="Arial"/>
                          <a:cs typeface="Arial"/>
                        </a:rPr>
                        <a:t>NCAA Request counseling</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a:defRPr sz="1800">
                          <a:solidFill>
                            <a:srgbClr val="000000"/>
                          </a:solidFill>
                        </a:defRPr>
                      </a:pPr>
                      <a:r>
                        <a:rPr b="1" sz="1100">
                          <a:latin typeface="Arial"/>
                          <a:ea typeface="Arial"/>
                          <a:cs typeface="Arial"/>
                        </a:rPr>
                        <a:t>3</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prstGeom prst="rect">
            <a:avLst/>
          </a:prstGeom>
        </p:spPr>
        <p:txBody>
          <a:bodyPr/>
          <a:lstStyle>
            <a:lvl1pPr>
              <a:defRPr b="1">
                <a:solidFill>
                  <a:srgbClr val="000000"/>
                </a:solidFill>
              </a:defRPr>
            </a:lvl1pPr>
          </a:lstStyle>
          <a:p>
            <a:pPr/>
            <a:r>
              <a:t>Acknowledgements</a:t>
            </a:r>
          </a:p>
        </p:txBody>
      </p:sp>
      <p:sp>
        <p:nvSpPr>
          <p:cNvPr id="196" name="Content Placeholder 2"/>
          <p:cNvSpPr txBox="1"/>
          <p:nvPr>
            <p:ph type="body" idx="1"/>
          </p:nvPr>
        </p:nvSpPr>
        <p:spPr>
          <a:xfrm>
            <a:off x="762000" y="1905000"/>
            <a:ext cx="7924800" cy="4221163"/>
          </a:xfrm>
          <a:prstGeom prst="rect">
            <a:avLst/>
          </a:prstGeom>
        </p:spPr>
        <p:txBody>
          <a:bodyPr/>
          <a:lstStyle/>
          <a:p>
            <a:pPr>
              <a:spcBef>
                <a:spcPts val="800"/>
              </a:spcBef>
              <a:defRPr sz="3600"/>
            </a:pPr>
            <a:r>
              <a:t>Newborn Screening Staff</a:t>
            </a:r>
          </a:p>
          <a:p>
            <a:pPr>
              <a:spcBef>
                <a:spcPts val="800"/>
              </a:spcBef>
              <a:defRPr sz="3600"/>
            </a:pPr>
            <a:r>
              <a:t>Sickle Cell Disease Foundation Staff</a:t>
            </a:r>
          </a:p>
          <a:p>
            <a:pPr>
              <a:spcBef>
                <a:spcPts val="800"/>
              </a:spcBef>
              <a:defRPr sz="3600"/>
            </a:pPr>
            <a:r>
              <a:t>Quest Diagnostics Staff</a:t>
            </a:r>
          </a:p>
          <a:p>
            <a:pPr>
              <a:spcBef>
                <a:spcPts val="800"/>
              </a:spcBef>
              <a:defRPr sz="3600"/>
            </a:pPr>
            <a:r>
              <a:t>Genetic Disease Laboratory Staff</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Rectangle 2"/>
          <p:cNvSpPr txBox="1"/>
          <p:nvPr/>
        </p:nvSpPr>
        <p:spPr>
          <a:xfrm>
            <a:off x="2438400" y="1905000"/>
            <a:ext cx="4953000"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000000"/>
                </a:solidFill>
                <a:latin typeface="Arial"/>
                <a:ea typeface="Arial"/>
                <a:cs typeface="Arial"/>
                <a:sym typeface="Arial"/>
              </a:defRPr>
            </a:lvl1pPr>
          </a:lstStyle>
          <a:p>
            <a:pPr/>
            <a:r>
              <a:t>I do not have any relationships to disclose.</a:t>
            </a:r>
          </a:p>
        </p:txBody>
      </p:sp>
      <p:pic>
        <p:nvPicPr>
          <p:cNvPr id="114" name="Picture 5" descr="Picture 5"/>
          <p:cNvPicPr>
            <a:picLocks noChangeAspect="1"/>
          </p:cNvPicPr>
          <p:nvPr/>
        </p:nvPicPr>
        <p:blipFill>
          <a:blip r:embed="rId2">
            <a:extLst/>
          </a:blip>
          <a:srcRect l="4674" t="0" r="3087" b="0"/>
          <a:stretch>
            <a:fillRect/>
          </a:stretch>
        </p:blipFill>
        <p:spPr>
          <a:xfrm>
            <a:off x="1828800" y="4433515"/>
            <a:ext cx="6755297" cy="169264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prstGeom prst="rect">
            <a:avLst/>
          </a:prstGeom>
        </p:spPr>
        <p:txBody>
          <a:bodyPr/>
          <a:lstStyle>
            <a:lvl1pPr>
              <a:defRPr b="1">
                <a:solidFill>
                  <a:srgbClr val="254061"/>
                </a:solidFill>
              </a:defRPr>
            </a:lvl1pPr>
          </a:lstStyle>
          <a:p>
            <a:pPr/>
            <a:r>
              <a:t>Questions?</a:t>
            </a:r>
          </a:p>
        </p:txBody>
      </p:sp>
      <p:sp>
        <p:nvSpPr>
          <p:cNvPr id="199" name="Content Placeholder 2"/>
          <p:cNvSpPr txBox="1"/>
          <p:nvPr>
            <p:ph type="body" sz="quarter" idx="1"/>
          </p:nvPr>
        </p:nvSpPr>
        <p:spPr>
          <a:xfrm>
            <a:off x="457200" y="1905000"/>
            <a:ext cx="8534400" cy="1295401"/>
          </a:xfrm>
          <a:prstGeom prst="rect">
            <a:avLst/>
          </a:prstGeom>
        </p:spPr>
        <p:txBody>
          <a:bodyPr/>
          <a:lstStyle/>
          <a:p>
            <a:pPr marL="0" indent="0" algn="ctr">
              <a:buSzTx/>
              <a:buNone/>
            </a:pPr>
            <a:r>
              <a:t>Tracey Bishop</a:t>
            </a:r>
          </a:p>
          <a:p>
            <a:pPr marL="0" indent="0" algn="ctr">
              <a:buSzTx/>
              <a:buNone/>
            </a:pPr>
            <a:r>
              <a:t>tracey.bishop@cdph.ca.gov</a:t>
            </a:r>
          </a:p>
        </p:txBody>
      </p:sp>
      <p:pic>
        <p:nvPicPr>
          <p:cNvPr id="200" name="Picture 4" descr="Picture 4"/>
          <p:cNvPicPr>
            <a:picLocks noChangeAspect="1"/>
          </p:cNvPicPr>
          <p:nvPr/>
        </p:nvPicPr>
        <p:blipFill>
          <a:blip r:embed="rId2">
            <a:extLst/>
          </a:blip>
          <a:stretch>
            <a:fillRect/>
          </a:stretch>
        </p:blipFill>
        <p:spPr>
          <a:xfrm>
            <a:off x="2590800" y="3200400"/>
            <a:ext cx="3886200" cy="2667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prstGeom prst="rect">
            <a:avLst/>
          </a:prstGeom>
        </p:spPr>
        <p:txBody>
          <a:bodyPr/>
          <a:lstStyle>
            <a:lvl1pPr>
              <a:defRPr b="1">
                <a:solidFill>
                  <a:srgbClr val="000000"/>
                </a:solidFill>
              </a:defRPr>
            </a:lvl1pPr>
          </a:lstStyle>
          <a:p>
            <a:pPr/>
            <a:r>
              <a:t>Newborn Screening (NBS)</a:t>
            </a:r>
          </a:p>
        </p:txBody>
      </p:sp>
      <p:sp>
        <p:nvSpPr>
          <p:cNvPr id="117" name="Content Placeholder 2"/>
          <p:cNvSpPr txBox="1"/>
          <p:nvPr>
            <p:ph type="body" idx="1"/>
          </p:nvPr>
        </p:nvSpPr>
        <p:spPr>
          <a:xfrm>
            <a:off x="628650" y="1676400"/>
            <a:ext cx="8229600" cy="4191000"/>
          </a:xfrm>
          <a:prstGeom prst="rect">
            <a:avLst/>
          </a:prstGeom>
        </p:spPr>
        <p:txBody>
          <a:bodyPr/>
          <a:lstStyle/>
          <a:p>
            <a:pPr>
              <a:lnSpc>
                <a:spcPct val="90000"/>
              </a:lnSpc>
              <a:spcBef>
                <a:spcPts val="600"/>
              </a:spcBef>
              <a:defRPr sz="2900"/>
            </a:pPr>
            <a:r>
              <a:t>Newborn Screening can identify babies with certain diseases so that treatment can be started right away.  Early  treatment can prevent disabilities, delayed growth and/or life- threatening illnesses. </a:t>
            </a:r>
          </a:p>
          <a:p>
            <a:pPr>
              <a:lnSpc>
                <a:spcPct val="90000"/>
              </a:lnSpc>
              <a:spcBef>
                <a:spcPts val="600"/>
              </a:spcBef>
              <a:defRPr sz="2900"/>
            </a:pPr>
            <a:r>
              <a:t>NBS in CA is mandated state public health program that started in 1980 and is governed by Barclays Official California Code of Regulations. </a:t>
            </a:r>
          </a:p>
          <a:p>
            <a:pPr>
              <a:lnSpc>
                <a:spcPct val="90000"/>
              </a:lnSpc>
              <a:spcBef>
                <a:spcPts val="600"/>
              </a:spcBef>
              <a:defRPr sz="2900"/>
            </a:pPr>
            <a:r>
              <a:t>Hb screening started in 1990.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ext Box 3"/>
          <p:cNvSpPr txBox="1"/>
          <p:nvPr/>
        </p:nvSpPr>
        <p:spPr>
          <a:xfrm>
            <a:off x="564046" y="444802"/>
            <a:ext cx="8427554"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b="1" sz="3600">
                <a:solidFill>
                  <a:srgbClr val="000000"/>
                </a:solidFill>
              </a:defRPr>
            </a:lvl1pPr>
          </a:lstStyle>
          <a:p>
            <a:pPr/>
            <a:r>
              <a:t>Newborn Screening Expansion in California</a:t>
            </a:r>
          </a:p>
        </p:txBody>
      </p:sp>
      <p:sp>
        <p:nvSpPr>
          <p:cNvPr id="120" name="Shape 32"/>
          <p:cNvSpPr/>
          <p:nvPr/>
        </p:nvSpPr>
        <p:spPr>
          <a:xfrm>
            <a:off x="1148779" y="1895362"/>
            <a:ext cx="7647672" cy="25160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400" y="12000"/>
                  <a:pt x="9008" y="5700"/>
                  <a:pt x="19823" y="2700"/>
                </a:cubicBezTo>
                <a:lnTo>
                  <a:pt x="19723" y="0"/>
                </a:lnTo>
                <a:lnTo>
                  <a:pt x="21600" y="4320"/>
                </a:lnTo>
                <a:lnTo>
                  <a:pt x="20124" y="10800"/>
                </a:lnTo>
                <a:lnTo>
                  <a:pt x="20024" y="8100"/>
                </a:lnTo>
                <a:cubicBezTo>
                  <a:pt x="10275" y="9300"/>
                  <a:pt x="3600" y="13800"/>
                  <a:pt x="0" y="21600"/>
                </a:cubicBezTo>
                <a:close/>
              </a:path>
            </a:pathLst>
          </a:custGeom>
          <a:solidFill>
            <a:srgbClr val="CFD7E7"/>
          </a:solidFill>
          <a:ln w="12700">
            <a:miter lim="400000"/>
          </a:ln>
        </p:spPr>
        <p:txBody>
          <a:bodyPr lIns="45719" rIns="45719"/>
          <a:lstStyle/>
          <a:p>
            <a:pPr>
              <a:defRPr>
                <a:latin typeface="Arial"/>
                <a:ea typeface="Arial"/>
                <a:cs typeface="Arial"/>
                <a:sym typeface="Arial"/>
              </a:defRPr>
            </a:pPr>
          </a:p>
        </p:txBody>
      </p:sp>
      <p:sp>
        <p:nvSpPr>
          <p:cNvPr id="121" name="Oval 33"/>
          <p:cNvSpPr/>
          <p:nvPr/>
        </p:nvSpPr>
        <p:spPr>
          <a:xfrm>
            <a:off x="1199189" y="4051841"/>
            <a:ext cx="261109" cy="223895"/>
          </a:xfrm>
          <a:prstGeom prst="ellipse">
            <a:avLst/>
          </a:prstGeom>
          <a:solidFill>
            <a:schemeClr val="accent1"/>
          </a:solidFill>
          <a:ln w="25400">
            <a:solidFill>
              <a:srgbClr val="FFFFFF"/>
            </a:solidFill>
          </a:ln>
        </p:spPr>
        <p:txBody>
          <a:bodyPr lIns="45719" rIns="45719"/>
          <a:lstStyle/>
          <a:p>
            <a:pPr>
              <a:defRPr>
                <a:latin typeface="Arial"/>
                <a:ea typeface="Arial"/>
                <a:cs typeface="Arial"/>
                <a:sym typeface="Arial"/>
              </a:defRPr>
            </a:pPr>
          </a:p>
        </p:txBody>
      </p:sp>
      <p:sp>
        <p:nvSpPr>
          <p:cNvPr id="122" name="Rectangle 52"/>
          <p:cNvSpPr txBox="1"/>
          <p:nvPr/>
        </p:nvSpPr>
        <p:spPr>
          <a:xfrm>
            <a:off x="957662" y="4442856"/>
            <a:ext cx="1452034" cy="840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53824">
              <a:lnSpc>
                <a:spcPct val="90000"/>
              </a:lnSpc>
              <a:spcBef>
                <a:spcPts val="500"/>
              </a:spcBef>
              <a:tabLst>
                <a:tab pos="152400" algn="l"/>
              </a:tabLst>
              <a:defRPr sz="1400">
                <a:solidFill>
                  <a:srgbClr val="C00000"/>
                </a:solidFill>
              </a:defRPr>
            </a:pPr>
            <a:r>
              <a:t>1980</a:t>
            </a:r>
            <a:br/>
            <a:r>
              <a:rPr sz="1200">
                <a:solidFill>
                  <a:srgbClr val="000000"/>
                </a:solidFill>
              </a:rPr>
              <a:t>* PKU</a:t>
            </a:r>
            <a:br>
              <a:rPr sz="1200">
                <a:solidFill>
                  <a:srgbClr val="000000"/>
                </a:solidFill>
              </a:rPr>
            </a:br>
            <a:r>
              <a:rPr sz="1200">
                <a:solidFill>
                  <a:srgbClr val="000000"/>
                </a:solidFill>
              </a:rPr>
              <a:t>* Congenital</a:t>
            </a:r>
            <a:br>
              <a:rPr sz="1200">
                <a:solidFill>
                  <a:srgbClr val="000000"/>
                </a:solidFill>
              </a:rPr>
            </a:br>
            <a:r>
              <a:rPr sz="1200">
                <a:solidFill>
                  <a:srgbClr val="000000"/>
                </a:solidFill>
              </a:rPr>
              <a:t>   Hypothyroidism</a:t>
            </a:r>
            <a:br>
              <a:rPr sz="1200">
                <a:solidFill>
                  <a:srgbClr val="000000"/>
                </a:solidFill>
              </a:rPr>
            </a:br>
            <a:r>
              <a:rPr sz="1200">
                <a:solidFill>
                  <a:srgbClr val="000000"/>
                </a:solidFill>
              </a:rPr>
              <a:t>* Galactosemia</a:t>
            </a:r>
          </a:p>
        </p:txBody>
      </p:sp>
      <p:sp>
        <p:nvSpPr>
          <p:cNvPr id="123" name="Oval 35"/>
          <p:cNvSpPr/>
          <p:nvPr/>
        </p:nvSpPr>
        <p:spPr>
          <a:xfrm>
            <a:off x="1784986" y="3656455"/>
            <a:ext cx="356373" cy="291623"/>
          </a:xfrm>
          <a:prstGeom prst="ellipse">
            <a:avLst/>
          </a:prstGeom>
          <a:solidFill>
            <a:schemeClr val="accent1"/>
          </a:solidFill>
          <a:ln w="25400">
            <a:solidFill>
              <a:srgbClr val="FFFFFF"/>
            </a:solidFill>
          </a:ln>
        </p:spPr>
        <p:txBody>
          <a:bodyPr lIns="45719" rIns="45719"/>
          <a:lstStyle/>
          <a:p>
            <a:pPr>
              <a:defRPr>
                <a:latin typeface="Arial"/>
                <a:ea typeface="Arial"/>
                <a:cs typeface="Arial"/>
                <a:sym typeface="Arial"/>
              </a:defRPr>
            </a:pPr>
          </a:p>
        </p:txBody>
      </p:sp>
      <p:sp>
        <p:nvSpPr>
          <p:cNvPr id="124" name="Rectangle 50"/>
          <p:cNvSpPr txBox="1"/>
          <p:nvPr/>
        </p:nvSpPr>
        <p:spPr>
          <a:xfrm>
            <a:off x="1651870" y="4006586"/>
            <a:ext cx="1677380" cy="8112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632232">
              <a:spcBef>
                <a:spcPts val="500"/>
              </a:spcBef>
              <a:defRPr sz="1400">
                <a:solidFill>
                  <a:srgbClr val="C00000"/>
                </a:solidFill>
              </a:defRPr>
            </a:pPr>
            <a:r>
              <a:t>1990 </a:t>
            </a:r>
            <a:r>
              <a:rPr>
                <a:solidFill>
                  <a:srgbClr val="244061"/>
                </a:solidFill>
              </a:rPr>
              <a:t>  </a:t>
            </a:r>
            <a:br>
              <a:rPr>
                <a:solidFill>
                  <a:srgbClr val="244061"/>
                </a:solidFill>
              </a:rPr>
            </a:br>
            <a:r>
              <a:rPr sz="1200">
                <a:solidFill>
                  <a:srgbClr val="040004"/>
                </a:solidFill>
              </a:rPr>
              <a:t>* Sickle Cell </a:t>
            </a:r>
            <a:br>
              <a:rPr sz="1200">
                <a:solidFill>
                  <a:srgbClr val="040004"/>
                </a:solidFill>
              </a:rPr>
            </a:br>
            <a:r>
              <a:rPr sz="1200">
                <a:solidFill>
                  <a:srgbClr val="040004"/>
                </a:solidFill>
              </a:rPr>
              <a:t>Other Hb Disorders</a:t>
            </a:r>
            <a:endParaRPr sz="1200">
              <a:solidFill>
                <a:srgbClr val="040004"/>
              </a:solidFill>
            </a:endParaRPr>
          </a:p>
        </p:txBody>
      </p:sp>
      <p:sp>
        <p:nvSpPr>
          <p:cNvPr id="125" name="Oval 37"/>
          <p:cNvSpPr/>
          <p:nvPr/>
        </p:nvSpPr>
        <p:spPr>
          <a:xfrm>
            <a:off x="2481502" y="3241007"/>
            <a:ext cx="422695" cy="413741"/>
          </a:xfrm>
          <a:prstGeom prst="ellipse">
            <a:avLst/>
          </a:prstGeom>
          <a:solidFill>
            <a:schemeClr val="accent1"/>
          </a:solidFill>
          <a:ln w="25400">
            <a:solidFill>
              <a:srgbClr val="FFFFFF"/>
            </a:solidFill>
          </a:ln>
        </p:spPr>
        <p:txBody>
          <a:bodyPr lIns="45719" rIns="45719"/>
          <a:lstStyle/>
          <a:p>
            <a:pPr>
              <a:defRPr>
                <a:latin typeface="Arial"/>
                <a:ea typeface="Arial"/>
                <a:cs typeface="Arial"/>
                <a:sym typeface="Arial"/>
              </a:defRPr>
            </a:pPr>
          </a:p>
        </p:txBody>
      </p:sp>
      <p:sp>
        <p:nvSpPr>
          <p:cNvPr id="126" name="Rectangle 48"/>
          <p:cNvSpPr txBox="1"/>
          <p:nvPr/>
        </p:nvSpPr>
        <p:spPr>
          <a:xfrm>
            <a:off x="2311938" y="3722419"/>
            <a:ext cx="144582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632232">
              <a:lnSpc>
                <a:spcPct val="90000"/>
              </a:lnSpc>
              <a:spcBef>
                <a:spcPts val="500"/>
              </a:spcBef>
              <a:tabLst>
                <a:tab pos="101600" algn="l"/>
              </a:tabLst>
              <a:defRPr sz="1400">
                <a:solidFill>
                  <a:srgbClr val="C00000"/>
                </a:solidFill>
              </a:defRPr>
            </a:pPr>
            <a:r>
              <a:t>1999</a:t>
            </a:r>
            <a:br/>
            <a:r>
              <a:rPr sz="1200">
                <a:solidFill>
                  <a:srgbClr val="000000"/>
                </a:solidFill>
              </a:rPr>
              <a:t>* Hemoglobin</a:t>
            </a:r>
            <a:br>
              <a:rPr sz="1200">
                <a:solidFill>
                  <a:srgbClr val="000000"/>
                </a:solidFill>
              </a:rPr>
            </a:br>
            <a:r>
              <a:rPr sz="1200">
                <a:solidFill>
                  <a:srgbClr val="000000"/>
                </a:solidFill>
              </a:rPr>
              <a:t>   H Disease</a:t>
            </a:r>
          </a:p>
        </p:txBody>
      </p:sp>
      <p:sp>
        <p:nvSpPr>
          <p:cNvPr id="127" name="Oval 39"/>
          <p:cNvSpPr/>
          <p:nvPr/>
        </p:nvSpPr>
        <p:spPr>
          <a:xfrm>
            <a:off x="3292312" y="2949570"/>
            <a:ext cx="530722" cy="515687"/>
          </a:xfrm>
          <a:prstGeom prst="ellipse">
            <a:avLst/>
          </a:prstGeom>
          <a:blipFill>
            <a:blip r:embed="rId3"/>
            <a:stretch>
              <a:fillRect/>
            </a:stretch>
          </a:blipFill>
          <a:ln w="25400">
            <a:solidFill>
              <a:srgbClr val="FFFFFF"/>
            </a:solidFill>
          </a:ln>
        </p:spPr>
        <p:txBody>
          <a:bodyPr lIns="45719" rIns="45719"/>
          <a:lstStyle/>
          <a:p>
            <a:pPr>
              <a:defRPr sz="5500">
                <a:latin typeface="Arial"/>
                <a:ea typeface="Arial"/>
                <a:cs typeface="Arial"/>
                <a:sym typeface="Arial"/>
              </a:defRPr>
            </a:pPr>
          </a:p>
        </p:txBody>
      </p:sp>
      <p:sp>
        <p:nvSpPr>
          <p:cNvPr id="128" name="Rectangle 46"/>
          <p:cNvSpPr txBox="1"/>
          <p:nvPr/>
        </p:nvSpPr>
        <p:spPr>
          <a:xfrm>
            <a:off x="3124601" y="3475051"/>
            <a:ext cx="1363132" cy="10007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05842" defTabSz="632232">
              <a:lnSpc>
                <a:spcPct val="90000"/>
              </a:lnSpc>
              <a:spcBef>
                <a:spcPts val="500"/>
              </a:spcBef>
              <a:tabLst>
                <a:tab pos="203200" algn="l"/>
              </a:tabLst>
              <a:defRPr sz="1400">
                <a:solidFill>
                  <a:srgbClr val="C00000"/>
                </a:solidFill>
              </a:defRPr>
            </a:pPr>
            <a:r>
              <a:t>2005</a:t>
            </a:r>
            <a:br/>
            <a:r>
              <a:rPr sz="1200">
                <a:solidFill>
                  <a:srgbClr val="000000"/>
                </a:solidFill>
              </a:rPr>
              <a:t>* Metabolic </a:t>
            </a:r>
            <a:br>
              <a:rPr sz="1200">
                <a:solidFill>
                  <a:srgbClr val="000000"/>
                </a:solidFill>
              </a:rPr>
            </a:br>
            <a:r>
              <a:rPr sz="1200">
                <a:solidFill>
                  <a:srgbClr val="000000"/>
                </a:solidFill>
              </a:rPr>
              <a:t>    Disorders</a:t>
            </a:r>
            <a:br>
              <a:rPr sz="1200">
                <a:solidFill>
                  <a:srgbClr val="000000"/>
                </a:solidFill>
              </a:rPr>
            </a:br>
            <a:r>
              <a:rPr sz="1200">
                <a:solidFill>
                  <a:srgbClr val="000000"/>
                </a:solidFill>
              </a:rPr>
              <a:t>* Congenital </a:t>
            </a:r>
            <a:br>
              <a:rPr sz="1200">
                <a:solidFill>
                  <a:srgbClr val="000000"/>
                </a:solidFill>
              </a:rPr>
            </a:br>
            <a:r>
              <a:rPr sz="1200">
                <a:solidFill>
                  <a:srgbClr val="000000"/>
                </a:solidFill>
              </a:rPr>
              <a:t>	Adrenal 	Hyperplasia</a:t>
            </a:r>
          </a:p>
        </p:txBody>
      </p:sp>
      <p:sp>
        <p:nvSpPr>
          <p:cNvPr id="129" name="Oval 41"/>
          <p:cNvSpPr/>
          <p:nvPr/>
        </p:nvSpPr>
        <p:spPr>
          <a:xfrm>
            <a:off x="4178108" y="2719843"/>
            <a:ext cx="561555" cy="507099"/>
          </a:xfrm>
          <a:prstGeom prst="ellipse">
            <a:avLst/>
          </a:prstGeom>
          <a:blipFill>
            <a:blip r:embed="rId4"/>
            <a:stretch>
              <a:fillRect/>
            </a:stretch>
          </a:blipFill>
          <a:ln w="25400">
            <a:solidFill>
              <a:srgbClr val="FFFFFF"/>
            </a:solidFill>
          </a:ln>
        </p:spPr>
        <p:txBody>
          <a:bodyPr lIns="45719" rIns="45719"/>
          <a:lstStyle/>
          <a:p>
            <a:pPr>
              <a:defRPr sz="5500">
                <a:latin typeface="Arial"/>
                <a:ea typeface="Arial"/>
                <a:cs typeface="Arial"/>
                <a:sym typeface="Arial"/>
              </a:defRPr>
            </a:pPr>
          </a:p>
        </p:txBody>
      </p:sp>
      <p:sp>
        <p:nvSpPr>
          <p:cNvPr id="130" name="Rectangle 44"/>
          <p:cNvSpPr txBox="1"/>
          <p:nvPr/>
        </p:nvSpPr>
        <p:spPr>
          <a:xfrm>
            <a:off x="4041631" y="3310941"/>
            <a:ext cx="1580445" cy="840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53824">
              <a:lnSpc>
                <a:spcPct val="90000"/>
              </a:lnSpc>
              <a:spcBef>
                <a:spcPts val="500"/>
              </a:spcBef>
              <a:defRPr sz="1400">
                <a:solidFill>
                  <a:srgbClr val="C00000"/>
                </a:solidFill>
              </a:defRPr>
            </a:pPr>
            <a:r>
              <a:t>2007</a:t>
            </a:r>
            <a:br/>
            <a:r>
              <a:rPr sz="1200">
                <a:solidFill>
                  <a:srgbClr val="000000"/>
                </a:solidFill>
              </a:rPr>
              <a:t>*Cystic </a:t>
            </a:r>
            <a:br>
              <a:rPr sz="1200">
                <a:solidFill>
                  <a:srgbClr val="000000"/>
                </a:solidFill>
              </a:rPr>
            </a:br>
            <a:r>
              <a:rPr sz="1200">
                <a:solidFill>
                  <a:srgbClr val="000000"/>
                </a:solidFill>
              </a:rPr>
              <a:t>     Fibrosis</a:t>
            </a:r>
            <a:br>
              <a:rPr sz="1200">
                <a:solidFill>
                  <a:srgbClr val="000000"/>
                </a:solidFill>
              </a:rPr>
            </a:br>
            <a:r>
              <a:rPr sz="1200">
                <a:solidFill>
                  <a:srgbClr val="000000"/>
                </a:solidFill>
              </a:rPr>
              <a:t> * 	Biotinidase                	Deficiency</a:t>
            </a:r>
          </a:p>
        </p:txBody>
      </p:sp>
      <p:sp>
        <p:nvSpPr>
          <p:cNvPr id="131" name="Oval 53"/>
          <p:cNvSpPr/>
          <p:nvPr/>
        </p:nvSpPr>
        <p:spPr>
          <a:xfrm>
            <a:off x="4972615" y="2532295"/>
            <a:ext cx="609601" cy="574323"/>
          </a:xfrm>
          <a:prstGeom prst="ellipse">
            <a:avLst/>
          </a:prstGeom>
          <a:blipFill>
            <a:blip r:embed="rId4"/>
            <a:stretch>
              <a:fillRect/>
            </a:stretch>
          </a:blipFill>
          <a:ln w="25400">
            <a:solidFill>
              <a:srgbClr val="FFFFFF"/>
            </a:solidFill>
          </a:ln>
        </p:spPr>
        <p:txBody>
          <a:bodyPr lIns="45719" rIns="45719"/>
          <a:lstStyle/>
          <a:p>
            <a:pPr>
              <a:defRPr sz="5500">
                <a:latin typeface="Arial"/>
                <a:ea typeface="Arial"/>
                <a:cs typeface="Arial"/>
                <a:sym typeface="Arial"/>
              </a:defRPr>
            </a:pPr>
          </a:p>
        </p:txBody>
      </p:sp>
      <p:sp>
        <p:nvSpPr>
          <p:cNvPr id="132" name="Rectangle 56"/>
          <p:cNvSpPr txBox="1"/>
          <p:nvPr/>
        </p:nvSpPr>
        <p:spPr>
          <a:xfrm>
            <a:off x="4897628" y="3105123"/>
            <a:ext cx="1581857"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53824">
              <a:spcBef>
                <a:spcPts val="2300"/>
              </a:spcBef>
              <a:defRPr sz="1400">
                <a:solidFill>
                  <a:srgbClr val="C00000"/>
                </a:solidFill>
              </a:defRPr>
            </a:pPr>
            <a:r>
              <a:t>2013</a:t>
            </a:r>
            <a:br/>
            <a:r>
              <a:rPr sz="1200">
                <a:solidFill>
                  <a:srgbClr val="000000"/>
                </a:solidFill>
              </a:rPr>
              <a:t>* Severe</a:t>
            </a:r>
            <a:br>
              <a:rPr sz="1200">
                <a:solidFill>
                  <a:srgbClr val="000000"/>
                </a:solidFill>
              </a:rPr>
            </a:br>
            <a:r>
              <a:rPr sz="1200">
                <a:solidFill>
                  <a:srgbClr val="000000"/>
                </a:solidFill>
              </a:rPr>
              <a:t>    Combined</a:t>
            </a:r>
            <a:br>
              <a:rPr sz="1200">
                <a:solidFill>
                  <a:srgbClr val="000000"/>
                </a:solidFill>
              </a:rPr>
            </a:br>
            <a:r>
              <a:rPr sz="1200">
                <a:solidFill>
                  <a:srgbClr val="000000"/>
                </a:solidFill>
              </a:rPr>
              <a:t>    Immune</a:t>
            </a:r>
            <a:br>
              <a:rPr sz="1200">
                <a:solidFill>
                  <a:srgbClr val="000000"/>
                </a:solidFill>
              </a:rPr>
            </a:br>
            <a:r>
              <a:rPr sz="1200">
                <a:solidFill>
                  <a:srgbClr val="000000"/>
                </a:solidFill>
              </a:rPr>
              <a:t>    Deficiency</a:t>
            </a:r>
          </a:p>
        </p:txBody>
      </p:sp>
      <p:sp>
        <p:nvSpPr>
          <p:cNvPr id="133" name="Oval 57"/>
          <p:cNvSpPr/>
          <p:nvPr/>
        </p:nvSpPr>
        <p:spPr>
          <a:xfrm>
            <a:off x="5796848" y="2396970"/>
            <a:ext cx="627852" cy="590784"/>
          </a:xfrm>
          <a:custGeom>
            <a:avLst/>
            <a:gdLst/>
            <a:ahLst/>
            <a:cxnLst>
              <a:cxn ang="0">
                <a:pos x="wd2" y="hd2"/>
              </a:cxn>
              <a:cxn ang="5400000">
                <a:pos x="wd2" y="hd2"/>
              </a:cxn>
              <a:cxn ang="10800000">
                <a:pos x="wd2" y="hd2"/>
              </a:cxn>
              <a:cxn ang="16200000">
                <a:pos x="wd2" y="hd2"/>
              </a:cxn>
            </a:cxnLst>
            <a:rect l="0" t="0" r="r" b="b"/>
            <a:pathLst>
              <a:path w="20690" h="20588" fill="norm" stroke="1" extrusionOk="0">
                <a:moveTo>
                  <a:pt x="39" y="11301"/>
                </a:moveTo>
                <a:cubicBezTo>
                  <a:pt x="-455" y="5644"/>
                  <a:pt x="3758" y="606"/>
                  <a:pt x="9450" y="50"/>
                </a:cubicBezTo>
                <a:cubicBezTo>
                  <a:pt x="15142" y="-506"/>
                  <a:pt x="20156" y="3629"/>
                  <a:pt x="20651" y="9287"/>
                </a:cubicBezTo>
                <a:cubicBezTo>
                  <a:pt x="21145" y="14944"/>
                  <a:pt x="16932" y="19982"/>
                  <a:pt x="11240" y="20538"/>
                </a:cubicBezTo>
                <a:cubicBezTo>
                  <a:pt x="5548" y="21094"/>
                  <a:pt x="534" y="16959"/>
                  <a:pt x="39" y="11301"/>
                </a:cubicBezTo>
                <a:close/>
              </a:path>
            </a:pathLst>
          </a:custGeom>
          <a:blipFill>
            <a:blip r:embed="rId4"/>
            <a:stretch>
              <a:fillRect/>
            </a:stretch>
          </a:blipFill>
          <a:ln w="25400">
            <a:solidFill>
              <a:srgbClr val="FFFFFF"/>
            </a:solidFill>
          </a:ln>
        </p:spPr>
        <p:txBody>
          <a:bodyPr lIns="45719" rIns="45719"/>
          <a:lstStyle/>
          <a:p>
            <a:pPr>
              <a:defRPr sz="5500">
                <a:latin typeface="Arial"/>
                <a:ea typeface="Arial"/>
                <a:cs typeface="Arial"/>
                <a:sym typeface="Arial"/>
              </a:defRPr>
            </a:pPr>
          </a:p>
        </p:txBody>
      </p:sp>
      <p:sp>
        <p:nvSpPr>
          <p:cNvPr id="134" name="Rectangle 60"/>
          <p:cNvSpPr txBox="1"/>
          <p:nvPr/>
        </p:nvSpPr>
        <p:spPr>
          <a:xfrm>
            <a:off x="5607829" y="3037408"/>
            <a:ext cx="786937" cy="3606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53824">
              <a:lnSpc>
                <a:spcPct val="90000"/>
              </a:lnSpc>
              <a:spcBef>
                <a:spcPts val="2300"/>
              </a:spcBef>
              <a:defRPr sz="1400">
                <a:solidFill>
                  <a:srgbClr val="C00000"/>
                </a:solidFill>
              </a:defRPr>
            </a:pPr>
            <a:r>
              <a:t>2016</a:t>
            </a:r>
            <a:br/>
            <a:r>
              <a:rPr sz="1200">
                <a:solidFill>
                  <a:srgbClr val="040004"/>
                </a:solidFill>
              </a:rPr>
              <a:t>*ALD</a:t>
            </a:r>
          </a:p>
        </p:txBody>
      </p:sp>
      <p:sp>
        <p:nvSpPr>
          <p:cNvPr id="135" name="Oval 57"/>
          <p:cNvSpPr/>
          <p:nvPr/>
        </p:nvSpPr>
        <p:spPr>
          <a:xfrm>
            <a:off x="7525373" y="2130765"/>
            <a:ext cx="694475" cy="766519"/>
          </a:xfrm>
          <a:prstGeom prst="ellipse">
            <a:avLst/>
          </a:prstGeom>
          <a:blipFill>
            <a:blip r:embed="rId4"/>
            <a:stretch>
              <a:fillRect/>
            </a:stretch>
          </a:blipFill>
          <a:ln w="25400">
            <a:solidFill>
              <a:srgbClr val="FFFFFF"/>
            </a:solidFill>
          </a:ln>
        </p:spPr>
        <p:txBody>
          <a:bodyPr lIns="45719" rIns="45719"/>
          <a:lstStyle/>
          <a:p>
            <a:pPr>
              <a:defRPr sz="5500">
                <a:latin typeface="Arial"/>
                <a:ea typeface="Arial"/>
                <a:cs typeface="Arial"/>
                <a:sym typeface="Arial"/>
              </a:defRPr>
            </a:pPr>
          </a:p>
        </p:txBody>
      </p:sp>
      <p:sp>
        <p:nvSpPr>
          <p:cNvPr id="136" name="Oval 57"/>
          <p:cNvSpPr/>
          <p:nvPr/>
        </p:nvSpPr>
        <p:spPr>
          <a:xfrm>
            <a:off x="6599355" y="2264085"/>
            <a:ext cx="681933" cy="648133"/>
          </a:xfrm>
          <a:prstGeom prst="ellipse">
            <a:avLst/>
          </a:prstGeom>
          <a:blipFill>
            <a:blip r:embed="rId4"/>
            <a:stretch>
              <a:fillRect/>
            </a:stretch>
          </a:blipFill>
          <a:ln w="25400">
            <a:solidFill>
              <a:srgbClr val="FFFFFF"/>
            </a:solidFill>
          </a:ln>
        </p:spPr>
        <p:txBody>
          <a:bodyPr lIns="45719" rIns="45719"/>
          <a:lstStyle/>
          <a:p>
            <a:pPr>
              <a:defRPr sz="5500">
                <a:latin typeface="Arial"/>
                <a:ea typeface="Arial"/>
                <a:cs typeface="Arial"/>
                <a:sym typeface="Arial"/>
              </a:defRPr>
            </a:pPr>
          </a:p>
        </p:txBody>
      </p:sp>
      <p:sp>
        <p:nvSpPr>
          <p:cNvPr id="137" name="Rectangle 54"/>
          <p:cNvSpPr txBox="1"/>
          <p:nvPr/>
        </p:nvSpPr>
        <p:spPr>
          <a:xfrm>
            <a:off x="6277185" y="2949570"/>
            <a:ext cx="1117073" cy="18381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53824">
              <a:lnSpc>
                <a:spcPct val="90000"/>
              </a:lnSpc>
              <a:spcBef>
                <a:spcPts val="2300"/>
              </a:spcBef>
              <a:defRPr sz="1400">
                <a:solidFill>
                  <a:srgbClr val="C00000"/>
                </a:solidFill>
              </a:defRPr>
            </a:pPr>
            <a:r>
              <a:t>2018</a:t>
            </a:r>
            <a:br/>
            <a:r>
              <a:rPr sz="1200">
                <a:solidFill>
                  <a:srgbClr val="040004"/>
                </a:solidFill>
              </a:rPr>
              <a:t>* Pompe         Disease</a:t>
            </a:r>
            <a:endParaRPr sz="1200">
              <a:solidFill>
                <a:srgbClr val="040004"/>
              </a:solidFill>
            </a:endParaRPr>
          </a:p>
          <a:p>
            <a:pPr marL="98786" indent="-98786" defTabSz="153824">
              <a:lnSpc>
                <a:spcPct val="90000"/>
              </a:lnSpc>
              <a:spcBef>
                <a:spcPts val="500"/>
              </a:spcBef>
              <a:defRPr sz="1200">
                <a:solidFill>
                  <a:srgbClr val="040004"/>
                </a:solidFill>
              </a:defRPr>
            </a:pPr>
            <a:r>
              <a:t>* MPS I</a:t>
            </a:r>
          </a:p>
          <a:p>
            <a:pPr marL="98786" indent="-98786" defTabSz="153824">
              <a:lnSpc>
                <a:spcPct val="90000"/>
              </a:lnSpc>
              <a:spcBef>
                <a:spcPts val="700"/>
              </a:spcBef>
              <a:defRPr sz="1200"/>
            </a:pPr>
          </a:p>
          <a:p>
            <a:pPr marL="98786" indent="-98786" defTabSz="153824">
              <a:lnSpc>
                <a:spcPct val="90000"/>
              </a:lnSpc>
              <a:spcBef>
                <a:spcPts val="500"/>
              </a:spcBef>
              <a:defRPr sz="1200"/>
            </a:pPr>
            <a:br/>
          </a:p>
        </p:txBody>
      </p:sp>
      <p:sp>
        <p:nvSpPr>
          <p:cNvPr id="138" name="Rectangle 61"/>
          <p:cNvSpPr txBox="1"/>
          <p:nvPr/>
        </p:nvSpPr>
        <p:spPr>
          <a:xfrm>
            <a:off x="7073845" y="2871373"/>
            <a:ext cx="1283324" cy="755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53824">
              <a:lnSpc>
                <a:spcPct val="90000"/>
              </a:lnSpc>
              <a:spcBef>
                <a:spcPts val="500"/>
              </a:spcBef>
              <a:defRPr sz="1400">
                <a:solidFill>
                  <a:srgbClr val="C00000"/>
                </a:solidFill>
              </a:defRPr>
            </a:pPr>
            <a:r>
              <a:t>2020</a:t>
            </a:r>
            <a:br/>
            <a:r>
              <a:rPr sz="1200">
                <a:solidFill>
                  <a:srgbClr val="040004"/>
                </a:solidFill>
              </a:rPr>
              <a:t>* Spinal 	Muscular 	Atrophy</a:t>
            </a:r>
            <a:endParaRPr sz="1200">
              <a:solidFill>
                <a:srgbClr val="040004"/>
              </a:solidFill>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628650" y="1752600"/>
            <a:ext cx="3409950" cy="3429000"/>
          </a:xfrm>
          <a:prstGeom prst="rect">
            <a:avLst/>
          </a:prstGeom>
        </p:spPr>
        <p:txBody>
          <a:bodyPr/>
          <a:lstStyle>
            <a:lvl1pPr>
              <a:defRPr sz="3200">
                <a:solidFill>
                  <a:srgbClr val="000000"/>
                </a:solidFill>
              </a:defRPr>
            </a:lvl1pPr>
          </a:lstStyle>
          <a:p>
            <a:pPr/>
            <a:r>
              <a:t>Hemoglobin disorders are the second most common group detected by NBS in California.</a:t>
            </a:r>
          </a:p>
        </p:txBody>
      </p:sp>
      <p:pic>
        <p:nvPicPr>
          <p:cNvPr id="143" name="Content Placeholder 3" descr="Content Placeholder 3"/>
          <p:cNvPicPr>
            <a:picLocks noChangeAspect="1"/>
          </p:cNvPicPr>
          <p:nvPr/>
        </p:nvPicPr>
        <p:blipFill>
          <a:blip r:embed="rId2">
            <a:extLst/>
          </a:blip>
          <a:stretch>
            <a:fillRect/>
          </a:stretch>
        </p:blipFill>
        <p:spPr>
          <a:xfrm>
            <a:off x="4267200" y="1676400"/>
            <a:ext cx="4648200" cy="4343400"/>
          </a:xfrm>
          <a:prstGeom prst="rect">
            <a:avLst/>
          </a:prstGeom>
          <a:ln w="12700">
            <a:miter lim="400000"/>
          </a:ln>
        </p:spPr>
      </p:pic>
      <p:sp>
        <p:nvSpPr>
          <p:cNvPr id="144" name="Rectangle 2"/>
          <p:cNvSpPr txBox="1"/>
          <p:nvPr/>
        </p:nvSpPr>
        <p:spPr>
          <a:xfrm>
            <a:off x="533399" y="457200"/>
            <a:ext cx="8534401" cy="9180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000">
                <a:solidFill>
                  <a:srgbClr val="000000"/>
                </a:solidFill>
                <a:latin typeface="Arial"/>
                <a:ea typeface="Arial"/>
                <a:cs typeface="Arial"/>
                <a:sym typeface="Arial"/>
              </a:defRPr>
            </a:pPr>
            <a:r>
              <a:t>Incidence of Disorders Detected by NBS </a:t>
            </a:r>
          </a:p>
          <a:p>
            <a:pPr algn="ctr">
              <a:defRPr b="1" sz="2800">
                <a:solidFill>
                  <a:srgbClr val="000000"/>
                </a:solidFill>
                <a:latin typeface="Arial"/>
                <a:ea typeface="Arial"/>
                <a:cs typeface="Arial"/>
                <a:sym typeface="Arial"/>
              </a:defRPr>
            </a:pPr>
            <a:r>
              <a:t> 2012-2016</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prstGeom prst="rect">
            <a:avLst/>
          </a:prstGeom>
        </p:spPr>
        <p:txBody>
          <a:bodyPr/>
          <a:lstStyle>
            <a:lvl1pPr>
              <a:defRPr b="1">
                <a:solidFill>
                  <a:srgbClr val="000000"/>
                </a:solidFill>
              </a:defRPr>
            </a:lvl1pPr>
          </a:lstStyle>
          <a:p>
            <a:pPr/>
            <a:r>
              <a:t>Hemoglobinopathy Screening</a:t>
            </a:r>
          </a:p>
        </p:txBody>
      </p:sp>
      <p:sp>
        <p:nvSpPr>
          <p:cNvPr id="147" name="Content Placeholder 2"/>
          <p:cNvSpPr txBox="1"/>
          <p:nvPr>
            <p:ph type="body" idx="1"/>
          </p:nvPr>
        </p:nvSpPr>
        <p:spPr>
          <a:xfrm>
            <a:off x="457200" y="1600200"/>
            <a:ext cx="8382000" cy="4525963"/>
          </a:xfrm>
          <a:prstGeom prst="rect">
            <a:avLst/>
          </a:prstGeom>
        </p:spPr>
        <p:txBody>
          <a:bodyPr/>
          <a:lstStyle/>
          <a:p>
            <a:pPr>
              <a:defRPr sz="3000"/>
            </a:pPr>
            <a:r>
              <a:t>The hemoglobin testing methodology is automated high pressure liquid chromatography (HPLC).</a:t>
            </a:r>
          </a:p>
          <a:p>
            <a:pPr>
              <a:defRPr sz="3000"/>
            </a:pPr>
            <a:r>
              <a:t>We identify around 200 newborns a year with Hb patterns that lead to further follow-up, including confirmatory testing and a referral to a California Children’s Services Hb Center. </a:t>
            </a:r>
          </a:p>
          <a:p>
            <a:pPr>
              <a:defRPr sz="3000"/>
            </a:pPr>
            <a:r>
              <a:t>Includes Sickle Cell and Thalassemias.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tle 1"/>
          <p:cNvSpPr txBox="1"/>
          <p:nvPr>
            <p:ph type="title"/>
          </p:nvPr>
        </p:nvSpPr>
        <p:spPr>
          <a:prstGeom prst="rect">
            <a:avLst/>
          </a:prstGeom>
        </p:spPr>
        <p:txBody>
          <a:bodyPr/>
          <a:lstStyle>
            <a:lvl1pPr>
              <a:defRPr b="1">
                <a:solidFill>
                  <a:srgbClr val="000000"/>
                </a:solidFill>
              </a:defRPr>
            </a:lvl1pPr>
          </a:lstStyle>
          <a:p>
            <a:pPr/>
            <a:r>
              <a:t>Hb Trait Follow-Up</a:t>
            </a:r>
          </a:p>
        </p:txBody>
      </p:sp>
      <p:sp>
        <p:nvSpPr>
          <p:cNvPr id="150" name="Content Placeholder 4"/>
          <p:cNvSpPr txBox="1"/>
          <p:nvPr>
            <p:ph type="body" idx="1"/>
          </p:nvPr>
        </p:nvSpPr>
        <p:spPr>
          <a:xfrm>
            <a:off x="457200" y="1600200"/>
            <a:ext cx="8229600" cy="4525963"/>
          </a:xfrm>
          <a:prstGeom prst="rect">
            <a:avLst/>
          </a:prstGeom>
        </p:spPr>
        <p:txBody>
          <a:bodyPr/>
          <a:lstStyle/>
          <a:p>
            <a:pPr>
              <a:spcBef>
                <a:spcPts val="600"/>
              </a:spcBef>
              <a:defRPr sz="2800"/>
            </a:pPr>
            <a:r>
              <a:t>Our testing also identifies Hb carriers (almost 5000/year).</a:t>
            </a:r>
          </a:p>
          <a:p>
            <a:pPr>
              <a:spcBef>
                <a:spcPts val="600"/>
              </a:spcBef>
              <a:defRPr sz="2800"/>
            </a:pPr>
            <a:r>
              <a:t>Free telephone counseling and parent testing is available .</a:t>
            </a:r>
          </a:p>
          <a:p>
            <a:pPr>
              <a:spcBef>
                <a:spcPts val="600"/>
              </a:spcBef>
              <a:defRPr sz="2800"/>
            </a:pPr>
            <a:r>
              <a:t>Information about program services is provided to the provider listed on the NBS Test Request Form and the family.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1"/>
          <p:cNvSpPr txBox="1"/>
          <p:nvPr>
            <p:ph type="title"/>
          </p:nvPr>
        </p:nvSpPr>
        <p:spPr>
          <a:prstGeom prst="rect">
            <a:avLst/>
          </a:prstGeom>
        </p:spPr>
        <p:txBody>
          <a:bodyPr/>
          <a:lstStyle>
            <a:lvl1pPr>
              <a:defRPr b="1" sz="2800">
                <a:solidFill>
                  <a:srgbClr val="000000"/>
                </a:solidFill>
              </a:defRPr>
            </a:lvl1pPr>
          </a:lstStyle>
          <a:p>
            <a:pPr/>
            <a:r>
              <a:t>Hemoglobin Trait Carrier Rate by Race/Ethnicity in California Newborns (2010-2014)</a:t>
            </a:r>
          </a:p>
        </p:txBody>
      </p:sp>
      <p:graphicFrame>
        <p:nvGraphicFramePr>
          <p:cNvPr id="153" name="Content Placeholder 6"/>
          <p:cNvGraphicFramePr/>
          <p:nvPr/>
        </p:nvGraphicFramePr>
        <p:xfrm>
          <a:off x="838200" y="2448718"/>
          <a:ext cx="7467601" cy="28289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14600"/>
                <a:gridCol w="1752600"/>
                <a:gridCol w="1676400"/>
                <a:gridCol w="1524001"/>
              </a:tblGrid>
              <a:tr h="428625">
                <a:tc>
                  <a:txBody>
                    <a:bodyPr/>
                    <a:lstStyle/>
                    <a:p>
                      <a:pPr algn="ctr">
                        <a:defRPr sz="1800">
                          <a:solidFill>
                            <a:srgbClr val="000000"/>
                          </a:solidFill>
                        </a:defRPr>
                      </a:pPr>
                      <a:r>
                        <a:rPr b="1" sz="1000">
                          <a:latin typeface="Times New Roman"/>
                          <a:ea typeface="Times New Roman"/>
                          <a:cs typeface="Times New Roman"/>
                          <a:sym typeface="Times New Roman"/>
                        </a:rPr>
                        <a:t>Race/Ethnicity</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b="1" sz="1000">
                          <a:latin typeface="Times New Roman"/>
                          <a:ea typeface="Times New Roman"/>
                          <a:cs typeface="Times New Roman"/>
                          <a:sym typeface="Times New Roman"/>
                        </a:rPr>
                        <a:t>Sickle Cell Trait Carrier Rate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b="1" sz="1000">
                          <a:latin typeface="Times New Roman"/>
                          <a:ea typeface="Times New Roman"/>
                          <a:cs typeface="Times New Roman"/>
                          <a:sym typeface="Times New Roman"/>
                        </a:rPr>
                        <a:t>Hb C Trait Carrier Rate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solidFill>
                            <a:srgbClr val="000000"/>
                          </a:solidFill>
                        </a:defRPr>
                      </a:pPr>
                      <a:r>
                        <a:rPr b="1" sz="1000">
                          <a:latin typeface="Times New Roman"/>
                          <a:ea typeface="Times New Roman"/>
                          <a:cs typeface="Times New Roman"/>
                          <a:sym typeface="Times New Roman"/>
                        </a:rPr>
                        <a:t>Hb D Trait Carrier Rate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Black</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1/14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1/47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1/3019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6E6E6"/>
                    </a:solid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Native American</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1/96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1/419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1/2094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Hispanic</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1/192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1/1474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1/2169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Middle Eastern</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1/268</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1/3560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1/542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White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lnSpc>
                          <a:spcPts val="1100"/>
                        </a:lnSpc>
                        <a:defRPr sz="1800">
                          <a:solidFill>
                            <a:srgbClr val="000000"/>
                          </a:solidFill>
                        </a:defRPr>
                      </a:pPr>
                      <a:r>
                        <a:rPr sz="1000">
                          <a:solidFill>
                            <a:srgbClr val="5F0060"/>
                          </a:solidFill>
                          <a:latin typeface="Times New Roman"/>
                          <a:ea typeface="Times New Roman"/>
                          <a:cs typeface="Times New Roman"/>
                          <a:sym typeface="Times New Roman"/>
                        </a:rPr>
                        <a:t>1/630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lnSpc>
                          <a:spcPts val="1100"/>
                        </a:lnSpc>
                        <a:defRPr sz="1800">
                          <a:solidFill>
                            <a:srgbClr val="000000"/>
                          </a:solidFill>
                        </a:defRPr>
                      </a:pPr>
                      <a:r>
                        <a:rPr sz="1000">
                          <a:solidFill>
                            <a:srgbClr val="5F0060"/>
                          </a:solidFill>
                          <a:latin typeface="Times New Roman"/>
                          <a:ea typeface="Times New Roman"/>
                          <a:cs typeface="Times New Roman"/>
                          <a:sym typeface="Times New Roman"/>
                        </a:rPr>
                        <a:t>1/2962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lnSpc>
                          <a:spcPts val="1100"/>
                        </a:lnSpc>
                        <a:defRPr sz="1800">
                          <a:solidFill>
                            <a:srgbClr val="000000"/>
                          </a:solidFill>
                        </a:defRPr>
                      </a:pPr>
                      <a:r>
                        <a:rPr sz="1000">
                          <a:solidFill>
                            <a:srgbClr val="5F0060"/>
                          </a:solidFill>
                          <a:latin typeface="Times New Roman"/>
                          <a:ea typeface="Times New Roman"/>
                          <a:cs typeface="Times New Roman"/>
                          <a:sym typeface="Times New Roman"/>
                        </a:rPr>
                        <a:t>1/2828</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Asian Indian</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1/637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1/24221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1/234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Filipino</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1/855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1/3465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1/2772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East Asian</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1/6072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1/12903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1/25806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Southeast Asia </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1/1331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1/7763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100"/>
                        </a:spcBef>
                        <a:defRPr sz="1800">
                          <a:solidFill>
                            <a:srgbClr val="000000"/>
                          </a:solidFill>
                        </a:defRPr>
                      </a:pPr>
                      <a:r>
                        <a:rPr sz="1000">
                          <a:solidFill>
                            <a:srgbClr val="5F0060"/>
                          </a:solidFill>
                          <a:latin typeface="Times New Roman"/>
                          <a:ea typeface="Times New Roman"/>
                          <a:cs typeface="Times New Roman"/>
                          <a:sym typeface="Times New Roman"/>
                        </a:rPr>
                        <a:t>1/2588</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Pacific Islander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1/185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1/555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N/A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Other</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1/210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1/1037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1/1004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DADADA"/>
                    </a:solidFill>
                  </a:tcPr>
                </a:tc>
              </a:tr>
              <a:tr h="200025">
                <a:tc>
                  <a:txBody>
                    <a:bodyPr/>
                    <a:lstStyle/>
                    <a:p>
                      <a:pPr algn="ctr">
                        <a:defRPr sz="1800">
                          <a:solidFill>
                            <a:srgbClr val="000000"/>
                          </a:solidFill>
                        </a:defRPr>
                      </a:pPr>
                      <a:r>
                        <a:rPr sz="1000">
                          <a:latin typeface="Times New Roman"/>
                          <a:ea typeface="Times New Roman"/>
                          <a:cs typeface="Times New Roman"/>
                          <a:sym typeface="Times New Roman"/>
                        </a:rPr>
                        <a:t>Multiple</a:t>
                      </a:r>
                    </a:p>
                  </a:txBody>
                  <a:tcPr marL="9525" marR="9525" marT="9525" marB="9525"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1/59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1/219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spcBef>
                          <a:spcPts val="200"/>
                        </a:spcBef>
                        <a:defRPr sz="1800">
                          <a:solidFill>
                            <a:srgbClr val="000000"/>
                          </a:solidFill>
                        </a:defRPr>
                      </a:pPr>
                      <a:r>
                        <a:rPr sz="1000">
                          <a:solidFill>
                            <a:srgbClr val="5F0060"/>
                          </a:solidFill>
                          <a:latin typeface="Times New Roman"/>
                          <a:ea typeface="Times New Roman"/>
                          <a:cs typeface="Times New Roman"/>
                          <a:sym typeface="Times New Roman"/>
                        </a:rPr>
                        <a:t>1/2429</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prstGeom prst="rect">
            <a:avLst/>
          </a:prstGeom>
        </p:spPr>
        <p:txBody>
          <a:bodyPr/>
          <a:lstStyle>
            <a:lvl1pPr>
              <a:defRPr b="1">
                <a:solidFill>
                  <a:srgbClr val="254061"/>
                </a:solidFill>
              </a:defRPr>
            </a:lvl1pPr>
          </a:lstStyle>
          <a:p>
            <a:pPr/>
            <a:r>
              <a:t>Sickle Cell Trait Pamphlet</a:t>
            </a:r>
          </a:p>
        </p:txBody>
      </p:sp>
      <p:sp>
        <p:nvSpPr>
          <p:cNvPr id="156" name="Content Placeholder 4"/>
          <p:cNvSpPr txBox="1"/>
          <p:nvPr>
            <p:ph type="body" idx="1"/>
          </p:nvPr>
        </p:nvSpPr>
        <p:spPr>
          <a:xfrm>
            <a:off x="457200" y="1600200"/>
            <a:ext cx="8229600" cy="4525963"/>
          </a:xfrm>
          <a:prstGeom prst="rect">
            <a:avLst/>
          </a:prstGeom>
        </p:spPr>
        <p:txBody>
          <a:bodyPr/>
          <a:lstStyle/>
          <a:p>
            <a:pPr/>
          </a:p>
        </p:txBody>
      </p:sp>
      <p:pic>
        <p:nvPicPr>
          <p:cNvPr id="157" name="Picture 7" descr="Picture 7"/>
          <p:cNvPicPr>
            <a:picLocks noChangeAspect="1"/>
          </p:cNvPicPr>
          <p:nvPr/>
        </p:nvPicPr>
        <p:blipFill>
          <a:blip r:embed="rId2">
            <a:extLst/>
          </a:blip>
          <a:stretch>
            <a:fillRect/>
          </a:stretch>
        </p:blipFill>
        <p:spPr>
          <a:xfrm>
            <a:off x="5057347" y="1611085"/>
            <a:ext cx="3473029" cy="4524773"/>
          </a:xfrm>
          <a:prstGeom prst="rect">
            <a:avLst/>
          </a:prstGeom>
          <a:ln w="12700">
            <a:miter lim="400000"/>
          </a:ln>
        </p:spPr>
      </p:pic>
      <p:pic>
        <p:nvPicPr>
          <p:cNvPr id="158" name="Picture 8" descr="Picture 8"/>
          <p:cNvPicPr>
            <a:picLocks noChangeAspect="1"/>
          </p:cNvPicPr>
          <p:nvPr/>
        </p:nvPicPr>
        <p:blipFill>
          <a:blip r:embed="rId3">
            <a:extLst/>
          </a:blip>
          <a:stretch>
            <a:fillRect/>
          </a:stretch>
        </p:blipFill>
        <p:spPr>
          <a:xfrm>
            <a:off x="1479718" y="1597694"/>
            <a:ext cx="3457148" cy="446517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5F006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0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